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tags/tag16.xml" ContentType="application/vnd.openxmlformats-officedocument.presentationml.tags+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17.xml" ContentType="application/vnd.openxmlformats-officedocument.presentationml.tags+xml"/>
  <Override PartName="/ppt/notesSlides/notesSlide1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18.xml" ContentType="application/vnd.openxmlformats-officedocument.presentationml.tags+xml"/>
  <Override PartName="/ppt/notesSlides/notesSlide1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19.xml" ContentType="application/vnd.openxmlformats-officedocument.presentationml.tags+xml"/>
  <Override PartName="/ppt/notesSlides/notesSlide1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2.xml" ContentType="application/vnd.openxmlformats-officedocument.drawingml.chartshapes+xml"/>
  <Override PartName="/ppt/tags/tag20.xml" ContentType="application/vnd.openxmlformats-officedocument.presentationml.tags+xml"/>
  <Override PartName="/ppt/notesSlides/notesSlide1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21.xml" ContentType="application/vnd.openxmlformats-officedocument.presentationml.tags+xml"/>
  <Override PartName="/ppt/notesSlides/notesSlide1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22.xml" ContentType="application/vnd.openxmlformats-officedocument.presentationml.tags+xml"/>
  <Override PartName="/ppt/notesSlides/notesSlide20.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23.xml" ContentType="application/vnd.openxmlformats-officedocument.presentationml.tags+xml"/>
  <Override PartName="/ppt/notesSlides/notesSlide21.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24.xml" ContentType="application/vnd.openxmlformats-officedocument.presentationml.tags+xml"/>
  <Override PartName="/ppt/notesSlides/notesSlide22.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25.xml" ContentType="application/vnd.openxmlformats-officedocument.presentationml.tags+xml"/>
  <Override PartName="/ppt/notesSlides/notesSlide23.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tags/tag35.xml" ContentType="application/vnd.openxmlformats-officedocument.presentationml.tags+xml"/>
  <Override PartName="/ppt/notesSlides/notesSlide33.xml" ContentType="application/vnd.openxmlformats-officedocument.presentationml.notesSlide+xml"/>
  <Override PartName="/ppt/tags/tag36.xml" ContentType="application/vnd.openxmlformats-officedocument.presentationml.tags+xml"/>
  <Override PartName="/ppt/notesSlides/notesSlide34.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ppt/tags/tag38.xml" ContentType="application/vnd.openxmlformats-officedocument.presentationml.tags+xml"/>
  <Override PartName="/ppt/notesSlides/notesSlide36.xml" ContentType="application/vnd.openxmlformats-officedocument.presentationml.notesSlide+xml"/>
  <Override PartName="/ppt/tags/tag39.xml" ContentType="application/vnd.openxmlformats-officedocument.presentationml.tags+xml"/>
  <Override PartName="/ppt/notesSlides/notesSlide37.xml" ContentType="application/vnd.openxmlformats-officedocument.presentationml.notesSlide+xml"/>
  <Override PartName="/ppt/tags/tag40.xml" ContentType="application/vnd.openxmlformats-officedocument.presentationml.tags+xml"/>
  <Override PartName="/ppt/notesSlides/notesSlide3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41.xml" ContentType="application/vnd.openxmlformats-officedocument.presentationml.tags+xml"/>
  <Override PartName="/ppt/notesSlides/notesSlide39.xml" ContentType="application/vnd.openxmlformats-officedocument.presentationml.notesSlide+xml"/>
  <Override PartName="/ppt/tags/tag42.xml" ContentType="application/vnd.openxmlformats-officedocument.presentationml.tags+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ags/tag43.xml" ContentType="application/vnd.openxmlformats-officedocument.presentationml.tags+xml"/>
  <Override PartName="/ppt/notesSlides/notesSlide40.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44.xml" ContentType="application/vnd.openxmlformats-officedocument.presentationml.tags+xml"/>
  <Override PartName="/ppt/notesSlides/notesSlide4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45.xml" ContentType="application/vnd.openxmlformats-officedocument.presentationml.tags+xml"/>
  <Override PartName="/ppt/notesSlides/notesSlide4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46.xml" ContentType="application/vnd.openxmlformats-officedocument.presentationml.tags+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tags/tag47.xml" ContentType="application/vnd.openxmlformats-officedocument.presentationml.tags+xml"/>
  <Override PartName="/ppt/charts/chart28.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9.xml" ContentType="application/vnd.openxmlformats-officedocument.drawingml.chart+xml"/>
  <Override PartName="/ppt/charts/style28.xml" ContentType="application/vnd.ms-office.chartstyle+xml"/>
  <Override PartName="/ppt/charts/colors28.xml" ContentType="application/vnd.ms-office.chartcolorstyle+xml"/>
  <Override PartName="/ppt/tags/tag48.xml" ContentType="application/vnd.openxmlformats-officedocument.presentationml.tags+xml"/>
  <Override PartName="/ppt/notesSlides/notesSlide43.xml" ContentType="application/vnd.openxmlformats-officedocument.presentationml.notesSlide+xml"/>
  <Override PartName="/ppt/charts/chart30.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1.xml" ContentType="application/vnd.openxmlformats-officedocument.drawingml.chart+xml"/>
  <Override PartName="/ppt/charts/style30.xml" ContentType="application/vnd.ms-office.chartstyle+xml"/>
  <Override PartName="/ppt/charts/colors30.xml" ContentType="application/vnd.ms-office.chartcolorstyle+xml"/>
  <Override PartName="/ppt/tags/tag49.xml" ContentType="application/vnd.openxmlformats-officedocument.presentationml.tags+xml"/>
  <Override PartName="/ppt/charts/chart32.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3.xml" ContentType="application/vnd.openxmlformats-officedocument.drawingml.chart+xml"/>
  <Override PartName="/ppt/charts/style32.xml" ContentType="application/vnd.ms-office.chartstyle+xml"/>
  <Override PartName="/ppt/charts/colors32.xml" ContentType="application/vnd.ms-office.chartcolorstyle+xml"/>
  <Override PartName="/ppt/tags/tag50.xml" ContentType="application/vnd.openxmlformats-officedocument.presentationml.tags+xml"/>
  <Override PartName="/ppt/charts/chart34.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5.xml" ContentType="application/vnd.openxmlformats-officedocument.drawingml.chart+xml"/>
  <Override PartName="/ppt/charts/style34.xml" ContentType="application/vnd.ms-office.chartstyle+xml"/>
  <Override PartName="/ppt/charts/colors34.xml" ContentType="application/vnd.ms-office.chartcolorstyle+xml"/>
  <Override PartName="/ppt/tags/tag51.xml" ContentType="application/vnd.openxmlformats-officedocument.presentationml.tags+xml"/>
  <Override PartName="/ppt/notesSlides/notesSlide44.xml" ContentType="application/vnd.openxmlformats-officedocument.presentationml.notesSlide+xml"/>
  <Override PartName="/ppt/tags/tag52.xml" ContentType="application/vnd.openxmlformats-officedocument.presentationml.tags+xml"/>
  <Override PartName="/ppt/notesSlides/notesSlide45.xml" ContentType="application/vnd.openxmlformats-officedocument.presentationml.notesSlide+xml"/>
  <Override PartName="/ppt/tags/tag53.xml" ContentType="application/vnd.openxmlformats-officedocument.presentationml.tags+xml"/>
  <Override PartName="/ppt/charts/chart36.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7.xml" ContentType="application/vnd.openxmlformats-officedocument.drawingml.chart+xml"/>
  <Override PartName="/ppt/charts/style36.xml" ContentType="application/vnd.ms-office.chartstyle+xml"/>
  <Override PartName="/ppt/charts/colors36.xml" ContentType="application/vnd.ms-office.chartcolorstyle+xml"/>
  <Override PartName="/ppt/tags/tag54.xml" ContentType="application/vnd.openxmlformats-officedocument.presentationml.tags+xml"/>
  <Override PartName="/ppt/charts/chart38.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9.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40.xml" ContentType="application/vnd.openxmlformats-officedocument.drawingml.chart+xml"/>
  <Override PartName="/ppt/charts/style39.xml" ContentType="application/vnd.ms-office.chartstyle+xml"/>
  <Override PartName="/ppt/charts/colors39.xml" ContentType="application/vnd.ms-office.chartcolorstyle+xml"/>
  <Override PartName="/ppt/tags/tag55.xml" ContentType="application/vnd.openxmlformats-officedocument.presentationml.tags+xml"/>
  <Override PartName="/ppt/charts/chart4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4.xml" ContentType="application/vnd.openxmlformats-officedocument.drawingml.chart+xml"/>
  <Override PartName="/ppt/charts/style43.xml" ContentType="application/vnd.ms-office.chartstyle+xml"/>
  <Override PartName="/ppt/charts/colors43.xml" ContentType="application/vnd.ms-office.chartcolorstyle+xml"/>
  <Override PartName="/ppt/tags/tag56.xml" ContentType="application/vnd.openxmlformats-officedocument.presentationml.tags+xml"/>
  <Override PartName="/ppt/charts/chart45.xml" ContentType="application/vnd.openxmlformats-officedocument.drawingml.chart+xml"/>
  <Override PartName="/ppt/charts/style44.xml" ContentType="application/vnd.ms-office.chartstyle+xml"/>
  <Override PartName="/ppt/charts/colors44.xml" ContentType="application/vnd.ms-office.chartcolorstyle+xml"/>
  <Override PartName="/ppt/tags/tag57.xml" ContentType="application/vnd.openxmlformats-officedocument.presentationml.tags+xml"/>
  <Override PartName="/ppt/notesSlides/notesSlide46.xml" ContentType="application/vnd.openxmlformats-officedocument.presentationml.notesSlide+xml"/>
  <Override PartName="/ppt/tags/tag58.xml" ContentType="application/vnd.openxmlformats-officedocument.presentationml.tags+xml"/>
  <Override PartName="/ppt/notesSlides/notesSlide47.xml" ContentType="application/vnd.openxmlformats-officedocument.presentationml.notesSlide+xml"/>
  <Override PartName="/ppt/charts/chart46.xml" ContentType="application/vnd.openxmlformats-officedocument.drawingml.chart+xml"/>
  <Override PartName="/ppt/charts/style45.xml" ContentType="application/vnd.ms-office.chartstyle+xml"/>
  <Override PartName="/ppt/charts/colors45.xml" ContentType="application/vnd.ms-office.chartcolorstyle+xml"/>
  <Override PartName="/ppt/tags/tag59.xml" ContentType="application/vnd.openxmlformats-officedocument.presentationml.tags+xml"/>
  <Override PartName="/ppt/charts/chart47.xml" ContentType="application/vnd.openxmlformats-officedocument.drawingml.chart+xml"/>
  <Override PartName="/ppt/charts/style46.xml" ContentType="application/vnd.ms-office.chartstyle+xml"/>
  <Override PartName="/ppt/charts/colors46.xml" ContentType="application/vnd.ms-office.chartcolorstyle+xml"/>
  <Override PartName="/ppt/tags/tag60.xml" ContentType="application/vnd.openxmlformats-officedocument.presentationml.tags+xml"/>
  <Override PartName="/ppt/charts/chart48.xml" ContentType="application/vnd.openxmlformats-officedocument.drawingml.chart+xml"/>
  <Override PartName="/ppt/charts/style47.xml" ContentType="application/vnd.ms-office.chartstyle+xml"/>
  <Override PartName="/ppt/charts/colors47.xml" ContentType="application/vnd.ms-office.chartcolorstyle+xml"/>
  <Override PartName="/ppt/tags/tag61.xml" ContentType="application/vnd.openxmlformats-officedocument.presentationml.tags+xml"/>
  <Override PartName="/ppt/charts/chart49.xml" ContentType="application/vnd.openxmlformats-officedocument.drawingml.chart+xml"/>
  <Override PartName="/ppt/charts/style48.xml" ContentType="application/vnd.ms-office.chartstyle+xml"/>
  <Override PartName="/ppt/charts/colors48.xml" ContentType="application/vnd.ms-office.chartcolorstyle+xml"/>
  <Override PartName="/ppt/tags/tag62.xml" ContentType="application/vnd.openxmlformats-officedocument.presentationml.tags+xml"/>
  <Override PartName="/ppt/notesSlides/notesSlide48.xml" ContentType="application/vnd.openxmlformats-officedocument.presentationml.notesSlide+xml"/>
  <Override PartName="/ppt/tags/tag63.xml" ContentType="application/vnd.openxmlformats-officedocument.presentationml.tags+xml"/>
  <Override PartName="/ppt/notesSlides/notesSlide49.xml" ContentType="application/vnd.openxmlformats-officedocument.presentationml.notesSlide+xml"/>
  <Override PartName="/ppt/tags/tag64.xml" ContentType="application/vnd.openxmlformats-officedocument.presentationml.tags+xml"/>
  <Override PartName="/ppt/notesSlides/notesSlide50.xml" ContentType="application/vnd.openxmlformats-officedocument.presentationml.notesSlide+xml"/>
  <Override PartName="/ppt/tags/tag65.xml" ContentType="application/vnd.openxmlformats-officedocument.presentationml.tags+xml"/>
  <Override PartName="/ppt/notesSlides/notesSlide51.xml" ContentType="application/vnd.openxmlformats-officedocument.presentationml.notesSlide+xml"/>
  <Override PartName="/ppt/tags/tag66.xml" ContentType="application/vnd.openxmlformats-officedocument.presentationml.tags+xml"/>
  <Override PartName="/ppt/notesSlides/notesSlide52.xml" ContentType="application/vnd.openxmlformats-officedocument.presentationml.notesSlide+xml"/>
  <Override PartName="/ppt/tags/tag67.xml" ContentType="application/vnd.openxmlformats-officedocument.presentationml.tags+xml"/>
  <Override PartName="/ppt/notesSlides/notesSlide53.xml" ContentType="application/vnd.openxmlformats-officedocument.presentationml.notesSlide+xml"/>
  <Override PartName="/ppt/tags/tag68.xml" ContentType="application/vnd.openxmlformats-officedocument.presentationml.tags+xml"/>
  <Override PartName="/ppt/notesSlides/notesSlide54.xml" ContentType="application/vnd.openxmlformats-officedocument.presentationml.notesSlide+xml"/>
  <Override PartName="/ppt/tags/tag69.xml" ContentType="application/vnd.openxmlformats-officedocument.presentationml.tags+xml"/>
  <Override PartName="/ppt/notesSlides/notesSlide55.xml" ContentType="application/vnd.openxmlformats-officedocument.presentationml.notesSlide+xml"/>
  <Override PartName="/ppt/tags/tag70.xml" ContentType="application/vnd.openxmlformats-officedocument.presentationml.tags+xml"/>
  <Override PartName="/ppt/notesSlides/notesSlide56.xml" ContentType="application/vnd.openxmlformats-officedocument.presentationml.notesSlide+xml"/>
  <Override PartName="/ppt/tags/tag71.xml" ContentType="application/vnd.openxmlformats-officedocument.presentationml.tags+xml"/>
  <Override PartName="/ppt/notesSlides/notesSlide57.xml" ContentType="application/vnd.openxmlformats-officedocument.presentationml.notesSlide+xml"/>
  <Override PartName="/ppt/tags/tag72.xml" ContentType="application/vnd.openxmlformats-officedocument.presentationml.tags+xml"/>
  <Override PartName="/ppt/notesSlides/notesSlide58.xml" ContentType="application/vnd.openxmlformats-officedocument.presentationml.notesSlide+xml"/>
  <Override PartName="/ppt/tags/tag73.xml" ContentType="application/vnd.openxmlformats-officedocument.presentationml.tags+xml"/>
  <Override PartName="/ppt/notesSlides/notesSlide59.xml" ContentType="application/vnd.openxmlformats-officedocument.presentationml.notesSlide+xml"/>
  <Override PartName="/ppt/tags/tag74.xml" ContentType="application/vnd.openxmlformats-officedocument.presentationml.tags+xml"/>
  <Override PartName="/ppt/notesSlides/notesSlide60.xml" ContentType="application/vnd.openxmlformats-officedocument.presentationml.notesSlide+xml"/>
  <Override PartName="/ppt/tags/tag75.xml" ContentType="application/vnd.openxmlformats-officedocument.presentationml.tags+xml"/>
  <Override PartName="/ppt/notesSlides/notesSlide61.xml" ContentType="application/vnd.openxmlformats-officedocument.presentationml.notesSlide+xml"/>
  <Override PartName="/ppt/tags/tag76.xml" ContentType="application/vnd.openxmlformats-officedocument.presentationml.tags+xml"/>
  <Override PartName="/ppt/notesSlides/notesSlide62.xml" ContentType="application/vnd.openxmlformats-officedocument.presentationml.notesSlide+xml"/>
  <Override PartName="/ppt/tags/tag77.xml" ContentType="application/vnd.openxmlformats-officedocument.presentationml.tags+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78"/>
  </p:notesMasterIdLst>
  <p:handoutMasterIdLst>
    <p:handoutMasterId r:id="rId79"/>
  </p:handoutMasterIdLst>
  <p:sldIdLst>
    <p:sldId id="260" r:id="rId3"/>
    <p:sldId id="465" r:id="rId4"/>
    <p:sldId id="261" r:id="rId5"/>
    <p:sldId id="581" r:id="rId6"/>
    <p:sldId id="582" r:id="rId7"/>
    <p:sldId id="583" r:id="rId8"/>
    <p:sldId id="285" r:id="rId9"/>
    <p:sldId id="584" r:id="rId10"/>
    <p:sldId id="585" r:id="rId11"/>
    <p:sldId id="586" r:id="rId12"/>
    <p:sldId id="587" r:id="rId13"/>
    <p:sldId id="588" r:id="rId14"/>
    <p:sldId id="1497" r:id="rId15"/>
    <p:sldId id="1498" r:id="rId16"/>
    <p:sldId id="1499" r:id="rId17"/>
    <p:sldId id="589" r:id="rId18"/>
    <p:sldId id="1320" r:id="rId19"/>
    <p:sldId id="1319" r:id="rId20"/>
    <p:sldId id="1500" r:id="rId21"/>
    <p:sldId id="1488" r:id="rId22"/>
    <p:sldId id="1464" r:id="rId23"/>
    <p:sldId id="1465" r:id="rId24"/>
    <p:sldId id="1467" r:id="rId25"/>
    <p:sldId id="1453" r:id="rId26"/>
    <p:sldId id="1451" r:id="rId27"/>
    <p:sldId id="1482" r:id="rId28"/>
    <p:sldId id="1483" r:id="rId29"/>
    <p:sldId id="282" r:id="rId30"/>
    <p:sldId id="1491" r:id="rId31"/>
    <p:sldId id="1492" r:id="rId32"/>
    <p:sldId id="258" r:id="rId33"/>
    <p:sldId id="1506" r:id="rId34"/>
    <p:sldId id="1504" r:id="rId35"/>
    <p:sldId id="1420" r:id="rId36"/>
    <p:sldId id="284" r:id="rId37"/>
    <p:sldId id="505" r:id="rId38"/>
    <p:sldId id="1490" r:id="rId39"/>
    <p:sldId id="1445" r:id="rId40"/>
    <p:sldId id="1304" r:id="rId41"/>
    <p:sldId id="1460" r:id="rId42"/>
    <p:sldId id="1469" r:id="rId43"/>
    <p:sldId id="1461" r:id="rId44"/>
    <p:sldId id="1470" r:id="rId45"/>
    <p:sldId id="1472" r:id="rId46"/>
    <p:sldId id="1446" r:id="rId47"/>
    <p:sldId id="1468" r:id="rId48"/>
    <p:sldId id="1501" r:id="rId49"/>
    <p:sldId id="1466" r:id="rId50"/>
    <p:sldId id="1484" r:id="rId51"/>
    <p:sldId id="262" r:id="rId52"/>
    <p:sldId id="1474" r:id="rId53"/>
    <p:sldId id="1502" r:id="rId54"/>
    <p:sldId id="1487" r:id="rId55"/>
    <p:sldId id="1405" r:id="rId56"/>
    <p:sldId id="1481" r:id="rId57"/>
    <p:sldId id="1503" r:id="rId58"/>
    <p:sldId id="310" r:id="rId59"/>
    <p:sldId id="1435" r:id="rId60"/>
    <p:sldId id="1380" r:id="rId61"/>
    <p:sldId id="1485" r:id="rId62"/>
    <p:sldId id="1486" r:id="rId63"/>
    <p:sldId id="1478" r:id="rId64"/>
    <p:sldId id="1493" r:id="rId65"/>
    <p:sldId id="1443" r:id="rId66"/>
    <p:sldId id="1494" r:id="rId67"/>
    <p:sldId id="1436" r:id="rId68"/>
    <p:sldId id="1437" r:id="rId69"/>
    <p:sldId id="1439" r:id="rId70"/>
    <p:sldId id="1505" r:id="rId71"/>
    <p:sldId id="1441" r:id="rId72"/>
    <p:sldId id="1495" r:id="rId73"/>
    <p:sldId id="1440" r:id="rId74"/>
    <p:sldId id="1496" r:id="rId75"/>
    <p:sldId id="1479" r:id="rId76"/>
    <p:sldId id="1442" r:id="rId77"/>
  </p:sldIdLst>
  <p:sldSz cx="12192000" cy="6858000"/>
  <p:notesSz cx="7102475" cy="9388475"/>
  <p:custDataLst>
    <p:custData r:id="rId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JG" initials="M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66FF"/>
    <a:srgbClr val="0066CC"/>
    <a:srgbClr val="CAE2FF"/>
    <a:srgbClr val="3399FF"/>
    <a:srgbClr val="00B050"/>
    <a:srgbClr val="8FAADC"/>
    <a:srgbClr val="2F5597"/>
    <a:srgbClr val="0055B9"/>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25" autoAdjust="0"/>
    <p:restoredTop sz="82620" autoAdjust="0"/>
  </p:normalViewPr>
  <p:slideViewPr>
    <p:cSldViewPr snapToGrid="0">
      <p:cViewPr varScale="1">
        <p:scale>
          <a:sx n="83" d="100"/>
          <a:sy n="83" d="100"/>
        </p:scale>
        <p:origin x="126" y="132"/>
      </p:cViewPr>
      <p:guideLst>
        <p:guide orient="horz" pos="2160"/>
        <p:guide pos="3840"/>
      </p:guideLst>
    </p:cSldViewPr>
  </p:slideViewPr>
  <p:notesTextViewPr>
    <p:cViewPr>
      <p:scale>
        <a:sx n="3" d="2"/>
        <a:sy n="3" d="2"/>
      </p:scale>
      <p:origin x="0" y="0"/>
    </p:cViewPr>
  </p:notesTextViewPr>
  <p:sorterViewPr>
    <p:cViewPr>
      <p:scale>
        <a:sx n="100" d="100"/>
        <a:sy n="100" d="100"/>
      </p:scale>
      <p:origin x="0" y="4020"/>
    </p:cViewPr>
  </p:sorterViewPr>
  <p:notesViewPr>
    <p:cSldViewPr snapToGrid="0">
      <p:cViewPr varScale="1">
        <p:scale>
          <a:sx n="82" d="100"/>
          <a:sy n="82" d="100"/>
        </p:scale>
        <p:origin x="-1878" y="-84"/>
      </p:cViewPr>
      <p:guideLst>
        <p:guide orient="horz" pos="2957"/>
        <p:guide pos="2237"/>
      </p:guideLst>
    </p:cSldViewPr>
  </p:notesViewPr>
  <p:gridSpacing cx="38405" cy="38405"/>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2.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7.xml"/><Relationship Id="rId1" Type="http://schemas.microsoft.com/office/2011/relationships/chartStyle" Target="style27.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9.xml"/><Relationship Id="rId1" Type="http://schemas.microsoft.com/office/2011/relationships/chartStyle" Target="style29.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0.xml"/><Relationship Id="rId1" Type="http://schemas.microsoft.com/office/2011/relationships/chartStyle" Target="style30.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1.xml"/><Relationship Id="rId1" Type="http://schemas.microsoft.com/office/2011/relationships/chartStyle" Target="style31.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2.xml"/><Relationship Id="rId1" Type="http://schemas.microsoft.com/office/2011/relationships/chartStyle" Target="style32.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3.xml"/><Relationship Id="rId1" Type="http://schemas.microsoft.com/office/2011/relationships/chartStyle" Target="style33.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4.xml"/><Relationship Id="rId1" Type="http://schemas.microsoft.com/office/2011/relationships/chartStyle" Target="style34.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5.xml"/><Relationship Id="rId1" Type="http://schemas.microsoft.com/office/2011/relationships/chartStyle" Target="style35.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6.xml"/><Relationship Id="rId1" Type="http://schemas.microsoft.com/office/2011/relationships/chartStyle" Target="style36.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7.xml"/><Relationship Id="rId1" Type="http://schemas.microsoft.com/office/2011/relationships/chartStyle" Target="style37.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8.xml"/><Relationship Id="rId1" Type="http://schemas.microsoft.com/office/2011/relationships/chartStyle" Target="style38.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39.xml"/><Relationship Id="rId1" Type="http://schemas.microsoft.com/office/2011/relationships/chartStyle" Target="style39.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0.xml"/><Relationship Id="rId1" Type="http://schemas.microsoft.com/office/2011/relationships/chartStyle" Target="style40.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1.xml"/><Relationship Id="rId1" Type="http://schemas.microsoft.com/office/2011/relationships/chartStyle" Target="style41.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2.xml"/><Relationship Id="rId1" Type="http://schemas.microsoft.com/office/2011/relationships/chartStyle" Target="style42.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3.xml"/><Relationship Id="rId1" Type="http://schemas.microsoft.com/office/2011/relationships/chartStyle" Target="style43.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4.xml"/><Relationship Id="rId1" Type="http://schemas.microsoft.com/office/2011/relationships/chartStyle" Target="style44.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5.xml"/><Relationship Id="rId1" Type="http://schemas.microsoft.com/office/2011/relationships/chartStyle" Target="style45.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6.xml"/><Relationship Id="rId1" Type="http://schemas.microsoft.com/office/2011/relationships/chartStyle" Target="style46.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7.xml"/><Relationship Id="rId1" Type="http://schemas.microsoft.com/office/2011/relationships/chartStyle" Target="style47.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8.xml"/><Relationship Id="rId1" Type="http://schemas.microsoft.com/office/2011/relationships/chartStyle" Target="style48.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33474334980076098"/>
          <c:y val="3.259259259259259E-2"/>
          <c:w val="0.63385051172671936"/>
          <c:h val="0.95382397251640871"/>
        </c:manualLayout>
      </c:layout>
      <c:barChart>
        <c:barDir val="bar"/>
        <c:grouping val="clustered"/>
        <c:varyColors val="0"/>
        <c:ser>
          <c:idx val="0"/>
          <c:order val="0"/>
          <c:tx>
            <c:strRef>
              <c:f>Sheet1!$B$1</c:f>
              <c:strCache>
                <c:ptCount val="1"/>
                <c:pt idx="0">
                  <c:v>% wearing lifejacket / PFD</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FFFF66"/>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4-745E-4B9A-B3F5-987FF02F7C70}"/>
              </c:ext>
            </c:extLst>
          </c:dPt>
          <c:dPt>
            <c:idx val="1"/>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745E-4B9A-B3F5-987FF02F7C70}"/>
              </c:ext>
            </c:extLst>
          </c:dPt>
          <c:dPt>
            <c:idx val="2"/>
            <c:invertIfNegative val="0"/>
            <c:bubble3D val="0"/>
            <c:spPr>
              <a:solidFill>
                <a:srgbClr val="009999"/>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4-25B0-4335-8212-63FE87A6691F}"/>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Total sail</c:v>
                </c:pt>
                <c:pt idx="1">
                  <c:v>Total paddle</c:v>
                </c:pt>
                <c:pt idx="2">
                  <c:v>Total Power + PWC</c:v>
                </c:pt>
              </c:strCache>
            </c:strRef>
          </c:cat>
          <c:val>
            <c:numRef>
              <c:f>Sheet1!$B$2:$B$4</c:f>
              <c:numCache>
                <c:formatCode>General</c:formatCode>
                <c:ptCount val="3"/>
                <c:pt idx="0">
                  <c:v>3</c:v>
                </c:pt>
                <c:pt idx="1">
                  <c:v>7</c:v>
                </c:pt>
                <c:pt idx="2">
                  <c:v>91</c:v>
                </c:pt>
              </c:numCache>
            </c:numRef>
          </c:val>
          <c:extLst>
            <c:ext xmlns:c16="http://schemas.microsoft.com/office/drawing/2014/chart" uri="{C3380CC4-5D6E-409C-BE32-E72D297353CC}">
              <c16:uniqueId val="{00000000-745E-4B9A-B3F5-987FF02F7C70}"/>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3028477360696349"/>
          <c:y val="1.9098324200854094E-2"/>
          <c:w val="0.53830909913721847"/>
          <c:h val="0.87809522987055788"/>
        </c:manualLayout>
      </c:layout>
      <c:barChart>
        <c:barDir val="bar"/>
        <c:grouping val="clustered"/>
        <c:varyColors val="0"/>
        <c:ser>
          <c:idx val="0"/>
          <c:order val="0"/>
          <c:tx>
            <c:strRef>
              <c:f>Sheet1!$B$1</c:f>
              <c:strCache>
                <c:ptCount val="1"/>
                <c:pt idx="0">
                  <c:v>% wearing lifejacket / PFD</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9"/>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0-FAE3-45A8-BBC0-11D49E0D513C}"/>
              </c:ext>
            </c:extLst>
          </c:dPt>
          <c:dPt>
            <c:idx val="10"/>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F-FAE3-45A8-BBC0-11D49E0D513C}"/>
              </c:ext>
            </c:extLst>
          </c:dPt>
          <c:dPt>
            <c:idx val="12"/>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6-FAE3-45A8-BBC0-11D49E0D513C}"/>
              </c:ext>
            </c:extLst>
          </c:dPt>
          <c:dPt>
            <c:idx val="13"/>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FAE3-45A8-BBC0-11D49E0D513C}"/>
              </c:ext>
            </c:extLst>
          </c:dPt>
          <c:dLbls>
            <c:dLbl>
              <c:idx val="8"/>
              <c:delete val="1"/>
              <c:extLst>
                <c:ext xmlns:c15="http://schemas.microsoft.com/office/drawing/2012/chart" uri="{CE6537A1-D6FC-4f65-9D91-7224C49458BB}"/>
                <c:ext xmlns:c16="http://schemas.microsoft.com/office/drawing/2014/chart" uri="{C3380CC4-5D6E-409C-BE32-E72D297353CC}">
                  <c16:uniqueId val="{00000003-FAE3-45A8-BBC0-11D49E0D513C}"/>
                </c:ext>
              </c:extLst>
            </c:dLbl>
            <c:dLbl>
              <c:idx val="11"/>
              <c:delete val="1"/>
              <c:extLst>
                <c:ext xmlns:c15="http://schemas.microsoft.com/office/drawing/2012/chart" uri="{CE6537A1-D6FC-4f65-9D91-7224C49458BB}"/>
                <c:ext xmlns:c16="http://schemas.microsoft.com/office/drawing/2014/chart" uri="{C3380CC4-5D6E-409C-BE32-E72D297353CC}">
                  <c16:uniqueId val="{00000002-FAE3-45A8-BBC0-11D49E0D513C}"/>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Large Cabin Cruiser (6m +)</c:v>
                </c:pt>
                <c:pt idx="1">
                  <c:v>Small Pontoon (&gt; 6m)</c:v>
                </c:pt>
                <c:pt idx="2">
                  <c:v>Large Pontoon (6m +)</c:v>
                </c:pt>
                <c:pt idx="3">
                  <c:v>Large Runabout (6m +)</c:v>
                </c:pt>
                <c:pt idx="4">
                  <c:v>Small Runabout (&lt; 6m)</c:v>
                </c:pt>
                <c:pt idx="5">
                  <c:v>Small Open Power (&lt; 6m)</c:v>
                </c:pt>
                <c:pt idx="6">
                  <c:v>Inflatable / Raft with motor</c:v>
                </c:pt>
                <c:pt idx="7">
                  <c:v>PWC</c:v>
                </c:pt>
                <c:pt idx="9">
                  <c:v>Power 6 meter + *</c:v>
                </c:pt>
                <c:pt idx="10">
                  <c:v>Power &lt; 6 meter *</c:v>
                </c:pt>
                <c:pt idx="12">
                  <c:v>Total Power excl. PWC</c:v>
                </c:pt>
                <c:pt idx="13">
                  <c:v>Total Powerboaters</c:v>
                </c:pt>
              </c:strCache>
            </c:strRef>
          </c:cat>
          <c:val>
            <c:numRef>
              <c:f>Sheet1!$B$2:$B$15</c:f>
              <c:numCache>
                <c:formatCode>General</c:formatCode>
                <c:ptCount val="14"/>
                <c:pt idx="0">
                  <c:v>6</c:v>
                </c:pt>
                <c:pt idx="1">
                  <c:v>11</c:v>
                </c:pt>
                <c:pt idx="2">
                  <c:v>15</c:v>
                </c:pt>
                <c:pt idx="3">
                  <c:v>15</c:v>
                </c:pt>
                <c:pt idx="4">
                  <c:v>18</c:v>
                </c:pt>
                <c:pt idx="5">
                  <c:v>24</c:v>
                </c:pt>
                <c:pt idx="6">
                  <c:v>54</c:v>
                </c:pt>
                <c:pt idx="7">
                  <c:v>95</c:v>
                </c:pt>
                <c:pt idx="8">
                  <c:v>0</c:v>
                </c:pt>
                <c:pt idx="9">
                  <c:v>14</c:v>
                </c:pt>
                <c:pt idx="10">
                  <c:v>20</c:v>
                </c:pt>
                <c:pt idx="11">
                  <c:v>0</c:v>
                </c:pt>
                <c:pt idx="12">
                  <c:v>18</c:v>
                </c:pt>
                <c:pt idx="13">
                  <c:v>21</c:v>
                </c:pt>
              </c:numCache>
            </c:numRef>
          </c:val>
          <c:extLst>
            <c:ext xmlns:c16="http://schemas.microsoft.com/office/drawing/2014/chart" uri="{C3380CC4-5D6E-409C-BE32-E72D297353CC}">
              <c16:uniqueId val="{00000000-FAE3-45A8-BBC0-11D49E0D513C}"/>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3028477360696349"/>
          <c:y val="1.9098324200854094E-2"/>
          <c:w val="0.53830909913721847"/>
          <c:h val="0.82064583889784337"/>
        </c:manualLayout>
      </c:layout>
      <c:barChart>
        <c:barDir val="bar"/>
        <c:grouping val="clustered"/>
        <c:varyColors val="0"/>
        <c:ser>
          <c:idx val="0"/>
          <c:order val="0"/>
          <c:tx>
            <c:strRef>
              <c:f>Sheet1!$B$1</c:f>
              <c:strCache>
                <c:ptCount val="1"/>
                <c:pt idx="0">
                  <c:v>% wearing lifejacket / PFD</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FFFF66"/>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2-DBA4-4F77-891E-4ED3B97BC378}"/>
              </c:ext>
            </c:extLst>
          </c:dPt>
          <c:dPt>
            <c:idx val="1"/>
            <c:invertIfNegative val="0"/>
            <c:bubble3D val="0"/>
            <c:spPr>
              <a:solidFill>
                <a:srgbClr val="FFFF66"/>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DBA4-4F77-891E-4ED3B97BC378}"/>
              </c:ext>
            </c:extLst>
          </c:dPt>
          <c:dPt>
            <c:idx val="2"/>
            <c:invertIfNegative val="0"/>
            <c:bubble3D val="0"/>
            <c:spPr>
              <a:solidFill>
                <a:srgbClr val="FFFF66"/>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0-DBA4-4F77-891E-4ED3B97BC378}"/>
              </c:ext>
            </c:extLst>
          </c:dPt>
          <c:dPt>
            <c:idx val="3"/>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4-DBA4-4F77-891E-4ED3B97BC378}"/>
              </c:ext>
            </c:extLst>
          </c:dPt>
          <c:dPt>
            <c:idx val="4"/>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DBA4-4F77-891E-4ED3B97BC378}"/>
              </c:ext>
            </c:extLst>
          </c:dPt>
          <c:dPt>
            <c:idx val="5"/>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E-DEF7-4F85-A31D-6837BE496F49}"/>
              </c:ext>
            </c:extLst>
          </c:dPt>
          <c:dPt>
            <c:idx val="6"/>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D-DEF7-4F85-A31D-6837BE496F49}"/>
              </c:ext>
            </c:extLst>
          </c:dPt>
          <c:dPt>
            <c:idx val="7"/>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C-DEF7-4F85-A31D-6837BE496F49}"/>
              </c:ext>
            </c:extLst>
          </c:dPt>
          <c:dPt>
            <c:idx val="8"/>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FAE3-45A8-BBC0-11D49E0D513C}"/>
              </c:ext>
            </c:extLst>
          </c:dPt>
          <c:dPt>
            <c:idx val="9"/>
            <c:invertIfNegative val="0"/>
            <c:bubble3D val="0"/>
            <c:spPr>
              <a:solidFill>
                <a:srgbClr val="FFFF66"/>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0-FAE3-45A8-BBC0-11D49E0D513C}"/>
              </c:ext>
            </c:extLst>
          </c:dPt>
          <c:dPt>
            <c:idx val="10"/>
            <c:invertIfNegative val="0"/>
            <c:bubble3D val="0"/>
            <c:spPr>
              <a:solidFill>
                <a:srgbClr val="FFFF66"/>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F-FAE3-45A8-BBC0-11D49E0D513C}"/>
              </c:ext>
            </c:extLst>
          </c:dPt>
          <c:dPt>
            <c:idx val="12"/>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6-FAE3-45A8-BBC0-11D49E0D513C}"/>
              </c:ext>
            </c:extLst>
          </c:dPt>
          <c:dPt>
            <c:idx val="13"/>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FAE3-45A8-BBC0-11D49E0D513C}"/>
              </c:ext>
            </c:extLst>
          </c:dPt>
          <c:dPt>
            <c:idx val="14"/>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4-FAE3-45A8-BBC0-11D49E0D513C}"/>
              </c:ext>
            </c:extLst>
          </c:dPt>
          <c:dPt>
            <c:idx val="15"/>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DEF7-4F85-A31D-6837BE496F49}"/>
              </c:ext>
            </c:extLst>
          </c:dPt>
          <c:dLbls>
            <c:dLbl>
              <c:idx val="3"/>
              <c:delete val="1"/>
              <c:extLst>
                <c:ext xmlns:c15="http://schemas.microsoft.com/office/drawing/2012/chart" uri="{CE6537A1-D6FC-4f65-9D91-7224C49458BB}"/>
                <c:ext xmlns:c16="http://schemas.microsoft.com/office/drawing/2014/chart" uri="{C3380CC4-5D6E-409C-BE32-E72D297353CC}">
                  <c16:uniqueId val="{00000004-DBA4-4F77-891E-4ED3B97BC378}"/>
                </c:ext>
              </c:extLst>
            </c:dLbl>
            <c:dLbl>
              <c:idx val="11"/>
              <c:delete val="1"/>
              <c:extLst>
                <c:ext xmlns:c15="http://schemas.microsoft.com/office/drawing/2012/chart" uri="{CE6537A1-D6FC-4f65-9D91-7224C49458BB}"/>
                <c:ext xmlns:c16="http://schemas.microsoft.com/office/drawing/2014/chart" uri="{C3380CC4-5D6E-409C-BE32-E72D297353CC}">
                  <c16:uniqueId val="{00000002-FAE3-45A8-BBC0-11D49E0D513C}"/>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Sheet1!$A$11:$A$19</c:f>
              <c:strCache>
                <c:ptCount val="9"/>
                <c:pt idx="0">
                  <c:v>Large Sailboat (6m +)</c:v>
                </c:pt>
                <c:pt idx="1">
                  <c:v>Small Sailboat (&lt; 6m)</c:v>
                </c:pt>
                <c:pt idx="2">
                  <c:v>Total Sailors</c:v>
                </c:pt>
                <c:pt idx="4">
                  <c:v>Stand-Up Paddle (SUP)</c:v>
                </c:pt>
                <c:pt idx="5">
                  <c:v>Other (Row, Pedal, Infl.)</c:v>
                </c:pt>
                <c:pt idx="6">
                  <c:v>Canoe</c:v>
                </c:pt>
                <c:pt idx="7">
                  <c:v>Kayak</c:v>
                </c:pt>
                <c:pt idx="8">
                  <c:v>Total Paddlers</c:v>
                </c:pt>
              </c:strCache>
            </c:strRef>
          </c:cat>
          <c:val>
            <c:numRef>
              <c:f>Sheet1!$B$11:$B$19</c:f>
              <c:numCache>
                <c:formatCode>General</c:formatCode>
                <c:ptCount val="9"/>
                <c:pt idx="0">
                  <c:v>21</c:v>
                </c:pt>
                <c:pt idx="1">
                  <c:v>68</c:v>
                </c:pt>
                <c:pt idx="2">
                  <c:v>47</c:v>
                </c:pt>
                <c:pt idx="3">
                  <c:v>0</c:v>
                </c:pt>
                <c:pt idx="4">
                  <c:v>39</c:v>
                </c:pt>
                <c:pt idx="5">
                  <c:v>57</c:v>
                </c:pt>
                <c:pt idx="6">
                  <c:v>64</c:v>
                </c:pt>
                <c:pt idx="7">
                  <c:v>67</c:v>
                </c:pt>
                <c:pt idx="8">
                  <c:v>60</c:v>
                </c:pt>
              </c:numCache>
            </c:numRef>
          </c:val>
          <c:extLst>
            <c:ext xmlns:c16="http://schemas.microsoft.com/office/drawing/2014/chart" uri="{C3380CC4-5D6E-409C-BE32-E72D297353CC}">
              <c16:uniqueId val="{00000000-FAE3-45A8-BBC0-11D49E0D513C}"/>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2325155822331623"/>
          <c:y val="4.6877877984562263E-2"/>
          <c:w val="0.545342303304164"/>
          <c:h val="0.84099928826343306"/>
        </c:manualLayout>
      </c:layout>
      <c:barChart>
        <c:barDir val="bar"/>
        <c:grouping val="clustered"/>
        <c:varyColors val="0"/>
        <c:ser>
          <c:idx val="0"/>
          <c:order val="0"/>
          <c:tx>
            <c:strRef>
              <c:f>Sheet1!$B$1</c:f>
              <c:strCache>
                <c:ptCount val="1"/>
                <c:pt idx="0">
                  <c:v>% wearing lifejacket / PFD</c:v>
                </c:pt>
              </c:strCache>
            </c:strRef>
          </c:tx>
          <c:spPr>
            <a:solidFill>
              <a:srgbClr val="3399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46FD-4092-B5E6-2FCB799EA451}"/>
              </c:ext>
            </c:extLst>
          </c:dPt>
          <c:dPt>
            <c:idx val="4"/>
            <c:invertIfNegative val="0"/>
            <c:bubble3D val="0"/>
            <c:extLst>
              <c:ext xmlns:c16="http://schemas.microsoft.com/office/drawing/2014/chart" uri="{C3380CC4-5D6E-409C-BE32-E72D297353CC}">
                <c16:uniqueId val="{00000001-46FD-4092-B5E6-2FCB799EA451}"/>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Water ski / wake board</c:v>
                </c:pt>
                <c:pt idx="1">
                  <c:v>High speed</c:v>
                </c:pt>
                <c:pt idx="2">
                  <c:v>Intent to fish</c:v>
                </c:pt>
                <c:pt idx="3">
                  <c:v>Fishing</c:v>
                </c:pt>
                <c:pt idx="4">
                  <c:v>Net: Fishing / Intent to fish</c:v>
                </c:pt>
                <c:pt idx="5">
                  <c:v>Pleasure</c:v>
                </c:pt>
                <c:pt idx="6">
                  <c:v>Total powerboaters (excl. PWC)</c:v>
                </c:pt>
              </c:strCache>
            </c:strRef>
          </c:cat>
          <c:val>
            <c:numRef>
              <c:f>Sheet1!$B$2:$B$8</c:f>
              <c:numCache>
                <c:formatCode>General</c:formatCode>
                <c:ptCount val="7"/>
                <c:pt idx="0">
                  <c:v>24</c:v>
                </c:pt>
                <c:pt idx="1">
                  <c:v>16</c:v>
                </c:pt>
                <c:pt idx="2">
                  <c:v>23</c:v>
                </c:pt>
                <c:pt idx="3">
                  <c:v>18</c:v>
                </c:pt>
                <c:pt idx="4">
                  <c:v>19</c:v>
                </c:pt>
                <c:pt idx="5">
                  <c:v>16</c:v>
                </c:pt>
                <c:pt idx="6">
                  <c:v>18</c:v>
                </c:pt>
              </c:numCache>
            </c:numRef>
          </c:val>
          <c:extLst>
            <c:ext xmlns:c16="http://schemas.microsoft.com/office/drawing/2014/chart" uri="{C3380CC4-5D6E-409C-BE32-E72D297353CC}">
              <c16:uniqueId val="{00000002-46FD-4092-B5E6-2FCB799EA451}"/>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4864317048970287"/>
          <c:y val="5.5855364647995738E-2"/>
          <c:w val="0.54653954029813434"/>
          <c:h val="0.80907479435070273"/>
        </c:manualLayout>
      </c:layout>
      <c:barChart>
        <c:barDir val="bar"/>
        <c:grouping val="clustered"/>
        <c:varyColors val="0"/>
        <c:ser>
          <c:idx val="2"/>
          <c:order val="2"/>
          <c:tx>
            <c:strRef>
              <c:f>Sheet1!$D$1</c:f>
              <c:strCache>
                <c:ptCount val="1"/>
                <c:pt idx="0">
                  <c:v>Total</c:v>
                </c:pt>
              </c:strCache>
            </c:strRef>
          </c:tx>
          <c:spPr>
            <a:solidFill>
              <a:srgbClr val="3399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Female</c:v>
                </c:pt>
                <c:pt idx="1">
                  <c:v>Male</c:v>
                </c:pt>
              </c:strCache>
            </c:strRef>
          </c:cat>
          <c:val>
            <c:numRef>
              <c:f>Sheet1!$D$2:$D$3</c:f>
              <c:numCache>
                <c:formatCode>General</c:formatCode>
                <c:ptCount val="2"/>
                <c:pt idx="0">
                  <c:v>25</c:v>
                </c:pt>
                <c:pt idx="1">
                  <c:v>24</c:v>
                </c:pt>
              </c:numCache>
            </c:numRef>
          </c:val>
          <c:extLst>
            <c:ext xmlns:c16="http://schemas.microsoft.com/office/drawing/2014/chart" uri="{C3380CC4-5D6E-409C-BE32-E72D297353CC}">
              <c16:uniqueId val="{00000004-B3DC-45E6-89F4-EE8ACD3FAF28}"/>
            </c:ext>
          </c:extLst>
        </c:ser>
        <c:dLbls>
          <c:showLegendKey val="0"/>
          <c:showVal val="0"/>
          <c:showCatName val="0"/>
          <c:showSerName val="0"/>
          <c:showPercent val="0"/>
          <c:showBubbleSize val="0"/>
        </c:dLbls>
        <c:gapWidth val="115"/>
        <c:overlap val="-20"/>
        <c:axId val="1015665776"/>
        <c:axId val="1015653712"/>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D0E7-4F89-878D-C4FD248B8036}"/>
                    </c:ext>
                  </c:extLst>
                </c:dPt>
                <c:dPt>
                  <c:idx val="4"/>
                  <c:invertIfNegative val="0"/>
                  <c:bubble3D val="0"/>
                  <c:extLst>
                    <c:ext xmlns:c16="http://schemas.microsoft.com/office/drawing/2014/chart" uri="{C3380CC4-5D6E-409C-BE32-E72D297353CC}">
                      <c16:uniqueId val="{00000001-D0E7-4F89-878D-C4FD248B8036}"/>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Sheet1!$A$2:$A$3</c15:sqref>
                        </c15:formulaRef>
                      </c:ext>
                    </c:extLst>
                    <c:strCache>
                      <c:ptCount val="2"/>
                      <c:pt idx="0">
                        <c:v>Female</c:v>
                      </c:pt>
                      <c:pt idx="1">
                        <c:v>Male</c:v>
                      </c:pt>
                    </c:strCache>
                  </c:strRef>
                </c:cat>
                <c:val>
                  <c:numRef>
                    <c:extLst>
                      <c:ext uri="{02D57815-91ED-43cb-92C2-25804820EDAC}">
                        <c15:formulaRef>
                          <c15:sqref>Sheet1!$B$2:$B$3</c15:sqref>
                        </c15:formulaRef>
                      </c:ext>
                    </c:extLst>
                    <c:numCache>
                      <c:formatCode>General</c:formatCode>
                      <c:ptCount val="2"/>
                      <c:pt idx="0">
                        <c:v>25</c:v>
                      </c:pt>
                      <c:pt idx="1">
                        <c:v>24</c:v>
                      </c:pt>
                    </c:numCache>
                  </c:numRef>
                </c:val>
                <c:extLst>
                  <c:ext xmlns:c16="http://schemas.microsoft.com/office/drawing/2014/chart" uri="{C3380CC4-5D6E-409C-BE32-E72D297353CC}">
                    <c16:uniqueId val="{00000002-D0E7-4F89-878D-C4FD248B8036}"/>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xmlns:c15="http://schemas.microsoft.com/office/drawing/2012/chart">
                    <c:ext xmlns:c16="http://schemas.microsoft.com/office/drawing/2014/chart" uri="{C3380CC4-5D6E-409C-BE32-E72D297353CC}">
                      <c16:uniqueId val="{00000003-D0E7-4F89-878D-C4FD248B8036}"/>
                    </c:ext>
                  </c:extLst>
                </c:dPt>
                <c:dPt>
                  <c:idx val="4"/>
                  <c:invertIfNegative val="0"/>
                  <c:bubble3D val="0"/>
                  <c:extLst xmlns:c15="http://schemas.microsoft.com/office/drawing/2012/chart">
                    <c:ext xmlns:c16="http://schemas.microsoft.com/office/drawing/2014/chart" uri="{C3380CC4-5D6E-409C-BE32-E72D297353CC}">
                      <c16:uniqueId val="{00000004-D0E7-4F89-878D-C4FD248B8036}"/>
                    </c:ext>
                  </c:extLst>
                </c:dPt>
                <c:dLbls>
                  <c:dLbl>
                    <c:idx val="4"/>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04-D0E7-4F89-878D-C4FD248B803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Sheet1!$A$2:$A$3</c15:sqref>
                        </c15:formulaRef>
                      </c:ext>
                    </c:extLst>
                    <c:strCache>
                      <c:ptCount val="2"/>
                      <c:pt idx="0">
                        <c:v>Female</c:v>
                      </c:pt>
                      <c:pt idx="1">
                        <c:v>Male</c:v>
                      </c:pt>
                    </c:strCache>
                  </c:strRef>
                </c:cat>
                <c:val>
                  <c:numRef>
                    <c:extLst xmlns:c15="http://schemas.microsoft.com/office/drawing/2012/chart">
                      <c:ext xmlns:c15="http://schemas.microsoft.com/office/drawing/2012/chart" uri="{02D57815-91ED-43cb-92C2-25804820EDAC}">
                        <c15:formulaRef>
                          <c15:sqref>Sheet1!$C$2:$C$3</c15:sqref>
                        </c15:formulaRef>
                      </c:ext>
                    </c:extLst>
                    <c:numCache>
                      <c:formatCode>General</c:formatCode>
                      <c:ptCount val="2"/>
                      <c:pt idx="0">
                        <c:v>25</c:v>
                      </c:pt>
                      <c:pt idx="1">
                        <c:v>24</c:v>
                      </c:pt>
                    </c:numCache>
                  </c:numRef>
                </c:val>
                <c:extLst xmlns:c15="http://schemas.microsoft.com/office/drawing/2012/chart">
                  <c:ext xmlns:c16="http://schemas.microsoft.com/office/drawing/2014/chart" uri="{C3380CC4-5D6E-409C-BE32-E72D297353CC}">
                    <c16:uniqueId val="{00000005-D0E7-4F89-878D-C4FD248B8036}"/>
                  </c:ext>
                </c:extLst>
              </c15:ser>
            </c15:filteredBarSeries>
          </c:ext>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4864317048970287"/>
          <c:y val="5.5855364647995738E-2"/>
          <c:w val="0.54653954029813434"/>
          <c:h val="0.80907479435070273"/>
        </c:manualLayout>
      </c:layout>
      <c:barChart>
        <c:barDir val="bar"/>
        <c:grouping val="clustered"/>
        <c:varyColors val="0"/>
        <c:ser>
          <c:idx val="2"/>
          <c:order val="2"/>
          <c:tx>
            <c:strRef>
              <c:f>Sheet1!$D$1</c:f>
              <c:strCache>
                <c:ptCount val="1"/>
                <c:pt idx="0">
                  <c:v>Total</c:v>
                </c:pt>
              </c:strCache>
            </c:strRef>
          </c:tx>
          <c:spPr>
            <a:solidFill>
              <a:srgbClr val="3399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Seniors (65 plus)</c:v>
                </c:pt>
                <c:pt idx="1">
                  <c:v>Adults (18 to 64)</c:v>
                </c:pt>
                <c:pt idx="2">
                  <c:v>Teens (13 to 17)</c:v>
                </c:pt>
                <c:pt idx="3">
                  <c:v>Children (0 to 12)</c:v>
                </c:pt>
                <c:pt idx="4">
                  <c:v>Total boaters</c:v>
                </c:pt>
              </c:strCache>
            </c:strRef>
          </c:cat>
          <c:val>
            <c:numRef>
              <c:f>Sheet1!$D$2:$D$6</c:f>
              <c:numCache>
                <c:formatCode>General</c:formatCode>
                <c:ptCount val="5"/>
                <c:pt idx="0">
                  <c:v>10</c:v>
                </c:pt>
                <c:pt idx="1">
                  <c:v>18</c:v>
                </c:pt>
                <c:pt idx="2">
                  <c:v>51</c:v>
                </c:pt>
                <c:pt idx="3">
                  <c:v>85</c:v>
                </c:pt>
                <c:pt idx="4">
                  <c:v>24</c:v>
                </c:pt>
              </c:numCache>
            </c:numRef>
          </c:val>
          <c:extLst>
            <c:ext xmlns:c16="http://schemas.microsoft.com/office/drawing/2014/chart" uri="{C3380CC4-5D6E-409C-BE32-E72D297353CC}">
              <c16:uniqueId val="{00000004-94CA-4DCD-B6C1-65FB9E90D901}"/>
            </c:ext>
          </c:extLst>
        </c:ser>
        <c:dLbls>
          <c:showLegendKey val="0"/>
          <c:showVal val="0"/>
          <c:showCatName val="0"/>
          <c:showSerName val="0"/>
          <c:showPercent val="0"/>
          <c:showBubbleSize val="0"/>
        </c:dLbls>
        <c:gapWidth val="115"/>
        <c:overlap val="-20"/>
        <c:axId val="1015665776"/>
        <c:axId val="1015653712"/>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3566-4A7A-9D10-46BC40A730A6}"/>
                    </c:ext>
                  </c:extLst>
                </c:dPt>
                <c:dPt>
                  <c:idx val="4"/>
                  <c:invertIfNegative val="0"/>
                  <c:bubble3D val="0"/>
                  <c:extLst>
                    <c:ext xmlns:c16="http://schemas.microsoft.com/office/drawing/2014/chart" uri="{C3380CC4-5D6E-409C-BE32-E72D297353CC}">
                      <c16:uniqueId val="{00000001-3566-4A7A-9D10-46BC40A730A6}"/>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Sheet1!$A$2:$A$6</c15:sqref>
                        </c15:formulaRef>
                      </c:ext>
                    </c:extLst>
                    <c:strCache>
                      <c:ptCount val="5"/>
                      <c:pt idx="0">
                        <c:v>Seniors (65 plus)</c:v>
                      </c:pt>
                      <c:pt idx="1">
                        <c:v>Adults (18 to 64)</c:v>
                      </c:pt>
                      <c:pt idx="2">
                        <c:v>Teens (13 to 17)</c:v>
                      </c:pt>
                      <c:pt idx="3">
                        <c:v>Children (0 to 12)</c:v>
                      </c:pt>
                      <c:pt idx="4">
                        <c:v>Total boaters</c:v>
                      </c:pt>
                    </c:strCache>
                  </c:strRef>
                </c:cat>
                <c:val>
                  <c:numRef>
                    <c:extLst>
                      <c:ext uri="{02D57815-91ED-43cb-92C2-25804820EDAC}">
                        <c15:formulaRef>
                          <c15:sqref>Sheet1!$B$2:$B$6</c15:sqref>
                        </c15:formulaRef>
                      </c:ext>
                    </c:extLst>
                    <c:numCache>
                      <c:formatCode>General</c:formatCode>
                      <c:ptCount val="5"/>
                      <c:pt idx="0">
                        <c:v>10</c:v>
                      </c:pt>
                      <c:pt idx="1">
                        <c:v>19</c:v>
                      </c:pt>
                      <c:pt idx="2">
                        <c:v>54</c:v>
                      </c:pt>
                      <c:pt idx="3">
                        <c:v>83</c:v>
                      </c:pt>
                      <c:pt idx="4">
                        <c:v>25</c:v>
                      </c:pt>
                    </c:numCache>
                  </c:numRef>
                </c:val>
                <c:extLst>
                  <c:ext xmlns:c16="http://schemas.microsoft.com/office/drawing/2014/chart" uri="{C3380CC4-5D6E-409C-BE32-E72D297353CC}">
                    <c16:uniqueId val="{00000002-3566-4A7A-9D10-46BC40A730A6}"/>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xmlns:c15="http://schemas.microsoft.com/office/drawing/2012/chart">
                    <c:ext xmlns:c16="http://schemas.microsoft.com/office/drawing/2014/chart" uri="{C3380CC4-5D6E-409C-BE32-E72D297353CC}">
                      <c16:uniqueId val="{00000003-3566-4A7A-9D10-46BC40A730A6}"/>
                    </c:ext>
                  </c:extLst>
                </c:dPt>
                <c:dPt>
                  <c:idx val="4"/>
                  <c:invertIfNegative val="0"/>
                  <c:bubble3D val="0"/>
                  <c:extLst xmlns:c15="http://schemas.microsoft.com/office/drawing/2012/chart">
                    <c:ext xmlns:c16="http://schemas.microsoft.com/office/drawing/2014/chart" uri="{C3380CC4-5D6E-409C-BE32-E72D297353CC}">
                      <c16:uniqueId val="{00000004-3566-4A7A-9D10-46BC40A730A6}"/>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Sheet1!$A$2:$A$6</c15:sqref>
                        </c15:formulaRef>
                      </c:ext>
                    </c:extLst>
                    <c:strCache>
                      <c:ptCount val="5"/>
                      <c:pt idx="0">
                        <c:v>Seniors (65 plus)</c:v>
                      </c:pt>
                      <c:pt idx="1">
                        <c:v>Adults (18 to 64)</c:v>
                      </c:pt>
                      <c:pt idx="2">
                        <c:v>Teens (13 to 17)</c:v>
                      </c:pt>
                      <c:pt idx="3">
                        <c:v>Children (0 to 12)</c:v>
                      </c:pt>
                      <c:pt idx="4">
                        <c:v>Total boaters</c:v>
                      </c:pt>
                    </c:strCache>
                  </c:strRef>
                </c:cat>
                <c:val>
                  <c:numRef>
                    <c:extLst xmlns:c15="http://schemas.microsoft.com/office/drawing/2012/chart">
                      <c:ext xmlns:c15="http://schemas.microsoft.com/office/drawing/2012/chart" uri="{02D57815-91ED-43cb-92C2-25804820EDAC}">
                        <c15:formulaRef>
                          <c15:sqref>Sheet1!$C$2:$C$6</c15:sqref>
                        </c15:formulaRef>
                      </c:ext>
                    </c:extLst>
                    <c:numCache>
                      <c:formatCode>General</c:formatCode>
                      <c:ptCount val="5"/>
                      <c:pt idx="0">
                        <c:v>11</c:v>
                      </c:pt>
                      <c:pt idx="1">
                        <c:v>18</c:v>
                      </c:pt>
                      <c:pt idx="2">
                        <c:v>48</c:v>
                      </c:pt>
                      <c:pt idx="3">
                        <c:v>87</c:v>
                      </c:pt>
                      <c:pt idx="4">
                        <c:v>24</c:v>
                      </c:pt>
                    </c:numCache>
                  </c:numRef>
                </c:val>
                <c:extLst xmlns:c15="http://schemas.microsoft.com/office/drawing/2012/chart">
                  <c:ext xmlns:c16="http://schemas.microsoft.com/office/drawing/2014/chart" uri="{C3380CC4-5D6E-409C-BE32-E72D297353CC}">
                    <c16:uniqueId val="{00000005-3566-4A7A-9D10-46BC40A730A6}"/>
                  </c:ext>
                </c:extLst>
              </c15:ser>
            </c15:filteredBarSeries>
          </c:ext>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4864317048970287"/>
          <c:y val="5.5855364647995738E-2"/>
          <c:w val="0.54653954029813434"/>
          <c:h val="0.80907479435070273"/>
        </c:manualLayout>
      </c:layout>
      <c:barChart>
        <c:barDir val="bar"/>
        <c:grouping val="clustered"/>
        <c:varyColors val="0"/>
        <c:ser>
          <c:idx val="2"/>
          <c:order val="2"/>
          <c:tx>
            <c:strRef>
              <c:f>Sheet1!$D$1</c:f>
              <c:strCache>
                <c:ptCount val="1"/>
                <c:pt idx="0">
                  <c:v>Total</c:v>
                </c:pt>
              </c:strCache>
            </c:strRef>
          </c:tx>
          <c:spPr>
            <a:solidFill>
              <a:srgbClr val="3399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Passenger</c:v>
                </c:pt>
                <c:pt idx="1">
                  <c:v>Operator</c:v>
                </c:pt>
              </c:strCache>
            </c:strRef>
          </c:cat>
          <c:val>
            <c:numRef>
              <c:f>Sheet1!$D$2:$D$3</c:f>
              <c:numCache>
                <c:formatCode>General</c:formatCode>
                <c:ptCount val="2"/>
                <c:pt idx="0">
                  <c:v>25</c:v>
                </c:pt>
                <c:pt idx="1">
                  <c:v>23</c:v>
                </c:pt>
              </c:numCache>
            </c:numRef>
          </c:val>
          <c:extLst>
            <c:ext xmlns:c16="http://schemas.microsoft.com/office/drawing/2014/chart" uri="{C3380CC4-5D6E-409C-BE32-E72D297353CC}">
              <c16:uniqueId val="{00000004-5BAE-4C02-93AD-C12E83157A66}"/>
            </c:ext>
          </c:extLst>
        </c:ser>
        <c:dLbls>
          <c:showLegendKey val="0"/>
          <c:showVal val="0"/>
          <c:showCatName val="0"/>
          <c:showSerName val="0"/>
          <c:showPercent val="0"/>
          <c:showBubbleSize val="0"/>
        </c:dLbls>
        <c:gapWidth val="115"/>
        <c:overlap val="-20"/>
        <c:axId val="1015665776"/>
        <c:axId val="1015653712"/>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DA1E-4A0A-A140-B2D5C8173230}"/>
                    </c:ext>
                  </c:extLst>
                </c:dPt>
                <c:dPt>
                  <c:idx val="4"/>
                  <c:invertIfNegative val="0"/>
                  <c:bubble3D val="0"/>
                  <c:extLst>
                    <c:ext xmlns:c16="http://schemas.microsoft.com/office/drawing/2014/chart" uri="{C3380CC4-5D6E-409C-BE32-E72D297353CC}">
                      <c16:uniqueId val="{00000001-DA1E-4A0A-A140-B2D5C8173230}"/>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Sheet1!$A$2:$A$3</c15:sqref>
                        </c15:formulaRef>
                      </c:ext>
                    </c:extLst>
                    <c:strCache>
                      <c:ptCount val="2"/>
                      <c:pt idx="0">
                        <c:v>Passenger</c:v>
                      </c:pt>
                      <c:pt idx="1">
                        <c:v>Operator</c:v>
                      </c:pt>
                    </c:strCache>
                  </c:strRef>
                </c:cat>
                <c:val>
                  <c:numRef>
                    <c:extLst>
                      <c:ext uri="{02D57815-91ED-43cb-92C2-25804820EDAC}">
                        <c15:formulaRef>
                          <c15:sqref>Sheet1!$B$2:$B$3</c15:sqref>
                        </c15:formulaRef>
                      </c:ext>
                    </c:extLst>
                    <c:numCache>
                      <c:formatCode>General</c:formatCode>
                      <c:ptCount val="2"/>
                      <c:pt idx="0">
                        <c:v>25</c:v>
                      </c:pt>
                      <c:pt idx="1">
                        <c:v>23</c:v>
                      </c:pt>
                    </c:numCache>
                  </c:numRef>
                </c:val>
                <c:extLst>
                  <c:ext xmlns:c16="http://schemas.microsoft.com/office/drawing/2014/chart" uri="{C3380CC4-5D6E-409C-BE32-E72D297353CC}">
                    <c16:uniqueId val="{00000002-DA1E-4A0A-A140-B2D5C8173230}"/>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xmlns:c15="http://schemas.microsoft.com/office/drawing/2012/chart">
                    <c:ext xmlns:c16="http://schemas.microsoft.com/office/drawing/2014/chart" uri="{C3380CC4-5D6E-409C-BE32-E72D297353CC}">
                      <c16:uniqueId val="{00000003-DA1E-4A0A-A140-B2D5C8173230}"/>
                    </c:ext>
                  </c:extLst>
                </c:dPt>
                <c:dPt>
                  <c:idx val="4"/>
                  <c:invertIfNegative val="0"/>
                  <c:bubble3D val="0"/>
                  <c:extLst xmlns:c15="http://schemas.microsoft.com/office/drawing/2012/chart">
                    <c:ext xmlns:c16="http://schemas.microsoft.com/office/drawing/2014/chart" uri="{C3380CC4-5D6E-409C-BE32-E72D297353CC}">
                      <c16:uniqueId val="{00000004-DA1E-4A0A-A140-B2D5C8173230}"/>
                    </c:ext>
                  </c:extLst>
                </c:dPt>
                <c:dLbls>
                  <c:dLbl>
                    <c:idx val="4"/>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04-DA1E-4A0A-A140-B2D5C817323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Sheet1!$A$2:$A$3</c15:sqref>
                        </c15:formulaRef>
                      </c:ext>
                    </c:extLst>
                    <c:strCache>
                      <c:ptCount val="2"/>
                      <c:pt idx="0">
                        <c:v>Passenger</c:v>
                      </c:pt>
                      <c:pt idx="1">
                        <c:v>Operator</c:v>
                      </c:pt>
                    </c:strCache>
                  </c:strRef>
                </c:cat>
                <c:val>
                  <c:numRef>
                    <c:extLst xmlns:c15="http://schemas.microsoft.com/office/drawing/2012/chart">
                      <c:ext xmlns:c15="http://schemas.microsoft.com/office/drawing/2012/chart" uri="{02D57815-91ED-43cb-92C2-25804820EDAC}">
                        <c15:formulaRef>
                          <c15:sqref>Sheet1!$C$2:$C$3</c15:sqref>
                        </c15:formulaRef>
                      </c:ext>
                    </c:extLst>
                    <c:numCache>
                      <c:formatCode>General</c:formatCode>
                      <c:ptCount val="2"/>
                      <c:pt idx="0">
                        <c:v>25</c:v>
                      </c:pt>
                      <c:pt idx="1">
                        <c:v>23</c:v>
                      </c:pt>
                    </c:numCache>
                  </c:numRef>
                </c:val>
                <c:extLst xmlns:c15="http://schemas.microsoft.com/office/drawing/2012/chart">
                  <c:ext xmlns:c16="http://schemas.microsoft.com/office/drawing/2014/chart" uri="{C3380CC4-5D6E-409C-BE32-E72D297353CC}">
                    <c16:uniqueId val="{00000005-DA1E-4A0A-A140-B2D5C8173230}"/>
                  </c:ext>
                </c:extLst>
              </c15:ser>
            </c15:filteredBarSeries>
          </c:ext>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4864317048970287"/>
          <c:y val="5.5855364647995738E-2"/>
          <c:w val="0.54653954029813434"/>
          <c:h val="0.80907479435070273"/>
        </c:manualLayout>
      </c:layout>
      <c:barChart>
        <c:barDir val="bar"/>
        <c:grouping val="clustered"/>
        <c:varyColors val="0"/>
        <c:ser>
          <c:idx val="2"/>
          <c:order val="2"/>
          <c:tx>
            <c:strRef>
              <c:f>Sheet1!$D$1</c:f>
              <c:strCache>
                <c:ptCount val="1"/>
                <c:pt idx="0">
                  <c:v>Total</c:v>
                </c:pt>
              </c:strCache>
            </c:strRef>
          </c:tx>
          <c:spPr>
            <a:solidFill>
              <a:srgbClr val="3399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Two+ occupants (OP + 1 or more)</c:v>
                </c:pt>
                <c:pt idx="1">
                  <c:v>One occupant (OP only)</c:v>
                </c:pt>
              </c:strCache>
            </c:strRef>
          </c:cat>
          <c:val>
            <c:numRef>
              <c:f>Sheet1!$D$2:$D$3</c:f>
              <c:numCache>
                <c:formatCode>General</c:formatCode>
                <c:ptCount val="2"/>
                <c:pt idx="0">
                  <c:v>22</c:v>
                </c:pt>
                <c:pt idx="1">
                  <c:v>43</c:v>
                </c:pt>
              </c:numCache>
            </c:numRef>
          </c:val>
          <c:extLst>
            <c:ext xmlns:c16="http://schemas.microsoft.com/office/drawing/2014/chart" uri="{C3380CC4-5D6E-409C-BE32-E72D297353CC}">
              <c16:uniqueId val="{00000004-5695-4414-8A8F-0394EEFC446B}"/>
            </c:ext>
          </c:extLst>
        </c:ser>
        <c:dLbls>
          <c:showLegendKey val="0"/>
          <c:showVal val="0"/>
          <c:showCatName val="0"/>
          <c:showSerName val="0"/>
          <c:showPercent val="0"/>
          <c:showBubbleSize val="0"/>
        </c:dLbls>
        <c:gapWidth val="115"/>
        <c:overlap val="-20"/>
        <c:axId val="1015665776"/>
        <c:axId val="1015653712"/>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B733-465A-B51D-BC8BD00289C7}"/>
                    </c:ext>
                  </c:extLst>
                </c:dPt>
                <c:dPt>
                  <c:idx val="4"/>
                  <c:invertIfNegative val="0"/>
                  <c:bubble3D val="0"/>
                  <c:extLst>
                    <c:ext xmlns:c16="http://schemas.microsoft.com/office/drawing/2014/chart" uri="{C3380CC4-5D6E-409C-BE32-E72D297353CC}">
                      <c16:uniqueId val="{00000001-B733-465A-B51D-BC8BD00289C7}"/>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Sheet1!$A$2:$A$3</c15:sqref>
                        </c15:formulaRef>
                      </c:ext>
                    </c:extLst>
                    <c:strCache>
                      <c:ptCount val="2"/>
                      <c:pt idx="0">
                        <c:v>Two+ occupants (OP + 1 or more)</c:v>
                      </c:pt>
                      <c:pt idx="1">
                        <c:v>One occupant (OP only)</c:v>
                      </c:pt>
                    </c:strCache>
                  </c:strRef>
                </c:cat>
                <c:val>
                  <c:numRef>
                    <c:extLst>
                      <c:ext uri="{02D57815-91ED-43cb-92C2-25804820EDAC}">
                        <c15:formulaRef>
                          <c15:sqref>Sheet1!$B$2:$B$3</c15:sqref>
                        </c15:formulaRef>
                      </c:ext>
                    </c:extLst>
                    <c:numCache>
                      <c:formatCode>General</c:formatCode>
                      <c:ptCount val="2"/>
                      <c:pt idx="0">
                        <c:v>23</c:v>
                      </c:pt>
                      <c:pt idx="1">
                        <c:v>43</c:v>
                      </c:pt>
                    </c:numCache>
                  </c:numRef>
                </c:val>
                <c:extLst>
                  <c:ext xmlns:c16="http://schemas.microsoft.com/office/drawing/2014/chart" uri="{C3380CC4-5D6E-409C-BE32-E72D297353CC}">
                    <c16:uniqueId val="{00000002-B733-465A-B51D-BC8BD00289C7}"/>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xmlns:c15="http://schemas.microsoft.com/office/drawing/2012/chart">
                    <c:ext xmlns:c16="http://schemas.microsoft.com/office/drawing/2014/chart" uri="{C3380CC4-5D6E-409C-BE32-E72D297353CC}">
                      <c16:uniqueId val="{00000003-B733-465A-B51D-BC8BD00289C7}"/>
                    </c:ext>
                  </c:extLst>
                </c:dPt>
                <c:dPt>
                  <c:idx val="4"/>
                  <c:invertIfNegative val="0"/>
                  <c:bubble3D val="0"/>
                  <c:extLst xmlns:c15="http://schemas.microsoft.com/office/drawing/2012/chart">
                    <c:ext xmlns:c16="http://schemas.microsoft.com/office/drawing/2014/chart" uri="{C3380CC4-5D6E-409C-BE32-E72D297353CC}">
                      <c16:uniqueId val="{00000004-B733-465A-B51D-BC8BD00289C7}"/>
                    </c:ext>
                  </c:extLst>
                </c:dPt>
                <c:dLbls>
                  <c:dLbl>
                    <c:idx val="4"/>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04-B733-465A-B51D-BC8BD00289C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Sheet1!$A$2:$A$3</c15:sqref>
                        </c15:formulaRef>
                      </c:ext>
                    </c:extLst>
                    <c:strCache>
                      <c:ptCount val="2"/>
                      <c:pt idx="0">
                        <c:v>Two+ occupants (OP + 1 or more)</c:v>
                      </c:pt>
                      <c:pt idx="1">
                        <c:v>One occupant (OP only)</c:v>
                      </c:pt>
                    </c:strCache>
                  </c:strRef>
                </c:cat>
                <c:val>
                  <c:numRef>
                    <c:extLst xmlns:c15="http://schemas.microsoft.com/office/drawing/2012/chart">
                      <c:ext xmlns:c15="http://schemas.microsoft.com/office/drawing/2012/chart" uri="{02D57815-91ED-43cb-92C2-25804820EDAC}">
                        <c15:formulaRef>
                          <c15:sqref>Sheet1!$C$2:$C$3</c15:sqref>
                        </c15:formulaRef>
                      </c:ext>
                    </c:extLst>
                    <c:numCache>
                      <c:formatCode>General</c:formatCode>
                      <c:ptCount val="2"/>
                      <c:pt idx="0">
                        <c:v>22</c:v>
                      </c:pt>
                      <c:pt idx="1">
                        <c:v>43</c:v>
                      </c:pt>
                    </c:numCache>
                  </c:numRef>
                </c:val>
                <c:extLst xmlns:c15="http://schemas.microsoft.com/office/drawing/2012/chart">
                  <c:ext xmlns:c16="http://schemas.microsoft.com/office/drawing/2014/chart" uri="{C3380CC4-5D6E-409C-BE32-E72D297353CC}">
                    <c16:uniqueId val="{00000005-B733-465A-B51D-BC8BD00289C7}"/>
                  </c:ext>
                </c:extLst>
              </c15:ser>
            </c15:filteredBarSeries>
          </c:ext>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7142785415181307"/>
          <c:y val="4.6877877984562263E-2"/>
          <c:w val="0.40929252569421382"/>
          <c:h val="0.92651831652423489"/>
        </c:manualLayout>
      </c:layout>
      <c:barChart>
        <c:barDir val="bar"/>
        <c:grouping val="clustered"/>
        <c:varyColors val="0"/>
        <c:ser>
          <c:idx val="0"/>
          <c:order val="0"/>
          <c:tx>
            <c:strRef>
              <c:f>Sheet1!$B$1</c:f>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68A8-456E-B22C-52D6264A89E6}"/>
              </c:ext>
            </c:extLst>
          </c:dPt>
          <c:dPt>
            <c:idx val="1"/>
            <c:invertIfNegative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68A8-456E-B22C-52D6264A89E6}"/>
              </c:ext>
            </c:extLst>
          </c:dPt>
          <c:dPt>
            <c:idx val="2"/>
            <c:invertIfNegative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68A8-456E-B22C-52D6264A89E6}"/>
              </c:ext>
            </c:extLst>
          </c:dPt>
          <c:dPt>
            <c:idx val="9"/>
            <c:invertIfNegative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68A8-456E-B22C-52D6264A89E6}"/>
              </c:ext>
            </c:extLst>
          </c:dPt>
          <c:dPt>
            <c:idx val="11"/>
            <c:invertIfNegative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68A8-456E-B22C-52D6264A89E6}"/>
              </c:ext>
            </c:extLst>
          </c:dPt>
          <c:dPt>
            <c:idx val="12"/>
            <c:invertIfNegative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68A8-456E-B22C-52D6264A89E6}"/>
              </c:ext>
            </c:extLst>
          </c:dPt>
          <c:dPt>
            <c:idx val="15"/>
            <c:invertIfNegative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D-68A8-456E-B22C-52D6264A89E6}"/>
              </c:ext>
            </c:extLst>
          </c:dPt>
          <c:dPt>
            <c:idx val="16"/>
            <c:invertIfNegative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F-68A8-456E-B22C-52D6264A89E6}"/>
              </c:ext>
            </c:extLst>
          </c:dPt>
          <c:dPt>
            <c:idx val="17"/>
            <c:invertIfNegative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1-68A8-456E-B22C-52D6264A89E6}"/>
              </c:ext>
            </c:extLst>
          </c:dPt>
          <c:dPt>
            <c:idx val="18"/>
            <c:invertIfNegative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3-68A8-456E-B22C-52D6264A89E6}"/>
              </c:ext>
            </c:extLst>
          </c:dPt>
          <c:dPt>
            <c:idx val="19"/>
            <c:invertIfNegative val="0"/>
            <c:bubble3D val="0"/>
            <c:spPr>
              <a:solidFill>
                <a:srgbClr val="00B0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5-68A8-456E-B22C-52D6264A89E6}"/>
              </c:ext>
            </c:extLst>
          </c:dPt>
          <c:dPt>
            <c:idx val="20"/>
            <c:invertIfNegative val="0"/>
            <c:bubble3D val="0"/>
            <c:spPr>
              <a:solidFill>
                <a:srgbClr val="00B0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7-68A8-456E-B22C-52D6264A89E6}"/>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Sheet1!$A$4:$A$24</c:f>
              <c:strCache>
                <c:ptCount val="21"/>
                <c:pt idx="0">
                  <c:v>Water temp. is cold / to be prepared for cold water</c:v>
                </c:pt>
                <c:pt idx="1">
                  <c:v>I'm alone / noone else is on boat</c:v>
                </c:pt>
                <c:pt idx="2">
                  <c:v>Visibility is poor / hard to see / foggy / getting dark</c:v>
                </c:pt>
                <c:pt idx="3">
                  <c:v>  Far from shore / too far to swim to shore</c:v>
                </c:pt>
                <c:pt idx="4">
                  <c:v>  For water skiing / wakeboarding / swimming / going in the water</c:v>
                </c:pt>
                <c:pt idx="5">
                  <c:v>  The boat is under way / moving / at high speed</c:v>
                </c:pt>
                <c:pt idx="6">
                  <c:v>  Everyone else is wearing one</c:v>
                </c:pt>
                <c:pt idx="7">
                  <c:v>  Don't know the lake well / don't know where rocks / obstacles are</c:v>
                </c:pt>
                <c:pt idx="8">
                  <c:v>  Rough water/ big waves / high wind</c:v>
                </c:pt>
                <c:pt idx="9">
                  <c:v>  Because of the type of boat I am in / on (e.g. canoe, kayak, small open powerboat, small sailboat) / less stable boat</c:v>
                </c:pt>
                <c:pt idx="10">
                  <c:v>Was told to wear one</c:v>
                </c:pt>
                <c:pt idx="11">
                  <c:v>  Like (wearing) lifejackets</c:v>
                </c:pt>
                <c:pt idx="12">
                  <c:v>It is the law / on a seadoo</c:v>
                </c:pt>
                <c:pt idx="13">
                  <c:v>  Because there are children on board /setting an example for children)</c:v>
                </c:pt>
                <c:pt idx="14">
                  <c:v>  In case I unexpectedly fall in the water</c:v>
                </c:pt>
                <c:pt idx="15">
                  <c:v>  Don't know how to swim / am not a strong swimmer</c:v>
                </c:pt>
                <c:pt idx="16">
                  <c:v>  Concerned about drowning</c:v>
                </c:pt>
                <c:pt idx="17">
                  <c:v>  Lets me relax / be more confident / not worry about the unexpected</c:v>
                </c:pt>
                <c:pt idx="18">
                  <c:v>To set a good example for others</c:v>
                </c:pt>
                <c:pt idx="19">
                  <c:v>  Usually / always wear one</c:v>
                </c:pt>
                <c:pt idx="20">
                  <c:v>  To be safe(r)</c:v>
                </c:pt>
              </c:strCache>
            </c:strRef>
          </c:cat>
          <c:val>
            <c:numRef>
              <c:f>Sheet1!$B$4:$B$24</c:f>
              <c:numCache>
                <c:formatCode>General</c:formatCode>
                <c:ptCount val="21"/>
                <c:pt idx="0">
                  <c:v>1</c:v>
                </c:pt>
                <c:pt idx="1">
                  <c:v>1</c:v>
                </c:pt>
                <c:pt idx="2">
                  <c:v>1</c:v>
                </c:pt>
                <c:pt idx="3">
                  <c:v>1</c:v>
                </c:pt>
                <c:pt idx="4">
                  <c:v>2</c:v>
                </c:pt>
                <c:pt idx="5">
                  <c:v>3</c:v>
                </c:pt>
                <c:pt idx="6">
                  <c:v>4</c:v>
                </c:pt>
                <c:pt idx="7">
                  <c:v>4</c:v>
                </c:pt>
                <c:pt idx="8">
                  <c:v>5</c:v>
                </c:pt>
                <c:pt idx="9">
                  <c:v>6</c:v>
                </c:pt>
                <c:pt idx="10">
                  <c:v>8</c:v>
                </c:pt>
                <c:pt idx="11">
                  <c:v>8</c:v>
                </c:pt>
                <c:pt idx="12">
                  <c:v>8</c:v>
                </c:pt>
                <c:pt idx="13">
                  <c:v>9</c:v>
                </c:pt>
                <c:pt idx="14">
                  <c:v>12</c:v>
                </c:pt>
                <c:pt idx="15">
                  <c:v>12</c:v>
                </c:pt>
                <c:pt idx="16">
                  <c:v>13</c:v>
                </c:pt>
                <c:pt idx="17">
                  <c:v>15</c:v>
                </c:pt>
                <c:pt idx="18">
                  <c:v>18</c:v>
                </c:pt>
                <c:pt idx="19">
                  <c:v>48</c:v>
                </c:pt>
                <c:pt idx="20">
                  <c:v>61</c:v>
                </c:pt>
              </c:numCache>
            </c:numRef>
          </c:val>
          <c:extLst>
            <c:ext xmlns:c16="http://schemas.microsoft.com/office/drawing/2014/chart" uri="{C3380CC4-5D6E-409C-BE32-E72D297353CC}">
              <c16:uniqueId val="{00000018-68A8-456E-B22C-52D6264A89E6}"/>
            </c:ext>
          </c:extLst>
        </c:ser>
        <c:dLbls>
          <c:showLegendKey val="0"/>
          <c:showVal val="0"/>
          <c:showCatName val="0"/>
          <c:showSerName val="0"/>
          <c:showPercent val="0"/>
          <c:showBubbleSize val="0"/>
        </c:dLbls>
        <c:gapWidth val="115"/>
        <c:overlap val="-20"/>
        <c:axId val="1015665776"/>
        <c:axId val="1015653712"/>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out"/>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60088321015087842"/>
          <c:y val="4.6877877984562263E-2"/>
          <c:w val="0.37983712542067216"/>
          <c:h val="0.92651831652423489"/>
        </c:manualLayout>
      </c:layout>
      <c:barChart>
        <c:barDir val="bar"/>
        <c:grouping val="clustered"/>
        <c:varyColors val="0"/>
        <c:ser>
          <c:idx val="0"/>
          <c:order val="0"/>
          <c:tx>
            <c:strRef>
              <c:f>Sheet1!$B$1</c:f>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1"/>
            <c:invertIfNegative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C5F0-4611-BE63-0EED20DC5286}"/>
              </c:ext>
            </c:extLst>
          </c:dPt>
          <c:dPt>
            <c:idx val="2"/>
            <c:invertIfNegative val="0"/>
            <c:bubble3D val="0"/>
            <c:extLst>
              <c:ext xmlns:c16="http://schemas.microsoft.com/office/drawing/2014/chart" uri="{C3380CC4-5D6E-409C-BE32-E72D297353CC}">
                <c16:uniqueId val="{00000002-C5F0-4611-BE63-0EED20DC5286}"/>
              </c:ext>
            </c:extLst>
          </c:dPt>
          <c:dPt>
            <c:idx val="6"/>
            <c:invertIfNegative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4-C5F0-4611-BE63-0EED20DC5286}"/>
              </c:ext>
            </c:extLst>
          </c:dPt>
          <c:dPt>
            <c:idx val="15"/>
            <c:invertIfNegative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6-C5F0-4611-BE63-0EED20DC5286}"/>
              </c:ext>
            </c:extLst>
          </c:dPt>
          <c:dPt>
            <c:idx val="16"/>
            <c:invertIfNegative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8-C5F0-4611-BE63-0EED20DC5286}"/>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Sheet1!$A$4:$A$26</c:f>
              <c:strCache>
                <c:ptCount val="23"/>
                <c:pt idx="0">
                  <c:v>Prefer to use a lifejacket as a cushion / to sit on / as a pillow</c:v>
                </c:pt>
                <c:pt idx="1">
                  <c:v>  No children with me / lifejackets are for children</c:v>
                </c:pt>
                <c:pt idx="2">
                  <c:v>  Not cool to wear LJ/ don't want to stand out / others to think I'm scared</c:v>
                </c:pt>
                <c:pt idx="3">
                  <c:v>Go along with others / noone else is wearing</c:v>
                </c:pt>
                <c:pt idx="4">
                  <c:v>  (was) Just leaving / left dock / slip / marina / landing</c:v>
                </c:pt>
                <c:pt idx="5">
                  <c:v>  If I do fall in / end up in the water, I'll be OK without a lifejacket</c:v>
                </c:pt>
                <c:pt idx="6">
                  <c:v>  Only needed for water sports (e.g. waterskiing, wakeboarding, riding PWC)</c:v>
                </c:pt>
                <c:pt idx="7">
                  <c:v>  Not alone / other people could rescue me</c:v>
                </c:pt>
                <c:pt idx="8">
                  <c:v>  Want to feel the sun on my skin / sun tan / don't want tan lines</c:v>
                </c:pt>
                <c:pt idx="9">
                  <c:v>  Close to shore / could swim to shore</c:v>
                </c:pt>
                <c:pt idx="10">
                  <c:v>Don't like wearing</c:v>
                </c:pt>
                <c:pt idx="11">
                  <c:v>  Only needed for riskier conditions / when there is risk (specific risk not spec.)</c:v>
                </c:pt>
                <c:pt idx="12">
                  <c:v>Gets in the way / interferes with activity</c:v>
                </c:pt>
                <c:pt idx="13">
                  <c:v>  I'm an experienced boater / I've got good boating skills</c:v>
                </c:pt>
                <c:pt idx="14">
                  <c:v>  Not worried about falling into the water / something serious happening</c:v>
                </c:pt>
                <c:pt idx="15">
                  <c:v>  Boat is anchored / not moving / only moving slowly / trolling</c:v>
                </c:pt>
                <c:pt idx="16">
                  <c:v>Water is calm / not rough</c:v>
                </c:pt>
                <c:pt idx="17">
                  <c:v>  I'm a strong swimmer</c:v>
                </c:pt>
                <c:pt idx="18">
                  <c:v>  It's in the boat / I only need to have it in the boat</c:v>
                </c:pt>
                <c:pt idx="19">
                  <c:v>Can put on if need to</c:v>
                </c:pt>
                <c:pt idx="20">
                  <c:v>Do not usually ever wear</c:v>
                </c:pt>
                <c:pt idx="21">
                  <c:v>  In a big / safe / steady boat</c:v>
                </c:pt>
                <c:pt idx="22">
                  <c:v>  Too hot / uncomfortable to wear</c:v>
                </c:pt>
              </c:strCache>
            </c:strRef>
          </c:cat>
          <c:val>
            <c:numRef>
              <c:f>Sheet1!$B$4:$B$26</c:f>
              <c:numCache>
                <c:formatCode>General</c:formatCode>
                <c:ptCount val="23"/>
                <c:pt idx="0">
                  <c:v>1</c:v>
                </c:pt>
                <c:pt idx="1">
                  <c:v>1</c:v>
                </c:pt>
                <c:pt idx="2">
                  <c:v>1</c:v>
                </c:pt>
                <c:pt idx="3">
                  <c:v>1</c:v>
                </c:pt>
                <c:pt idx="4">
                  <c:v>2</c:v>
                </c:pt>
                <c:pt idx="5">
                  <c:v>3</c:v>
                </c:pt>
                <c:pt idx="6">
                  <c:v>3</c:v>
                </c:pt>
                <c:pt idx="7">
                  <c:v>5</c:v>
                </c:pt>
                <c:pt idx="8">
                  <c:v>5</c:v>
                </c:pt>
                <c:pt idx="9">
                  <c:v>5</c:v>
                </c:pt>
                <c:pt idx="10">
                  <c:v>7</c:v>
                </c:pt>
                <c:pt idx="11">
                  <c:v>9</c:v>
                </c:pt>
                <c:pt idx="12">
                  <c:v>10</c:v>
                </c:pt>
                <c:pt idx="13">
                  <c:v>12</c:v>
                </c:pt>
                <c:pt idx="14">
                  <c:v>13</c:v>
                </c:pt>
                <c:pt idx="15">
                  <c:v>13</c:v>
                </c:pt>
                <c:pt idx="16">
                  <c:v>20</c:v>
                </c:pt>
                <c:pt idx="17">
                  <c:v>21</c:v>
                </c:pt>
                <c:pt idx="18">
                  <c:v>22</c:v>
                </c:pt>
                <c:pt idx="19">
                  <c:v>24</c:v>
                </c:pt>
                <c:pt idx="20">
                  <c:v>25</c:v>
                </c:pt>
                <c:pt idx="21">
                  <c:v>26</c:v>
                </c:pt>
                <c:pt idx="22">
                  <c:v>30</c:v>
                </c:pt>
              </c:numCache>
            </c:numRef>
          </c:val>
          <c:extLst>
            <c:ext xmlns:c16="http://schemas.microsoft.com/office/drawing/2014/chart" uri="{C3380CC4-5D6E-409C-BE32-E72D297353CC}">
              <c16:uniqueId val="{00000009-C5F0-4611-BE63-0EED20DC5286}"/>
            </c:ext>
          </c:extLst>
        </c:ser>
        <c:dLbls>
          <c:showLegendKey val="0"/>
          <c:showVal val="0"/>
          <c:showCatName val="0"/>
          <c:showSerName val="0"/>
          <c:showPercent val="0"/>
          <c:showBubbleSize val="0"/>
        </c:dLbls>
        <c:gapWidth val="115"/>
        <c:overlap val="-20"/>
        <c:axId val="1015665776"/>
        <c:axId val="1015653712"/>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out"/>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6305212037195496"/>
          <c:y val="5.2103028147414292E-2"/>
          <c:w val="0.40929252569421382"/>
          <c:h val="0.85336700707259605"/>
        </c:manualLayout>
      </c:layout>
      <c:barChart>
        <c:barDir val="bar"/>
        <c:grouping val="clustered"/>
        <c:varyColors val="0"/>
        <c:ser>
          <c:idx val="2"/>
          <c:order val="2"/>
          <c:tx>
            <c:strRef>
              <c:f>Sheet1!$D$1</c:f>
              <c:strCache>
                <c:ptCount val="1"/>
                <c:pt idx="0">
                  <c:v>Total</c:v>
                </c:pt>
              </c:strCache>
            </c:strRef>
          </c:tx>
          <c:spPr>
            <a:gradFill rotWithShape="1">
              <a:gsLst>
                <a:gs pos="0">
                  <a:schemeClr val="accent5">
                    <a:shade val="65000"/>
                    <a:shade val="51000"/>
                    <a:satMod val="130000"/>
                  </a:schemeClr>
                </a:gs>
                <a:gs pos="80000">
                  <a:schemeClr val="accent5">
                    <a:shade val="65000"/>
                    <a:shade val="93000"/>
                    <a:satMod val="130000"/>
                  </a:schemeClr>
                </a:gs>
                <a:gs pos="100000">
                  <a:schemeClr val="accent5">
                    <a:shade val="65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 all the time when I'm out on the water in a boat</c:v>
                </c:pt>
                <c:pt idx="1">
                  <c:v>… going to strongly encourage others in the boat to wear their lifejacket</c:v>
                </c:pt>
                <c:pt idx="2">
                  <c:v>… to be prepared in case of the unexpected</c:v>
                </c:pt>
                <c:pt idx="3">
                  <c:v>… because it is hard to get back into the boat if you capsize / fall out</c:v>
                </c:pt>
                <c:pt idx="4">
                  <c:v>... Because if I'm not wearing it, I won't be able to put it on if I fall in the water</c:v>
                </c:pt>
                <c:pt idx="5">
                  <c:v>… will set a good example for others, including children, by wearing a lifejacket</c:v>
                </c:pt>
                <c:pt idx="6">
                  <c:v>… because may not be able to control 'shock effect' surprise and drown after gasp</c:v>
                </c:pt>
                <c:pt idx="7">
                  <c:v>… because it buys me time to be rescued if I fall out</c:v>
                </c:pt>
                <c:pt idx="8">
                  <c:v>… is the smart thing to do</c:v>
                </c:pt>
                <c:pt idx="9">
                  <c:v>...whenever I'm out in a boat during riskier conditions</c:v>
                </c:pt>
                <c:pt idx="10">
                  <c:v>Pick the right lifejacket to be comfortable / safer at the same time</c:v>
                </c:pt>
              </c:strCache>
            </c:strRef>
          </c:cat>
          <c:val>
            <c:numRef>
              <c:f>Sheet1!$D$2:$D$12</c:f>
              <c:numCache>
                <c:formatCode>General</c:formatCode>
                <c:ptCount val="11"/>
                <c:pt idx="0">
                  <c:v>36</c:v>
                </c:pt>
                <c:pt idx="1">
                  <c:v>45</c:v>
                </c:pt>
                <c:pt idx="2">
                  <c:v>47</c:v>
                </c:pt>
                <c:pt idx="3">
                  <c:v>49</c:v>
                </c:pt>
                <c:pt idx="4">
                  <c:v>51</c:v>
                </c:pt>
                <c:pt idx="5">
                  <c:v>53</c:v>
                </c:pt>
                <c:pt idx="6">
                  <c:v>57</c:v>
                </c:pt>
                <c:pt idx="7">
                  <c:v>59</c:v>
                </c:pt>
                <c:pt idx="8">
                  <c:v>74</c:v>
                </c:pt>
                <c:pt idx="9">
                  <c:v>76</c:v>
                </c:pt>
                <c:pt idx="10">
                  <c:v>77</c:v>
                </c:pt>
              </c:numCache>
            </c:numRef>
          </c:val>
          <c:extLst xmlns:c15="http://schemas.microsoft.com/office/drawing/2012/chart">
            <c:ext xmlns:c16="http://schemas.microsoft.com/office/drawing/2014/chart" uri="{C3380CC4-5D6E-409C-BE32-E72D297353CC}">
              <c16:uniqueId val="{00000007-8FBB-4961-8B64-D2CCE2146344}"/>
            </c:ext>
          </c:extLst>
        </c:ser>
        <c:dLbls>
          <c:showLegendKey val="0"/>
          <c:showVal val="0"/>
          <c:showCatName val="0"/>
          <c:showSerName val="0"/>
          <c:showPercent val="0"/>
          <c:showBubbleSize val="0"/>
        </c:dLbls>
        <c:gapWidth val="115"/>
        <c:overlap val="-20"/>
        <c:axId val="1015665776"/>
        <c:axId val="1015653712"/>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Not aware</c:v>
                      </c:pt>
                    </c:strCache>
                  </c:strRef>
                </c:tx>
                <c:spPr>
                  <a:solidFill>
                    <a:schemeClr val="accent1">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8FBB-4961-8B64-D2CCE2146344}"/>
                    </c:ext>
                  </c:extLst>
                </c:dPt>
                <c:dPt>
                  <c:idx val="15"/>
                  <c:invertIfNegative val="0"/>
                  <c:bubble3D val="0"/>
                  <c:spPr>
                    <a:solidFill>
                      <a:schemeClr val="accent1">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2-8FBB-4961-8B64-D2CCE2146344}"/>
                    </c:ext>
                  </c:extLst>
                </c:dPt>
                <c:dPt>
                  <c:idx val="16"/>
                  <c:invertIfNegative val="0"/>
                  <c:bubble3D val="0"/>
                  <c:spPr>
                    <a:solidFill>
                      <a:schemeClr val="accent1">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4-8FBB-4961-8B64-D2CCE2146344}"/>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Sheet1!$A$2:$A$12</c15:sqref>
                        </c15:formulaRef>
                      </c:ext>
                    </c:extLst>
                    <c:strCache>
                      <c:ptCount val="11"/>
                      <c:pt idx="0">
                        <c:v>… all the time when I'm out on the water in a boat</c:v>
                      </c:pt>
                      <c:pt idx="1">
                        <c:v>… going to strongly encourage others in the boat to wear their lifejacket</c:v>
                      </c:pt>
                      <c:pt idx="2">
                        <c:v>… to be prepared in case of the unexpected</c:v>
                      </c:pt>
                      <c:pt idx="3">
                        <c:v>… because it is hard to get back into the boat if you capsize / fall out</c:v>
                      </c:pt>
                      <c:pt idx="4">
                        <c:v>... Because if I'm not wearing it, I won't be able to put it on if I fall in the water</c:v>
                      </c:pt>
                      <c:pt idx="5">
                        <c:v>… will set a good example for others, including children, by wearing a lifejacket</c:v>
                      </c:pt>
                      <c:pt idx="6">
                        <c:v>… because may not be able to control 'shock effect' surprise and drown after gasp</c:v>
                      </c:pt>
                      <c:pt idx="7">
                        <c:v>… because it buys me time to be rescued if I fall out</c:v>
                      </c:pt>
                      <c:pt idx="8">
                        <c:v>… is the smart thing to do</c:v>
                      </c:pt>
                      <c:pt idx="9">
                        <c:v>...whenever I'm out in a boat during riskier conditions</c:v>
                      </c:pt>
                      <c:pt idx="10">
                        <c:v>Pick the right lifejacket to be comfortable / safer at the same time</c:v>
                      </c:pt>
                    </c:strCache>
                  </c:strRef>
                </c:cat>
                <c:val>
                  <c:numRef>
                    <c:extLst>
                      <c:ext uri="{02D57815-91ED-43cb-92C2-25804820EDAC}">
                        <c15:formulaRef>
                          <c15:sqref>Sheet1!$B$2:$B$12</c15:sqref>
                        </c15:formulaRef>
                      </c:ext>
                    </c:extLst>
                    <c:numCache>
                      <c:formatCode>General</c:formatCode>
                      <c:ptCount val="11"/>
                      <c:pt idx="0">
                        <c:v>37</c:v>
                      </c:pt>
                      <c:pt idx="1">
                        <c:v>42</c:v>
                      </c:pt>
                      <c:pt idx="2">
                        <c:v>44</c:v>
                      </c:pt>
                      <c:pt idx="3">
                        <c:v>46</c:v>
                      </c:pt>
                      <c:pt idx="4">
                        <c:v>50</c:v>
                      </c:pt>
                      <c:pt idx="5">
                        <c:v>49</c:v>
                      </c:pt>
                      <c:pt idx="6">
                        <c:v>54</c:v>
                      </c:pt>
                      <c:pt idx="7">
                        <c:v>57</c:v>
                      </c:pt>
                      <c:pt idx="8">
                        <c:v>71</c:v>
                      </c:pt>
                      <c:pt idx="9">
                        <c:v>73</c:v>
                      </c:pt>
                      <c:pt idx="10">
                        <c:v>76</c:v>
                      </c:pt>
                    </c:numCache>
                  </c:numRef>
                </c:val>
                <c:extLst>
                  <c:ext xmlns:c16="http://schemas.microsoft.com/office/drawing/2014/chart" uri="{C3380CC4-5D6E-409C-BE32-E72D297353CC}">
                    <c16:uniqueId val="{00000005-8FBB-4961-8B64-D2CCE2146344}"/>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Aware</c:v>
                      </c:pt>
                    </c:strCache>
                  </c:strRef>
                </c:tx>
                <c:spPr>
                  <a:solidFill>
                    <a:srgbClr val="FF00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Sheet1!$A$2:$A$12</c15:sqref>
                        </c15:formulaRef>
                      </c:ext>
                    </c:extLst>
                    <c:strCache>
                      <c:ptCount val="11"/>
                      <c:pt idx="0">
                        <c:v>… all the time when I'm out on the water in a boat</c:v>
                      </c:pt>
                      <c:pt idx="1">
                        <c:v>… going to strongly encourage others in the boat to wear their lifejacket</c:v>
                      </c:pt>
                      <c:pt idx="2">
                        <c:v>… to be prepared in case of the unexpected</c:v>
                      </c:pt>
                      <c:pt idx="3">
                        <c:v>… because it is hard to get back into the boat if you capsize / fall out</c:v>
                      </c:pt>
                      <c:pt idx="4">
                        <c:v>... Because if I'm not wearing it, I won't be able to put it on if I fall in the water</c:v>
                      </c:pt>
                      <c:pt idx="5">
                        <c:v>… will set a good example for others, including children, by wearing a lifejacket</c:v>
                      </c:pt>
                      <c:pt idx="6">
                        <c:v>… because may not be able to control 'shock effect' surprise and drown after gasp</c:v>
                      </c:pt>
                      <c:pt idx="7">
                        <c:v>… because it buys me time to be rescued if I fall out</c:v>
                      </c:pt>
                      <c:pt idx="8">
                        <c:v>… is the smart thing to do</c:v>
                      </c:pt>
                      <c:pt idx="9">
                        <c:v>...whenever I'm out in a boat during riskier conditions</c:v>
                      </c:pt>
                      <c:pt idx="10">
                        <c:v>Pick the right lifejacket to be comfortable / safer at the same time</c:v>
                      </c:pt>
                    </c:strCache>
                  </c:strRef>
                </c:cat>
                <c:val>
                  <c:numRef>
                    <c:extLst xmlns:c15="http://schemas.microsoft.com/office/drawing/2012/chart">
                      <c:ext xmlns:c15="http://schemas.microsoft.com/office/drawing/2012/chart" uri="{02D57815-91ED-43cb-92C2-25804820EDAC}">
                        <c15:formulaRef>
                          <c15:sqref>Sheet1!$C$2:$C$12</c15:sqref>
                        </c15:formulaRef>
                      </c:ext>
                    </c:extLst>
                    <c:numCache>
                      <c:formatCode>General</c:formatCode>
                      <c:ptCount val="11"/>
                      <c:pt idx="0">
                        <c:v>35</c:v>
                      </c:pt>
                      <c:pt idx="1">
                        <c:v>53</c:v>
                      </c:pt>
                      <c:pt idx="2">
                        <c:v>55</c:v>
                      </c:pt>
                      <c:pt idx="3">
                        <c:v>55</c:v>
                      </c:pt>
                      <c:pt idx="4">
                        <c:v>53</c:v>
                      </c:pt>
                      <c:pt idx="5">
                        <c:v>63</c:v>
                      </c:pt>
                      <c:pt idx="6">
                        <c:v>62</c:v>
                      </c:pt>
                      <c:pt idx="7">
                        <c:v>65</c:v>
                      </c:pt>
                      <c:pt idx="8">
                        <c:v>82</c:v>
                      </c:pt>
                      <c:pt idx="9">
                        <c:v>83</c:v>
                      </c:pt>
                      <c:pt idx="10">
                        <c:v>78</c:v>
                      </c:pt>
                    </c:numCache>
                  </c:numRef>
                </c:val>
                <c:extLst xmlns:c15="http://schemas.microsoft.com/office/drawing/2012/chart">
                  <c:ext xmlns:c16="http://schemas.microsoft.com/office/drawing/2014/chart" uri="{C3380CC4-5D6E-409C-BE32-E72D297353CC}">
                    <c16:uniqueId val="{00000006-8FBB-4961-8B64-D2CCE2146344}"/>
                  </c:ext>
                </c:extLst>
              </c15:ser>
            </c15:filteredBarSeries>
          </c:ext>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out"/>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3028477360696349"/>
          <c:y val="1.9098324200854094E-2"/>
          <c:w val="0.53830909913721847"/>
          <c:h val="0.87809522987055788"/>
        </c:manualLayout>
      </c:layout>
      <c:barChart>
        <c:barDir val="bar"/>
        <c:grouping val="clustered"/>
        <c:varyColors val="0"/>
        <c:ser>
          <c:idx val="0"/>
          <c:order val="0"/>
          <c:tx>
            <c:strRef>
              <c:f>Sheet1!$B$1</c:f>
              <c:strCache>
                <c:ptCount val="1"/>
                <c:pt idx="0">
                  <c:v>% wearing lifejacket / PFD</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FFFF66"/>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FAE3-45A8-BBC0-11D49E0D513C}"/>
              </c:ext>
            </c:extLst>
          </c:dPt>
          <c:dPt>
            <c:idx val="1"/>
            <c:invertIfNegative val="0"/>
            <c:bubble3D val="0"/>
            <c:spPr>
              <a:solidFill>
                <a:srgbClr val="FFFF66"/>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C-FAE3-45A8-BBC0-11D49E0D513C}"/>
              </c:ext>
            </c:extLst>
          </c:dPt>
          <c:dPt>
            <c:idx val="2"/>
            <c:invertIfNegative val="0"/>
            <c:bubble3D val="0"/>
            <c:spPr>
              <a:solidFill>
                <a:srgbClr val="FFFF66"/>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D-FAE3-45A8-BBC0-11D49E0D513C}"/>
              </c:ext>
            </c:extLst>
          </c:dPt>
          <c:dPt>
            <c:idx val="4"/>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A-FAE3-45A8-BBC0-11D49E0D513C}"/>
              </c:ext>
            </c:extLst>
          </c:dPt>
          <c:dPt>
            <c:idx val="5"/>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FAE3-45A8-BBC0-11D49E0D513C}"/>
              </c:ext>
            </c:extLst>
          </c:dPt>
          <c:dPt>
            <c:idx val="6"/>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8-FAE3-45A8-BBC0-11D49E0D513C}"/>
              </c:ext>
            </c:extLst>
          </c:dPt>
          <c:dPt>
            <c:idx val="7"/>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FAE3-45A8-BBC0-11D49E0D513C}"/>
              </c:ext>
            </c:extLst>
          </c:dPt>
          <c:dPt>
            <c:idx val="9"/>
            <c:invertIfNegative val="0"/>
            <c:bubble3D val="0"/>
            <c:spPr>
              <a:solidFill>
                <a:srgbClr val="009999"/>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4-E796-4C6A-B5D9-B799DAAB6506}"/>
              </c:ext>
            </c:extLst>
          </c:dPt>
          <c:dPt>
            <c:idx val="10"/>
            <c:invertIfNegative val="0"/>
            <c:bubble3D val="0"/>
            <c:spPr>
              <a:solidFill>
                <a:srgbClr val="009999"/>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6-E796-4C6A-B5D9-B799DAAB6506}"/>
              </c:ext>
            </c:extLst>
          </c:dPt>
          <c:dPt>
            <c:idx val="11"/>
            <c:invertIfNegative val="0"/>
            <c:bubble3D val="0"/>
            <c:spPr>
              <a:solidFill>
                <a:srgbClr val="009999"/>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5-E796-4C6A-B5D9-B799DAAB6506}"/>
              </c:ext>
            </c:extLst>
          </c:dPt>
          <c:dPt>
            <c:idx val="12"/>
            <c:invertIfNegative val="0"/>
            <c:bubble3D val="0"/>
            <c:spPr>
              <a:solidFill>
                <a:srgbClr val="009999"/>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3-E796-4C6A-B5D9-B799DAAB6506}"/>
              </c:ext>
            </c:extLst>
          </c:dPt>
          <c:dPt>
            <c:idx val="13"/>
            <c:invertIfNegative val="0"/>
            <c:bubble3D val="0"/>
            <c:spPr>
              <a:solidFill>
                <a:srgbClr val="009999"/>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2-E796-4C6A-B5D9-B799DAAB6506}"/>
              </c:ext>
            </c:extLst>
          </c:dPt>
          <c:dPt>
            <c:idx val="14"/>
            <c:invertIfNegative val="0"/>
            <c:bubble3D val="0"/>
            <c:spPr>
              <a:solidFill>
                <a:srgbClr val="009999"/>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1-E796-4C6A-B5D9-B799DAAB6506}"/>
              </c:ext>
            </c:extLst>
          </c:dPt>
          <c:dPt>
            <c:idx val="15"/>
            <c:invertIfNegative val="0"/>
            <c:bubble3D val="0"/>
            <c:spPr>
              <a:solidFill>
                <a:srgbClr val="009999"/>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0-E796-4C6A-B5D9-B799DAAB6506}"/>
              </c:ext>
            </c:extLst>
          </c:dPt>
          <c:dPt>
            <c:idx val="16"/>
            <c:invertIfNegative val="0"/>
            <c:bubble3D val="0"/>
            <c:spPr>
              <a:solidFill>
                <a:srgbClr val="009999"/>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F-E796-4C6A-B5D9-B799DAAB6506}"/>
              </c:ext>
            </c:extLst>
          </c:dPt>
          <c:dPt>
            <c:idx val="17"/>
            <c:invertIfNegative val="0"/>
            <c:bubble3D val="0"/>
            <c:spPr>
              <a:solidFill>
                <a:srgbClr val="009999"/>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E-E796-4C6A-B5D9-B799DAAB6506}"/>
              </c:ext>
            </c:extLst>
          </c:dPt>
          <c:dLbls>
            <c:dLbl>
              <c:idx val="3"/>
              <c:delete val="1"/>
              <c:extLst>
                <c:ext xmlns:c15="http://schemas.microsoft.com/office/drawing/2012/chart" uri="{CE6537A1-D6FC-4f65-9D91-7224C49458BB}"/>
                <c:ext xmlns:c16="http://schemas.microsoft.com/office/drawing/2014/chart" uri="{C3380CC4-5D6E-409C-BE32-E72D297353CC}">
                  <c16:uniqueId val="{0000000E-FAE3-45A8-BBC0-11D49E0D513C}"/>
                </c:ext>
              </c:extLst>
            </c:dLbl>
            <c:dLbl>
              <c:idx val="8"/>
              <c:delete val="1"/>
              <c:extLst>
                <c:ext xmlns:c15="http://schemas.microsoft.com/office/drawing/2012/chart" uri="{CE6537A1-D6FC-4f65-9D91-7224C49458BB}"/>
                <c:ext xmlns:c16="http://schemas.microsoft.com/office/drawing/2014/chart" uri="{C3380CC4-5D6E-409C-BE32-E72D297353CC}">
                  <c16:uniqueId val="{00000003-FAE3-45A8-BBC0-11D49E0D513C}"/>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Kite / Wind Surfer</c:v>
                </c:pt>
                <c:pt idx="1">
                  <c:v>Large Sail boat (6m +)</c:v>
                </c:pt>
                <c:pt idx="2">
                  <c:v>Small Sail boat (&lt; 6m)</c:v>
                </c:pt>
                <c:pt idx="4">
                  <c:v>Other (Row, Pedal, Infl.)</c:v>
                </c:pt>
                <c:pt idx="5">
                  <c:v>Stand-Up Paddle (SUP)</c:v>
                </c:pt>
                <c:pt idx="6">
                  <c:v>Canoe</c:v>
                </c:pt>
                <c:pt idx="7">
                  <c:v>Kayak</c:v>
                </c:pt>
                <c:pt idx="9">
                  <c:v>Personal Water Craft (PWC)</c:v>
                </c:pt>
                <c:pt idx="10">
                  <c:v>Inflatable / Raft with motor</c:v>
                </c:pt>
                <c:pt idx="11">
                  <c:v>Large Open Power (6m +)</c:v>
                </c:pt>
                <c:pt idx="12">
                  <c:v>Large Cabin Cruiser (6m +)</c:v>
                </c:pt>
                <c:pt idx="13">
                  <c:v>Small Pontoon (&gt; 6m)</c:v>
                </c:pt>
                <c:pt idx="14">
                  <c:v>Large Pontoon (6m +)</c:v>
                </c:pt>
                <c:pt idx="15">
                  <c:v>Large Runabout (6m +)</c:v>
                </c:pt>
                <c:pt idx="16">
                  <c:v>Small Open Power (&lt; 6m)</c:v>
                </c:pt>
                <c:pt idx="17">
                  <c:v>Small Runabout (&lt; 6m)</c:v>
                </c:pt>
              </c:strCache>
            </c:strRef>
          </c:cat>
          <c:val>
            <c:numRef>
              <c:f>Sheet1!$B$2:$B$19</c:f>
              <c:numCache>
                <c:formatCode>General</c:formatCode>
                <c:ptCount val="18"/>
                <c:pt idx="1">
                  <c:v>1</c:v>
                </c:pt>
                <c:pt idx="2">
                  <c:v>1</c:v>
                </c:pt>
                <c:pt idx="3">
                  <c:v>0</c:v>
                </c:pt>
                <c:pt idx="4">
                  <c:v>1</c:v>
                </c:pt>
                <c:pt idx="5">
                  <c:v>1</c:v>
                </c:pt>
                <c:pt idx="6">
                  <c:v>2</c:v>
                </c:pt>
                <c:pt idx="7">
                  <c:v>3</c:v>
                </c:pt>
                <c:pt idx="8">
                  <c:v>0</c:v>
                </c:pt>
                <c:pt idx="9">
                  <c:v>4</c:v>
                </c:pt>
                <c:pt idx="10">
                  <c:v>1</c:v>
                </c:pt>
                <c:pt idx="11">
                  <c:v>1</c:v>
                </c:pt>
                <c:pt idx="12">
                  <c:v>4</c:v>
                </c:pt>
                <c:pt idx="13">
                  <c:v>7</c:v>
                </c:pt>
                <c:pt idx="14">
                  <c:v>10</c:v>
                </c:pt>
                <c:pt idx="15">
                  <c:v>17</c:v>
                </c:pt>
                <c:pt idx="16">
                  <c:v>21</c:v>
                </c:pt>
                <c:pt idx="17">
                  <c:v>26</c:v>
                </c:pt>
              </c:numCache>
            </c:numRef>
          </c:val>
          <c:extLst>
            <c:ext xmlns:c16="http://schemas.microsoft.com/office/drawing/2014/chart" uri="{C3380CC4-5D6E-409C-BE32-E72D297353CC}">
              <c16:uniqueId val="{00000000-FAE3-45A8-BBC0-11D49E0D513C}"/>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33474334980076098"/>
          <c:y val="3.259259259259259E-2"/>
          <c:w val="0.63385051172671936"/>
          <c:h val="0.95382397251640871"/>
        </c:manualLayout>
      </c:layout>
      <c:barChart>
        <c:barDir val="bar"/>
        <c:grouping val="clustered"/>
        <c:varyColors val="0"/>
        <c:ser>
          <c:idx val="0"/>
          <c:order val="0"/>
          <c:tx>
            <c:strRef>
              <c:f>Sheet1!$B$1</c:f>
              <c:strCache>
                <c:ptCount val="1"/>
                <c:pt idx="0">
                  <c:v>On boat interview &amp; Online part 2</c:v>
                </c:pt>
              </c:strCache>
            </c:strRef>
          </c:tx>
          <c:spPr>
            <a:solidFill>
              <a:srgbClr val="00B0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00B0F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8109-41C7-A8E0-6A3DCBCDC510}"/>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1"/>
                <c:pt idx="0">
                  <c:v>Net: Aware - Blinded</c:v>
                </c:pt>
              </c:strCache>
            </c:strRef>
          </c:cat>
          <c:val>
            <c:numRef>
              <c:f>Sheet1!$B$2:$B$3</c:f>
              <c:numCache>
                <c:formatCode>General</c:formatCode>
                <c:ptCount val="1"/>
                <c:pt idx="0">
                  <c:v>23</c:v>
                </c:pt>
              </c:numCache>
            </c:numRef>
          </c:val>
          <c:extLst>
            <c:ext xmlns:c16="http://schemas.microsoft.com/office/drawing/2014/chart" uri="{C3380CC4-5D6E-409C-BE32-E72D297353CC}">
              <c16:uniqueId val="{00000004-8109-41C7-A8E0-6A3DCBCDC510}"/>
            </c:ext>
          </c:extLst>
        </c:ser>
        <c:dLbls>
          <c:showLegendKey val="0"/>
          <c:showVal val="0"/>
          <c:showCatName val="0"/>
          <c:showSerName val="0"/>
          <c:showPercent val="0"/>
          <c:showBubbleSize val="0"/>
        </c:dLbls>
        <c:gapWidth val="115"/>
        <c:overlap val="-20"/>
        <c:axId val="1015665776"/>
        <c:axId val="1015653712"/>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33474334980076098"/>
          <c:y val="3.259259259259259E-2"/>
          <c:w val="0.63385051172671936"/>
          <c:h val="0.95382397251640871"/>
        </c:manualLayout>
      </c:layout>
      <c:barChart>
        <c:barDir val="bar"/>
        <c:grouping val="clustered"/>
        <c:varyColors val="0"/>
        <c:ser>
          <c:idx val="0"/>
          <c:order val="0"/>
          <c:tx>
            <c:strRef>
              <c:f>Sheet1!$B$1</c:f>
              <c:strCache>
                <c:ptCount val="1"/>
                <c:pt idx="0">
                  <c:v>On boat interview &amp; Online part 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17CC-4707-BBB8-1A4915B009C1}"/>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Net: Aware - Fully Aided</c:v>
                </c:pt>
              </c:strCache>
            </c:strRef>
          </c:cat>
          <c:val>
            <c:numRef>
              <c:f>Sheet1!$B$2</c:f>
              <c:numCache>
                <c:formatCode>General</c:formatCode>
                <c:ptCount val="1"/>
                <c:pt idx="0">
                  <c:v>29</c:v>
                </c:pt>
              </c:numCache>
            </c:numRef>
          </c:val>
          <c:extLst>
            <c:ext xmlns:c16="http://schemas.microsoft.com/office/drawing/2014/chart" uri="{C3380CC4-5D6E-409C-BE32-E72D297353CC}">
              <c16:uniqueId val="{00000004-17CC-4707-BBB8-1A4915B009C1}"/>
            </c:ext>
          </c:extLst>
        </c:ser>
        <c:dLbls>
          <c:showLegendKey val="0"/>
          <c:showVal val="0"/>
          <c:showCatName val="0"/>
          <c:showSerName val="0"/>
          <c:showPercent val="0"/>
          <c:showBubbleSize val="0"/>
        </c:dLbls>
        <c:gapWidth val="115"/>
        <c:overlap val="-20"/>
        <c:axId val="1015665776"/>
        <c:axId val="1015653712"/>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2260696122226787"/>
          <c:y val="9.9672722225442684E-2"/>
          <c:w val="0.42636274669890395"/>
          <c:h val="0.68975725185515524"/>
        </c:manualLayout>
      </c:layout>
      <c:barChart>
        <c:barDir val="bar"/>
        <c:grouping val="stacked"/>
        <c:varyColors val="0"/>
        <c:ser>
          <c:idx val="0"/>
          <c:order val="0"/>
          <c:tx>
            <c:strRef>
              <c:f>Sheet1!$B$1</c:f>
              <c:strCache>
                <c:ptCount val="1"/>
                <c:pt idx="0">
                  <c:v>Excellent- 10</c:v>
                </c:pt>
              </c:strCache>
            </c:strRef>
          </c:tx>
          <c:spPr>
            <a:solidFill>
              <a:srgbClr val="33CC3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1"/>
            <c:invertIfNegative val="0"/>
            <c:bubble3D val="0"/>
            <c:extLst>
              <c:ext xmlns:c16="http://schemas.microsoft.com/office/drawing/2014/chart" uri="{C3380CC4-5D6E-409C-BE32-E72D297353CC}">
                <c16:uniqueId val="{00000000-7700-4931-B284-47DA537D43BC}"/>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Not aware</c:v>
                </c:pt>
                <c:pt idx="1">
                  <c:v>Aware</c:v>
                </c:pt>
                <c:pt idx="2">
                  <c:v>Total boaters</c:v>
                </c:pt>
              </c:strCache>
            </c:strRef>
          </c:cat>
          <c:val>
            <c:numRef>
              <c:f>Sheet1!$B$2:$B$4</c:f>
              <c:numCache>
                <c:formatCode>General</c:formatCode>
                <c:ptCount val="3"/>
                <c:pt idx="0">
                  <c:v>35</c:v>
                </c:pt>
                <c:pt idx="1">
                  <c:v>48</c:v>
                </c:pt>
                <c:pt idx="2">
                  <c:v>38</c:v>
                </c:pt>
              </c:numCache>
            </c:numRef>
          </c:val>
          <c:extLst>
            <c:ext xmlns:c16="http://schemas.microsoft.com/office/drawing/2014/chart" uri="{C3380CC4-5D6E-409C-BE32-E72D297353CC}">
              <c16:uniqueId val="{00000001-7700-4931-B284-47DA537D43BC}"/>
            </c:ext>
          </c:extLst>
        </c:ser>
        <c:ser>
          <c:idx val="1"/>
          <c:order val="1"/>
          <c:tx>
            <c:strRef>
              <c:f>Sheet1!$C$1</c:f>
              <c:strCache>
                <c:ptCount val="1"/>
                <c:pt idx="0">
                  <c:v>9</c:v>
                </c:pt>
              </c:strCache>
            </c:strRef>
          </c:tx>
          <c:spPr>
            <a:solidFill>
              <a:srgbClr val="99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Not aware</c:v>
                </c:pt>
                <c:pt idx="1">
                  <c:v>Aware</c:v>
                </c:pt>
                <c:pt idx="2">
                  <c:v>Total boaters</c:v>
                </c:pt>
              </c:strCache>
            </c:strRef>
          </c:cat>
          <c:val>
            <c:numRef>
              <c:f>Sheet1!$C$2:$C$4</c:f>
              <c:numCache>
                <c:formatCode>General</c:formatCode>
                <c:ptCount val="3"/>
                <c:pt idx="0">
                  <c:v>14</c:v>
                </c:pt>
                <c:pt idx="1">
                  <c:v>17</c:v>
                </c:pt>
                <c:pt idx="2">
                  <c:v>15</c:v>
                </c:pt>
              </c:numCache>
            </c:numRef>
          </c:val>
          <c:extLst>
            <c:ext xmlns:c16="http://schemas.microsoft.com/office/drawing/2014/chart" uri="{C3380CC4-5D6E-409C-BE32-E72D297353CC}">
              <c16:uniqueId val="{00000002-7700-4931-B284-47DA537D43BC}"/>
            </c:ext>
          </c:extLst>
        </c:ser>
        <c:ser>
          <c:idx val="2"/>
          <c:order val="2"/>
          <c:tx>
            <c:strRef>
              <c:f>Sheet1!$D$1</c:f>
              <c:strCache>
                <c:ptCount val="1"/>
                <c:pt idx="0">
                  <c:v>8</c:v>
                </c:pt>
              </c:strCache>
            </c:strRef>
          </c:tx>
          <c:spPr>
            <a:solidFill>
              <a:srgbClr val="99FF9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Not aware</c:v>
                </c:pt>
                <c:pt idx="1">
                  <c:v>Aware</c:v>
                </c:pt>
                <c:pt idx="2">
                  <c:v>Total boaters</c:v>
                </c:pt>
              </c:strCache>
            </c:strRef>
          </c:cat>
          <c:val>
            <c:numRef>
              <c:f>Sheet1!$D$2:$D$4</c:f>
              <c:numCache>
                <c:formatCode>General</c:formatCode>
                <c:ptCount val="3"/>
                <c:pt idx="0">
                  <c:v>20</c:v>
                </c:pt>
                <c:pt idx="1">
                  <c:v>21</c:v>
                </c:pt>
                <c:pt idx="2">
                  <c:v>20</c:v>
                </c:pt>
              </c:numCache>
            </c:numRef>
          </c:val>
          <c:extLst xmlns:c15="http://schemas.microsoft.com/office/drawing/2012/chart">
            <c:ext xmlns:c16="http://schemas.microsoft.com/office/drawing/2014/chart" uri="{C3380CC4-5D6E-409C-BE32-E72D297353CC}">
              <c16:uniqueId val="{00000003-7700-4931-B284-47DA537D43BC}"/>
            </c:ext>
          </c:extLst>
        </c:ser>
        <c:dLbls>
          <c:showLegendKey val="0"/>
          <c:showVal val="0"/>
          <c:showCatName val="0"/>
          <c:showSerName val="0"/>
          <c:showPercent val="0"/>
          <c:showBubbleSize val="0"/>
        </c:dLbls>
        <c:gapWidth val="115"/>
        <c:overlap val="100"/>
        <c:axId val="1015665776"/>
        <c:axId val="1015653712"/>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out"/>
        <c:minorTickMark val="none"/>
        <c:tickLblPos val="nextTo"/>
        <c:crossAx val="1015665776"/>
        <c:crosses val="autoZero"/>
        <c:crossBetween val="between"/>
      </c:valAx>
      <c:spPr>
        <a:noFill/>
        <a:ln>
          <a:noFill/>
        </a:ln>
        <a:effectLst/>
      </c:spPr>
    </c:plotArea>
    <c:legend>
      <c:legendPos val="b"/>
      <c:layout>
        <c:manualLayout>
          <c:xMode val="edge"/>
          <c:yMode val="edge"/>
          <c:x val="0.40085512195558093"/>
          <c:y val="0.84385494465192645"/>
          <c:w val="0.51702330472417402"/>
          <c:h val="5.642129340194980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7142785415181307"/>
          <c:y val="4.6877877984562263E-2"/>
          <c:w val="0.40929252569421382"/>
          <c:h val="0.92651831652423489"/>
        </c:manualLayout>
      </c:layout>
      <c:barChart>
        <c:barDir val="bar"/>
        <c:grouping val="clustered"/>
        <c:varyColors val="0"/>
        <c:ser>
          <c:idx val="0"/>
          <c:order val="0"/>
          <c:tx>
            <c:strRef>
              <c:f>Sheet1!$B$1</c:f>
              <c:strCache>
                <c:ptCount val="1"/>
                <c:pt idx="0">
                  <c:v>2022</c:v>
                </c:pt>
              </c:strCache>
            </c:strRef>
          </c:tx>
          <c:spPr>
            <a:solidFill>
              <a:srgbClr val="FF00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chemeClr val="accent3">
                  <a:lumMod val="6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8-54E1-4ED0-B0EC-7CEA2BE5E4EE}"/>
              </c:ext>
            </c:extLst>
          </c:dPt>
          <c:dPt>
            <c:idx val="1"/>
            <c:invertIfNegative val="0"/>
            <c:bubble3D val="0"/>
            <c:spPr>
              <a:solidFill>
                <a:schemeClr val="accent3">
                  <a:lumMod val="6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54E1-4ED0-B0EC-7CEA2BE5E4EE}"/>
              </c:ext>
            </c:extLst>
          </c:dPt>
          <c:dPt>
            <c:idx val="2"/>
            <c:invertIfNegative val="0"/>
            <c:bubble3D val="0"/>
            <c:spPr>
              <a:solidFill>
                <a:schemeClr val="accent3">
                  <a:lumMod val="6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0-8B46-4C76-854A-67EEE75AF513}"/>
              </c:ext>
            </c:extLst>
          </c:dPt>
          <c:dPt>
            <c:idx val="3"/>
            <c:invertIfNegative val="0"/>
            <c:bubble3D val="0"/>
            <c:spPr>
              <a:solidFill>
                <a:srgbClr val="FF00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54E1-4ED0-B0EC-7CEA2BE5E4EE}"/>
              </c:ext>
            </c:extLst>
          </c:dPt>
          <c:dPt>
            <c:idx val="4"/>
            <c:invertIfNegative val="0"/>
            <c:bubble3D val="0"/>
            <c:spPr>
              <a:solidFill>
                <a:srgbClr val="FF00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6-54E1-4ED0-B0EC-7CEA2BE5E4EE}"/>
              </c:ext>
            </c:extLst>
          </c:dPt>
          <c:dPt>
            <c:idx val="5"/>
            <c:invertIfNegative val="0"/>
            <c:bubble3D val="0"/>
            <c:spPr>
              <a:solidFill>
                <a:srgbClr val="FF00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4-54E1-4ED0-B0EC-7CEA2BE5E4EE}"/>
              </c:ext>
            </c:extLst>
          </c:dPt>
          <c:dPt>
            <c:idx val="6"/>
            <c:invertIfNegative val="0"/>
            <c:bubble3D val="0"/>
            <c:spPr>
              <a:solidFill>
                <a:srgbClr val="FF00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54E1-4ED0-B0EC-7CEA2BE5E4EE}"/>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Misc.</c:v>
                </c:pt>
                <c:pt idx="1">
                  <c:v>Smart boating / to be smart / smart boating is safe boating</c:v>
                </c:pt>
                <c:pt idx="2">
                  <c:v>Safety / to be safe / boating safety</c:v>
                </c:pt>
                <c:pt idx="3">
                  <c:v>When within reach is actually out of reach</c:v>
                </c:pt>
                <c:pt idx="4">
                  <c:v>It's too late when you've fallen out / don't wait till it's too late to wear a lifejacket</c:v>
                </c:pt>
                <c:pt idx="5">
                  <c:v>Lifejacket is useless / isn't helping when not worn</c:v>
                </c:pt>
                <c:pt idx="6">
                  <c:v>Won't be able to reach lifejacket when you need it / may be impossible to reach when needed</c:v>
                </c:pt>
                <c:pt idx="7">
                  <c:v>Wearing a lifejacket is smart</c:v>
                </c:pt>
                <c:pt idx="8">
                  <c:v>Be prepared / ready for the unpredictable / emergency</c:v>
                </c:pt>
                <c:pt idx="9">
                  <c:v>Life jackets save lives / keep you safe</c:v>
                </c:pt>
                <c:pt idx="10">
                  <c:v>Wear a lifejacket / lifejacket / always wear a lifejacket</c:v>
                </c:pt>
              </c:strCache>
            </c:strRef>
          </c:cat>
          <c:val>
            <c:numRef>
              <c:f>Sheet1!$B$2:$B$12</c:f>
              <c:numCache>
                <c:formatCode>General</c:formatCode>
                <c:ptCount val="11"/>
                <c:pt idx="0">
                  <c:v>3</c:v>
                </c:pt>
                <c:pt idx="1">
                  <c:v>4</c:v>
                </c:pt>
                <c:pt idx="2">
                  <c:v>20</c:v>
                </c:pt>
                <c:pt idx="3">
                  <c:v>2</c:v>
                </c:pt>
                <c:pt idx="4">
                  <c:v>4</c:v>
                </c:pt>
                <c:pt idx="5">
                  <c:v>6</c:v>
                </c:pt>
                <c:pt idx="6">
                  <c:v>7.0000000000000009</c:v>
                </c:pt>
                <c:pt idx="7">
                  <c:v>1</c:v>
                </c:pt>
                <c:pt idx="8">
                  <c:v>18</c:v>
                </c:pt>
                <c:pt idx="9">
                  <c:v>30</c:v>
                </c:pt>
                <c:pt idx="10">
                  <c:v>41</c:v>
                </c:pt>
              </c:numCache>
            </c:numRef>
          </c:val>
          <c:extLst>
            <c:ext xmlns:c16="http://schemas.microsoft.com/office/drawing/2014/chart" uri="{C3380CC4-5D6E-409C-BE32-E72D297353CC}">
              <c16:uniqueId val="{00000001-8B46-4C76-854A-67EEE75AF513}"/>
            </c:ext>
          </c:extLst>
        </c:ser>
        <c:dLbls>
          <c:showLegendKey val="0"/>
          <c:showVal val="0"/>
          <c:showCatName val="0"/>
          <c:showSerName val="0"/>
          <c:showPercent val="0"/>
          <c:showBubbleSize val="0"/>
        </c:dLbls>
        <c:gapWidth val="115"/>
        <c:overlap val="-20"/>
        <c:axId val="1015665776"/>
        <c:axId val="1015653712"/>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out"/>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2260696122226787"/>
          <c:y val="9.9672722225442684E-2"/>
          <c:w val="0.42636274669890395"/>
          <c:h val="0.68975725185515524"/>
        </c:manualLayout>
      </c:layout>
      <c:barChart>
        <c:barDir val="bar"/>
        <c:grouping val="stacked"/>
        <c:varyColors val="0"/>
        <c:ser>
          <c:idx val="0"/>
          <c:order val="0"/>
          <c:tx>
            <c:strRef>
              <c:f>Sheet1!$A$2</c:f>
              <c:strCache>
                <c:ptCount val="1"/>
                <c:pt idx="0">
                  <c:v>Agree strongly</c:v>
                </c:pt>
              </c:strCache>
            </c:strRef>
          </c:tx>
          <c:spPr>
            <a:solidFill>
              <a:srgbClr val="33CC3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1"/>
            <c:invertIfNegative val="0"/>
            <c:bubble3D val="0"/>
            <c:extLst>
              <c:ext xmlns:c16="http://schemas.microsoft.com/office/drawing/2014/chart" uri="{C3380CC4-5D6E-409C-BE32-E72D297353CC}">
                <c16:uniqueId val="{00000000-94C3-4BA7-8651-D9FE13419355}"/>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Scan the QR code on the poster to learn more information</c:v>
                </c:pt>
                <c:pt idx="1">
                  <c:v>Always wear your lifejacket at all times</c:v>
                </c:pt>
                <c:pt idx="2">
                  <c:v>You may not be able to reach your lifejacket and put it on if you fall into the water and need it</c:v>
                </c:pt>
              </c:strCache>
            </c:strRef>
          </c:cat>
          <c:val>
            <c:numRef>
              <c:f>Sheet1!$B$2:$D$2</c:f>
              <c:numCache>
                <c:formatCode>General</c:formatCode>
                <c:ptCount val="3"/>
                <c:pt idx="0">
                  <c:v>33</c:v>
                </c:pt>
                <c:pt idx="1">
                  <c:v>40</c:v>
                </c:pt>
                <c:pt idx="2">
                  <c:v>57</c:v>
                </c:pt>
              </c:numCache>
            </c:numRef>
          </c:val>
          <c:extLst>
            <c:ext xmlns:c16="http://schemas.microsoft.com/office/drawing/2014/chart" uri="{C3380CC4-5D6E-409C-BE32-E72D297353CC}">
              <c16:uniqueId val="{00000001-94C3-4BA7-8651-D9FE13419355}"/>
            </c:ext>
          </c:extLst>
        </c:ser>
        <c:ser>
          <c:idx val="1"/>
          <c:order val="1"/>
          <c:tx>
            <c:strRef>
              <c:f>Sheet1!$A$3</c:f>
              <c:strCache>
                <c:ptCount val="1"/>
                <c:pt idx="0">
                  <c:v>Agree</c:v>
                </c:pt>
              </c:strCache>
            </c:strRef>
          </c:tx>
          <c:spPr>
            <a:solidFill>
              <a:srgbClr val="99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Scan the QR code on the poster to learn more information</c:v>
                </c:pt>
                <c:pt idx="1">
                  <c:v>Always wear your lifejacket at all times</c:v>
                </c:pt>
                <c:pt idx="2">
                  <c:v>You may not be able to reach your lifejacket and put it on if you fall into the water and need it</c:v>
                </c:pt>
              </c:strCache>
            </c:strRef>
          </c:cat>
          <c:val>
            <c:numRef>
              <c:f>Sheet1!$B$3:$D$3</c:f>
              <c:numCache>
                <c:formatCode>General</c:formatCode>
                <c:ptCount val="3"/>
                <c:pt idx="0">
                  <c:v>33</c:v>
                </c:pt>
                <c:pt idx="1">
                  <c:v>29</c:v>
                </c:pt>
                <c:pt idx="2">
                  <c:v>30</c:v>
                </c:pt>
              </c:numCache>
            </c:numRef>
          </c:val>
          <c:extLst>
            <c:ext xmlns:c16="http://schemas.microsoft.com/office/drawing/2014/chart" uri="{C3380CC4-5D6E-409C-BE32-E72D297353CC}">
              <c16:uniqueId val="{00000002-94C3-4BA7-8651-D9FE13419355}"/>
            </c:ext>
          </c:extLst>
        </c:ser>
        <c:ser>
          <c:idx val="2"/>
          <c:order val="2"/>
          <c:tx>
            <c:strRef>
              <c:f>Sheet1!$A$4</c:f>
              <c:strCache>
                <c:ptCount val="1"/>
                <c:pt idx="0">
                  <c:v>Agree somewhat</c:v>
                </c:pt>
              </c:strCache>
            </c:strRef>
          </c:tx>
          <c:spPr>
            <a:solidFill>
              <a:schemeClr val="accent5">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Scan the QR code on the poster to learn more information</c:v>
                </c:pt>
                <c:pt idx="1">
                  <c:v>Always wear your lifejacket at all times</c:v>
                </c:pt>
                <c:pt idx="2">
                  <c:v>You may not be able to reach your lifejacket and put it on if you fall into the water and need it</c:v>
                </c:pt>
              </c:strCache>
            </c:strRef>
          </c:cat>
          <c:val>
            <c:numRef>
              <c:f>Sheet1!$B$4:$D$4</c:f>
              <c:numCache>
                <c:formatCode>General</c:formatCode>
                <c:ptCount val="3"/>
                <c:pt idx="0">
                  <c:v>20</c:v>
                </c:pt>
                <c:pt idx="1">
                  <c:v>21</c:v>
                </c:pt>
                <c:pt idx="2">
                  <c:v>9</c:v>
                </c:pt>
              </c:numCache>
            </c:numRef>
          </c:val>
          <c:extLst xmlns:c15="http://schemas.microsoft.com/office/drawing/2012/chart">
            <c:ext xmlns:c16="http://schemas.microsoft.com/office/drawing/2014/chart" uri="{C3380CC4-5D6E-409C-BE32-E72D297353CC}">
              <c16:uniqueId val="{00000003-94C3-4BA7-8651-D9FE13419355}"/>
            </c:ext>
          </c:extLst>
        </c:ser>
        <c:dLbls>
          <c:showLegendKey val="0"/>
          <c:showVal val="0"/>
          <c:showCatName val="0"/>
          <c:showSerName val="0"/>
          <c:showPercent val="0"/>
          <c:showBubbleSize val="0"/>
        </c:dLbls>
        <c:gapWidth val="115"/>
        <c:overlap val="100"/>
        <c:axId val="1015665776"/>
        <c:axId val="1015653712"/>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out"/>
        <c:minorTickMark val="none"/>
        <c:tickLblPos val="nextTo"/>
        <c:crossAx val="1015665776"/>
        <c:crosses val="autoZero"/>
        <c:crossBetween val="between"/>
      </c:valAx>
      <c:spPr>
        <a:noFill/>
        <a:ln>
          <a:noFill/>
        </a:ln>
        <a:effectLst/>
      </c:spPr>
    </c:plotArea>
    <c:legend>
      <c:legendPos val="b"/>
      <c:layout>
        <c:manualLayout>
          <c:xMode val="edge"/>
          <c:yMode val="edge"/>
          <c:x val="0.40085512195558093"/>
          <c:y val="0.84385494465192645"/>
          <c:w val="0.51702330472417402"/>
          <c:h val="5.642129340194980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9033784030727673"/>
          <c:y val="9.9672722225442684E-2"/>
          <c:w val="0.35863186761389509"/>
          <c:h val="0.68975725185515524"/>
        </c:manualLayout>
      </c:layout>
      <c:barChart>
        <c:barDir val="bar"/>
        <c:grouping val="stacked"/>
        <c:varyColors val="0"/>
        <c:ser>
          <c:idx val="0"/>
          <c:order val="0"/>
          <c:tx>
            <c:strRef>
              <c:f>Sheet1!$A$2</c:f>
              <c:strCache>
                <c:ptCount val="1"/>
                <c:pt idx="0">
                  <c:v>Agree strongly</c:v>
                </c:pt>
              </c:strCache>
            </c:strRef>
          </c:tx>
          <c:spPr>
            <a:solidFill>
              <a:srgbClr val="33CC3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1"/>
            <c:invertIfNegative val="0"/>
            <c:bubble3D val="0"/>
            <c:extLst>
              <c:ext xmlns:c16="http://schemas.microsoft.com/office/drawing/2014/chart" uri="{C3380CC4-5D6E-409C-BE32-E72D297353CC}">
                <c16:uniqueId val="{00000000-FA6D-41DC-9BB4-F7E9C6F0CC2B}"/>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Irritated me / was annoying (-ve)</c:v>
                </c:pt>
                <c:pt idx="1">
                  <c:v>Made me want to scan the QR code</c:v>
                </c:pt>
                <c:pt idx="2">
                  <c:v>Made me more likely to wear my lifejacket more often</c:v>
                </c:pt>
                <c:pt idx="3">
                  <c:v>Messages were relevant to me</c:v>
                </c:pt>
                <c:pt idx="4">
                  <c:v>Messages were believable</c:v>
                </c:pt>
                <c:pt idx="5">
                  <c:v>Captured and held my attention</c:v>
                </c:pt>
              </c:strCache>
            </c:strRef>
          </c:cat>
          <c:val>
            <c:numRef>
              <c:f>Sheet1!$B$2:$G$2</c:f>
              <c:numCache>
                <c:formatCode>General</c:formatCode>
                <c:ptCount val="6"/>
                <c:pt idx="0">
                  <c:v>2</c:v>
                </c:pt>
                <c:pt idx="1">
                  <c:v>16</c:v>
                </c:pt>
                <c:pt idx="2">
                  <c:v>21</c:v>
                </c:pt>
                <c:pt idx="3">
                  <c:v>24</c:v>
                </c:pt>
                <c:pt idx="4">
                  <c:v>33</c:v>
                </c:pt>
                <c:pt idx="5">
                  <c:v>23</c:v>
                </c:pt>
              </c:numCache>
            </c:numRef>
          </c:val>
          <c:extLst>
            <c:ext xmlns:c16="http://schemas.microsoft.com/office/drawing/2014/chart" uri="{C3380CC4-5D6E-409C-BE32-E72D297353CC}">
              <c16:uniqueId val="{00000001-FA6D-41DC-9BB4-F7E9C6F0CC2B}"/>
            </c:ext>
          </c:extLst>
        </c:ser>
        <c:ser>
          <c:idx val="1"/>
          <c:order val="1"/>
          <c:tx>
            <c:strRef>
              <c:f>Sheet1!$A$3</c:f>
              <c:strCache>
                <c:ptCount val="1"/>
                <c:pt idx="0">
                  <c:v>Agree</c:v>
                </c:pt>
              </c:strCache>
            </c:strRef>
          </c:tx>
          <c:spPr>
            <a:solidFill>
              <a:srgbClr val="99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Irritated me / was annoying (-ve)</c:v>
                </c:pt>
                <c:pt idx="1">
                  <c:v>Made me want to scan the QR code</c:v>
                </c:pt>
                <c:pt idx="2">
                  <c:v>Made me more likely to wear my lifejacket more often</c:v>
                </c:pt>
                <c:pt idx="3">
                  <c:v>Messages were relevant to me</c:v>
                </c:pt>
                <c:pt idx="4">
                  <c:v>Messages were believable</c:v>
                </c:pt>
                <c:pt idx="5">
                  <c:v>Captured and held my attention</c:v>
                </c:pt>
              </c:strCache>
            </c:strRef>
          </c:cat>
          <c:val>
            <c:numRef>
              <c:f>Sheet1!$B$3:$G$3</c:f>
              <c:numCache>
                <c:formatCode>General</c:formatCode>
                <c:ptCount val="6"/>
                <c:pt idx="0">
                  <c:v>3</c:v>
                </c:pt>
                <c:pt idx="1">
                  <c:v>25</c:v>
                </c:pt>
                <c:pt idx="2">
                  <c:v>22</c:v>
                </c:pt>
                <c:pt idx="3">
                  <c:v>35</c:v>
                </c:pt>
                <c:pt idx="4">
                  <c:v>46</c:v>
                </c:pt>
                <c:pt idx="5">
                  <c:v>35</c:v>
                </c:pt>
              </c:numCache>
            </c:numRef>
          </c:val>
          <c:extLst>
            <c:ext xmlns:c16="http://schemas.microsoft.com/office/drawing/2014/chart" uri="{C3380CC4-5D6E-409C-BE32-E72D297353CC}">
              <c16:uniqueId val="{00000002-FA6D-41DC-9BB4-F7E9C6F0CC2B}"/>
            </c:ext>
          </c:extLst>
        </c:ser>
        <c:ser>
          <c:idx val="2"/>
          <c:order val="2"/>
          <c:tx>
            <c:strRef>
              <c:f>Sheet1!$A$4</c:f>
              <c:strCache>
                <c:ptCount val="1"/>
                <c:pt idx="0">
                  <c:v>Agree somewhat</c:v>
                </c:pt>
              </c:strCache>
            </c:strRef>
          </c:tx>
          <c:spPr>
            <a:solidFill>
              <a:schemeClr val="accent5">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Irritated me / was annoying (-ve)</c:v>
                </c:pt>
                <c:pt idx="1">
                  <c:v>Made me want to scan the QR code</c:v>
                </c:pt>
                <c:pt idx="2">
                  <c:v>Made me more likely to wear my lifejacket more often</c:v>
                </c:pt>
                <c:pt idx="3">
                  <c:v>Messages were relevant to me</c:v>
                </c:pt>
                <c:pt idx="4">
                  <c:v>Messages were believable</c:v>
                </c:pt>
                <c:pt idx="5">
                  <c:v>Captured and held my attention</c:v>
                </c:pt>
              </c:strCache>
            </c:strRef>
          </c:cat>
          <c:val>
            <c:numRef>
              <c:f>Sheet1!$B$4:$G$4</c:f>
              <c:numCache>
                <c:formatCode>General</c:formatCode>
                <c:ptCount val="6"/>
                <c:pt idx="0">
                  <c:v>5</c:v>
                </c:pt>
                <c:pt idx="1">
                  <c:v>25</c:v>
                </c:pt>
                <c:pt idx="2">
                  <c:v>33</c:v>
                </c:pt>
                <c:pt idx="3">
                  <c:v>28</c:v>
                </c:pt>
                <c:pt idx="4">
                  <c:v>6</c:v>
                </c:pt>
                <c:pt idx="5">
                  <c:v>29</c:v>
                </c:pt>
              </c:numCache>
            </c:numRef>
          </c:val>
          <c:extLst xmlns:c15="http://schemas.microsoft.com/office/drawing/2012/chart">
            <c:ext xmlns:c16="http://schemas.microsoft.com/office/drawing/2014/chart" uri="{C3380CC4-5D6E-409C-BE32-E72D297353CC}">
              <c16:uniqueId val="{00000003-FA6D-41DC-9BB4-F7E9C6F0CC2B}"/>
            </c:ext>
          </c:extLst>
        </c:ser>
        <c:dLbls>
          <c:showLegendKey val="0"/>
          <c:showVal val="0"/>
          <c:showCatName val="0"/>
          <c:showSerName val="0"/>
          <c:showPercent val="0"/>
          <c:showBubbleSize val="0"/>
        </c:dLbls>
        <c:gapWidth val="115"/>
        <c:overlap val="100"/>
        <c:axId val="1015665776"/>
        <c:axId val="1015653712"/>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out"/>
        <c:minorTickMark val="none"/>
        <c:tickLblPos val="nextTo"/>
        <c:crossAx val="1015665776"/>
        <c:crosses val="autoZero"/>
        <c:crossBetween val="between"/>
      </c:valAx>
      <c:spPr>
        <a:noFill/>
        <a:ln>
          <a:noFill/>
        </a:ln>
        <a:effectLst/>
      </c:spPr>
    </c:plotArea>
    <c:legend>
      <c:legendPos val="b"/>
      <c:layout>
        <c:manualLayout>
          <c:xMode val="edge"/>
          <c:yMode val="edge"/>
          <c:x val="0.40085512195558093"/>
          <c:y val="0.84385494465192645"/>
          <c:w val="0.51702330472417402"/>
          <c:h val="5.642129340194980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9011786044356696"/>
          <c:y val="4.68779812408716E-2"/>
          <c:w val="0.40929252569421382"/>
          <c:h val="0.92651831652423489"/>
        </c:manualLayout>
      </c:layout>
      <c:barChart>
        <c:barDir val="bar"/>
        <c:grouping val="clustered"/>
        <c:varyColors val="0"/>
        <c:ser>
          <c:idx val="2"/>
          <c:order val="2"/>
          <c:tx>
            <c:strRef>
              <c:f>Sheet1!$D$1</c:f>
              <c:strCache>
                <c:ptCount val="1"/>
                <c:pt idx="0">
                  <c:v>Total</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Don't know</c:v>
                </c:pt>
                <c:pt idx="1">
                  <c:v>Other</c:v>
                </c:pt>
                <c:pt idx="2">
                  <c:v>Too much trouble / lazy</c:v>
                </c:pt>
                <c:pt idx="3">
                  <c:v>Don't participate in contests</c:v>
                </c:pt>
                <c:pt idx="4">
                  <c:v>Already know risks of not wearing a lifejacket</c:v>
                </c:pt>
                <c:pt idx="5">
                  <c:v>Uses data on phone / no data plan</c:v>
                </c:pt>
                <c:pt idx="6">
                  <c:v>I don't need more info / poster clear enough</c:v>
                </c:pt>
                <c:pt idx="7">
                  <c:v>No scanner app / no smart phone</c:v>
                </c:pt>
                <c:pt idx="8">
                  <c:v>Security concerns / could be a scam</c:v>
                </c:pt>
                <c:pt idx="9">
                  <c:v>Not interested (no more specific)</c:v>
                </c:pt>
                <c:pt idx="10">
                  <c:v>Not a tech person / don't know how</c:v>
                </c:pt>
                <c:pt idx="11">
                  <c:v>Time consuming / too busy</c:v>
                </c:pt>
                <c:pt idx="12">
                  <c:v>Don't scan / like QR codes (generally)</c:v>
                </c:pt>
              </c:strCache>
            </c:strRef>
          </c:cat>
          <c:val>
            <c:numRef>
              <c:f>Sheet1!$D$2:$D$14</c:f>
              <c:numCache>
                <c:formatCode>General</c:formatCode>
                <c:ptCount val="13"/>
                <c:pt idx="0">
                  <c:v>3</c:v>
                </c:pt>
                <c:pt idx="1">
                  <c:v>12</c:v>
                </c:pt>
                <c:pt idx="2">
                  <c:v>2</c:v>
                </c:pt>
                <c:pt idx="3">
                  <c:v>2</c:v>
                </c:pt>
                <c:pt idx="4">
                  <c:v>3</c:v>
                </c:pt>
                <c:pt idx="5">
                  <c:v>3</c:v>
                </c:pt>
                <c:pt idx="6">
                  <c:v>4</c:v>
                </c:pt>
                <c:pt idx="7">
                  <c:v>8</c:v>
                </c:pt>
                <c:pt idx="8">
                  <c:v>8</c:v>
                </c:pt>
                <c:pt idx="9">
                  <c:v>9</c:v>
                </c:pt>
                <c:pt idx="10">
                  <c:v>14.000000000000002</c:v>
                </c:pt>
                <c:pt idx="11">
                  <c:v>16</c:v>
                </c:pt>
                <c:pt idx="12">
                  <c:v>22</c:v>
                </c:pt>
              </c:numCache>
            </c:numRef>
          </c:val>
          <c:extLst>
            <c:ext xmlns:c16="http://schemas.microsoft.com/office/drawing/2014/chart" uri="{C3380CC4-5D6E-409C-BE32-E72D297353CC}">
              <c16:uniqueId val="{00000000-D64A-45E4-9849-7786422FF42F}"/>
            </c:ext>
          </c:extLst>
        </c:ser>
        <c:dLbls>
          <c:showLegendKey val="0"/>
          <c:showVal val="0"/>
          <c:showCatName val="0"/>
          <c:showSerName val="0"/>
          <c:showPercent val="0"/>
          <c:showBubbleSize val="0"/>
        </c:dLbls>
        <c:gapWidth val="115"/>
        <c:overlap val="-20"/>
        <c:axId val="1015665776"/>
        <c:axId val="1015653712"/>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Not aware</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1-D64A-45E4-9849-7786422FF42F}"/>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Sheet1!$A$2:$A$14</c15:sqref>
                        </c15:formulaRef>
                      </c:ext>
                    </c:extLst>
                    <c:strCache>
                      <c:ptCount val="13"/>
                      <c:pt idx="0">
                        <c:v>Don't know</c:v>
                      </c:pt>
                      <c:pt idx="1">
                        <c:v>Other</c:v>
                      </c:pt>
                      <c:pt idx="2">
                        <c:v>Too much trouble / lazy</c:v>
                      </c:pt>
                      <c:pt idx="3">
                        <c:v>Don't participate in contests</c:v>
                      </c:pt>
                      <c:pt idx="4">
                        <c:v>Already know risks of not wearing a lifejacket</c:v>
                      </c:pt>
                      <c:pt idx="5">
                        <c:v>Uses data on phone / no data plan</c:v>
                      </c:pt>
                      <c:pt idx="6">
                        <c:v>I don't need more info / poster clear enough</c:v>
                      </c:pt>
                      <c:pt idx="7">
                        <c:v>No scanner app / no smart phone</c:v>
                      </c:pt>
                      <c:pt idx="8">
                        <c:v>Security concerns / could be a scam</c:v>
                      </c:pt>
                      <c:pt idx="9">
                        <c:v>Not interested (no more specific)</c:v>
                      </c:pt>
                      <c:pt idx="10">
                        <c:v>Not a tech person / don't know how</c:v>
                      </c:pt>
                      <c:pt idx="11">
                        <c:v>Time consuming / too busy</c:v>
                      </c:pt>
                      <c:pt idx="12">
                        <c:v>Don't scan / like QR codes (generally)</c:v>
                      </c:pt>
                    </c:strCache>
                  </c:strRef>
                </c:cat>
                <c:val>
                  <c:numRef>
                    <c:extLst>
                      <c:ext uri="{02D57815-91ED-43cb-92C2-25804820EDAC}">
                        <c15:formulaRef>
                          <c15:sqref>Sheet1!$B$2:$B$14</c15:sqref>
                        </c15:formulaRef>
                      </c:ext>
                    </c:extLst>
                    <c:numCache>
                      <c:formatCode>General</c:formatCode>
                      <c:ptCount val="13"/>
                      <c:pt idx="2">
                        <c:v>3</c:v>
                      </c:pt>
                      <c:pt idx="3">
                        <c:v>1</c:v>
                      </c:pt>
                      <c:pt idx="4">
                        <c:v>4</c:v>
                      </c:pt>
                      <c:pt idx="5">
                        <c:v>3</c:v>
                      </c:pt>
                      <c:pt idx="6">
                        <c:v>5</c:v>
                      </c:pt>
                      <c:pt idx="7">
                        <c:v>9</c:v>
                      </c:pt>
                      <c:pt idx="8">
                        <c:v>8</c:v>
                      </c:pt>
                      <c:pt idx="9">
                        <c:v>7.0000000000000009</c:v>
                      </c:pt>
                      <c:pt idx="10">
                        <c:v>13</c:v>
                      </c:pt>
                      <c:pt idx="11">
                        <c:v>12</c:v>
                      </c:pt>
                      <c:pt idx="12">
                        <c:v>24</c:v>
                      </c:pt>
                    </c:numCache>
                  </c:numRef>
                </c:val>
                <c:extLst>
                  <c:ext xmlns:c16="http://schemas.microsoft.com/office/drawing/2014/chart" uri="{C3380CC4-5D6E-409C-BE32-E72D297353CC}">
                    <c16:uniqueId val="{00000002-D64A-45E4-9849-7786422FF42F}"/>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Aware</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extLst xmlns:c15="http://schemas.microsoft.com/office/drawing/2012/chart">
                      <c:ext xmlns:c15="http://schemas.microsoft.com/office/drawing/2012/chart" uri="{02D57815-91ED-43cb-92C2-25804820EDAC}">
                        <c15:formulaRef>
                          <c15:sqref>Sheet1!$A$2:$A$14</c15:sqref>
                        </c15:formulaRef>
                      </c:ext>
                    </c:extLst>
                    <c:strCache>
                      <c:ptCount val="13"/>
                      <c:pt idx="0">
                        <c:v>Don't know</c:v>
                      </c:pt>
                      <c:pt idx="1">
                        <c:v>Other</c:v>
                      </c:pt>
                      <c:pt idx="2">
                        <c:v>Too much trouble / lazy</c:v>
                      </c:pt>
                      <c:pt idx="3">
                        <c:v>Don't participate in contests</c:v>
                      </c:pt>
                      <c:pt idx="4">
                        <c:v>Already know risks of not wearing a lifejacket</c:v>
                      </c:pt>
                      <c:pt idx="5">
                        <c:v>Uses data on phone / no data plan</c:v>
                      </c:pt>
                      <c:pt idx="6">
                        <c:v>I don't need more info / poster clear enough</c:v>
                      </c:pt>
                      <c:pt idx="7">
                        <c:v>No scanner app / no smart phone</c:v>
                      </c:pt>
                      <c:pt idx="8">
                        <c:v>Security concerns / could be a scam</c:v>
                      </c:pt>
                      <c:pt idx="9">
                        <c:v>Not interested (no more specific)</c:v>
                      </c:pt>
                      <c:pt idx="10">
                        <c:v>Not a tech person / don't know how</c:v>
                      </c:pt>
                      <c:pt idx="11">
                        <c:v>Time consuming / too busy</c:v>
                      </c:pt>
                      <c:pt idx="12">
                        <c:v>Don't scan / like QR codes (generally)</c:v>
                      </c:pt>
                    </c:strCache>
                  </c:strRef>
                </c:cat>
                <c:val>
                  <c:numRef>
                    <c:extLst xmlns:c15="http://schemas.microsoft.com/office/drawing/2012/chart">
                      <c:ext xmlns:c15="http://schemas.microsoft.com/office/drawing/2012/chart" uri="{02D57815-91ED-43cb-92C2-25804820EDAC}">
                        <c15:formulaRef>
                          <c15:sqref>Sheet1!$C$2:$C$14</c15:sqref>
                        </c15:formulaRef>
                      </c:ext>
                    </c:extLst>
                    <c:numCache>
                      <c:formatCode>General</c:formatCode>
                      <c:ptCount val="13"/>
                      <c:pt idx="2">
                        <c:v>0</c:v>
                      </c:pt>
                      <c:pt idx="3">
                        <c:v>4</c:v>
                      </c:pt>
                      <c:pt idx="4">
                        <c:v>0</c:v>
                      </c:pt>
                      <c:pt idx="5">
                        <c:v>0</c:v>
                      </c:pt>
                      <c:pt idx="6">
                        <c:v>2</c:v>
                      </c:pt>
                      <c:pt idx="7">
                        <c:v>5</c:v>
                      </c:pt>
                      <c:pt idx="8">
                        <c:v>7.0000000000000009</c:v>
                      </c:pt>
                      <c:pt idx="9">
                        <c:v>14.000000000000002</c:v>
                      </c:pt>
                      <c:pt idx="10">
                        <c:v>18</c:v>
                      </c:pt>
                      <c:pt idx="11">
                        <c:v>32</c:v>
                      </c:pt>
                      <c:pt idx="12">
                        <c:v>14.000000000000002</c:v>
                      </c:pt>
                    </c:numCache>
                  </c:numRef>
                </c:val>
                <c:extLst xmlns:c15="http://schemas.microsoft.com/office/drawing/2012/chart">
                  <c:ext xmlns:c16="http://schemas.microsoft.com/office/drawing/2014/chart" uri="{C3380CC4-5D6E-409C-BE32-E72D297353CC}">
                    <c16:uniqueId val="{00000003-D64A-45E4-9849-7786422FF42F}"/>
                  </c:ext>
                </c:extLst>
              </c15:ser>
            </c15:filteredBarSeries>
          </c:ext>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out"/>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174289794658021"/>
          <c:y val="0.13001331285311449"/>
          <c:w val="0.91461189962719625"/>
          <c:h val="0.73038033600425678"/>
        </c:manualLayout>
      </c:layout>
      <c:doughnutChart>
        <c:varyColors val="1"/>
        <c:ser>
          <c:idx val="0"/>
          <c:order val="0"/>
          <c:tx>
            <c:strRef>
              <c:f>Sheet1!$B$1</c:f>
              <c:strCache>
                <c:ptCount val="1"/>
                <c:pt idx="0">
                  <c:v>2022</c:v>
                </c:pt>
              </c:strCache>
            </c:strRef>
          </c:tx>
          <c:spPr>
            <a:solidFill>
              <a:srgbClr val="0070C0">
                <a:alpha val="63137"/>
              </a:srgbClr>
            </a:solidFill>
          </c:spPr>
          <c:dPt>
            <c:idx val="0"/>
            <c:bubble3D val="0"/>
            <c:spPr>
              <a:solidFill>
                <a:srgbClr val="0070C0"/>
              </a:solidFill>
            </c:spPr>
            <c:extLst>
              <c:ext xmlns:c16="http://schemas.microsoft.com/office/drawing/2014/chart" uri="{C3380CC4-5D6E-409C-BE32-E72D297353CC}">
                <c16:uniqueId val="{00000001-0138-47E5-8859-6F13AA4AC9B8}"/>
              </c:ext>
            </c:extLst>
          </c:dPt>
          <c:dPt>
            <c:idx val="2"/>
            <c:bubble3D val="0"/>
            <c:spPr>
              <a:solidFill>
                <a:srgbClr val="0070C0">
                  <a:alpha val="32941"/>
                </a:srgbClr>
              </a:solidFill>
            </c:spPr>
            <c:extLst>
              <c:ext xmlns:c16="http://schemas.microsoft.com/office/drawing/2014/chart" uri="{C3380CC4-5D6E-409C-BE32-E72D297353CC}">
                <c16:uniqueId val="{00000003-0138-47E5-8859-6F13AA4AC9B8}"/>
              </c:ext>
            </c:extLst>
          </c:dPt>
          <c:dPt>
            <c:idx val="3"/>
            <c:bubble3D val="0"/>
            <c:spPr>
              <a:solidFill>
                <a:srgbClr val="0070C0">
                  <a:alpha val="27059"/>
                </a:srgbClr>
              </a:solidFill>
            </c:spPr>
            <c:extLst>
              <c:ext xmlns:c16="http://schemas.microsoft.com/office/drawing/2014/chart" uri="{C3380CC4-5D6E-409C-BE32-E72D297353CC}">
                <c16:uniqueId val="{00000005-0138-47E5-8859-6F13AA4AC9B8}"/>
              </c:ext>
            </c:extLst>
          </c:dPt>
          <c:dPt>
            <c:idx val="4"/>
            <c:bubble3D val="0"/>
            <c:spPr>
              <a:solidFill>
                <a:srgbClr val="0070C0">
                  <a:alpha val="27059"/>
                </a:srgbClr>
              </a:solidFill>
            </c:spPr>
            <c:extLst>
              <c:ext xmlns:c16="http://schemas.microsoft.com/office/drawing/2014/chart" uri="{C3380CC4-5D6E-409C-BE32-E72D297353CC}">
                <c16:uniqueId val="{00000007-0138-47E5-8859-6F13AA4AC9B8}"/>
              </c:ext>
            </c:extLst>
          </c:dPt>
          <c:dPt>
            <c:idx val="5"/>
            <c:bubble3D val="0"/>
            <c:spPr>
              <a:solidFill>
                <a:schemeClr val="bg1">
                  <a:lumMod val="75000"/>
                  <a:alpha val="63137"/>
                </a:schemeClr>
              </a:solidFill>
            </c:spPr>
            <c:extLst>
              <c:ext xmlns:c16="http://schemas.microsoft.com/office/drawing/2014/chart" uri="{C3380CC4-5D6E-409C-BE32-E72D297353CC}">
                <c16:uniqueId val="{00000009-0138-47E5-8859-6F13AA4AC9B8}"/>
              </c:ext>
            </c:extLst>
          </c:dPt>
          <c:dLbls>
            <c:dLbl>
              <c:idx val="0"/>
              <c:layout>
                <c:manualLayout>
                  <c:x val="0.17192778292419331"/>
                  <c:y val="0.1760474208413060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138-47E5-8859-6F13AA4AC9B8}"/>
                </c:ext>
              </c:extLst>
            </c:dLbl>
            <c:dLbl>
              <c:idx val="1"/>
              <c:layout>
                <c:manualLayout>
                  <c:x val="-0.21743476918326385"/>
                  <c:y val="-1.01565819716138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A-0138-47E5-8859-6F13AA4AC9B8}"/>
                </c:ext>
              </c:extLst>
            </c:dLbl>
            <c:dLbl>
              <c:idx val="2"/>
              <c:layout>
                <c:manualLayout>
                  <c:x val="-0.22068183572641656"/>
                  <c:y val="-0.125264510983237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138-47E5-8859-6F13AA4AC9B8}"/>
                </c:ext>
              </c:extLst>
            </c:dLbl>
            <c:spPr>
              <a:solidFill>
                <a:srgbClr val="FFFFFF"/>
              </a:solidFill>
              <a:ln>
                <a:solidFill>
                  <a:srgbClr val="000000">
                    <a:lumMod val="65000"/>
                    <a:lumOff val="35000"/>
                  </a:srgbClr>
                </a:solidFill>
              </a:ln>
              <a:effectLst/>
            </c:spPr>
            <c:showLegendKey val="0"/>
            <c:showVal val="0"/>
            <c:showCatName val="1"/>
            <c:showSerName val="0"/>
            <c:showPercent val="1"/>
            <c:showBubbleSize val="0"/>
            <c:showLeaderLines val="1"/>
            <c:extLst>
              <c:ext xmlns:c15="http://schemas.microsoft.com/office/drawing/2012/chart" uri="{CE6537A1-D6FC-4f65-9D91-7224C49458BB}">
                <c15:spPr xmlns:c15="http://schemas.microsoft.com/office/drawing/2012/chart">
                  <a:prstGeom prst="wedgeRectCallout">
                    <a:avLst/>
                  </a:prstGeom>
                </c15:spPr>
              </c:ext>
            </c:extLst>
          </c:dLbls>
          <c:cat>
            <c:strRef>
              <c:f>Sheet1!$A$2:$A$3</c:f>
              <c:strCache>
                <c:ptCount val="2"/>
                <c:pt idx="0">
                  <c:v>No</c:v>
                </c:pt>
                <c:pt idx="1">
                  <c:v>Yes</c:v>
                </c:pt>
              </c:strCache>
            </c:strRef>
          </c:cat>
          <c:val>
            <c:numRef>
              <c:f>Sheet1!$B$2:$B$3</c:f>
              <c:numCache>
                <c:formatCode>0</c:formatCode>
                <c:ptCount val="2"/>
                <c:pt idx="0">
                  <c:v>70</c:v>
                </c:pt>
                <c:pt idx="1">
                  <c:v>30</c:v>
                </c:pt>
              </c:numCache>
            </c:numRef>
          </c:val>
          <c:extLst>
            <c:ext xmlns:c16="http://schemas.microsoft.com/office/drawing/2014/chart" uri="{C3380CC4-5D6E-409C-BE32-E72D297353CC}">
              <c16:uniqueId val="{0000000B-0138-47E5-8859-6F13AA4AC9B8}"/>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200"/>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33474334980076098"/>
          <c:y val="3.259259259259259E-2"/>
          <c:w val="0.63385051172671936"/>
          <c:h val="0.95382397251640871"/>
        </c:manualLayout>
      </c:layout>
      <c:barChart>
        <c:barDir val="bar"/>
        <c:grouping val="clustered"/>
        <c:varyColors val="0"/>
        <c:ser>
          <c:idx val="0"/>
          <c:order val="0"/>
          <c:tx>
            <c:strRef>
              <c:f>Sheet1!$B$1</c:f>
              <c:strCache>
                <c:ptCount val="1"/>
                <c:pt idx="0">
                  <c:v>On boat interview &amp; Online part 2</c:v>
                </c:pt>
              </c:strCache>
            </c:strRef>
          </c:tx>
          <c:spPr>
            <a:solidFill>
              <a:srgbClr val="00B0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00B0F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8109-41C7-A8E0-6A3DCBCDC510}"/>
              </c:ext>
            </c:extLst>
          </c:dPt>
          <c:dPt>
            <c:idx val="1"/>
            <c:invertIfNegative val="0"/>
            <c:bubble3D val="0"/>
            <c:spPr>
              <a:solidFill>
                <a:srgbClr val="00B0F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8109-41C7-A8E0-6A3DCBCDC510}"/>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Aware - Social Media (Blinded)</c:v>
                </c:pt>
                <c:pt idx="1">
                  <c:v>Aware - Poster (Blinded)</c:v>
                </c:pt>
                <c:pt idx="2">
                  <c:v>Aware - Total (Blinded)</c:v>
                </c:pt>
              </c:strCache>
            </c:strRef>
          </c:cat>
          <c:val>
            <c:numRef>
              <c:f>Sheet1!$B$2:$B$4</c:f>
              <c:numCache>
                <c:formatCode>General</c:formatCode>
                <c:ptCount val="3"/>
                <c:pt idx="0">
                  <c:v>20</c:v>
                </c:pt>
                <c:pt idx="1">
                  <c:v>21</c:v>
                </c:pt>
                <c:pt idx="2">
                  <c:v>23</c:v>
                </c:pt>
              </c:numCache>
            </c:numRef>
          </c:val>
          <c:extLst>
            <c:ext xmlns:c16="http://schemas.microsoft.com/office/drawing/2014/chart" uri="{C3380CC4-5D6E-409C-BE32-E72D297353CC}">
              <c16:uniqueId val="{00000004-8109-41C7-A8E0-6A3DCBCDC510}"/>
            </c:ext>
          </c:extLst>
        </c:ser>
        <c:dLbls>
          <c:showLegendKey val="0"/>
          <c:showVal val="0"/>
          <c:showCatName val="0"/>
          <c:showSerName val="0"/>
          <c:showPercent val="0"/>
          <c:showBubbleSize val="0"/>
        </c:dLbls>
        <c:gapWidth val="115"/>
        <c:overlap val="-20"/>
        <c:axId val="1015665776"/>
        <c:axId val="1015653712"/>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33474334980076098"/>
          <c:y val="3.259259259259259E-2"/>
          <c:w val="0.63385051172671936"/>
          <c:h val="0.95382397251640871"/>
        </c:manualLayout>
      </c:layout>
      <c:barChart>
        <c:barDir val="bar"/>
        <c:grouping val="clustered"/>
        <c:varyColors val="0"/>
        <c:ser>
          <c:idx val="0"/>
          <c:order val="0"/>
          <c:tx>
            <c:strRef>
              <c:f>Sheet1!$B$1</c:f>
              <c:strCache>
                <c:ptCount val="1"/>
                <c:pt idx="0">
                  <c:v>On boat interview &amp; Online part 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17CC-4707-BBB8-1A4915B009C1}"/>
              </c:ext>
            </c:extLst>
          </c:dPt>
          <c:dPt>
            <c:idx val="1"/>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17CC-4707-BBB8-1A4915B009C1}"/>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Aware - Social Media (Fully Aided)</c:v>
                </c:pt>
                <c:pt idx="1">
                  <c:v>Aware - Entry Video (Fully Aided)</c:v>
                </c:pt>
                <c:pt idx="2">
                  <c:v>Aware - Poster (Fully Aided)</c:v>
                </c:pt>
                <c:pt idx="3">
                  <c:v>Aware - Poster or Social Media (Fully Aided)</c:v>
                </c:pt>
                <c:pt idx="4">
                  <c:v>Aware - Total (Fully Aided)</c:v>
                </c:pt>
              </c:strCache>
            </c:strRef>
          </c:cat>
          <c:val>
            <c:numRef>
              <c:f>Sheet1!$B$2:$B$6</c:f>
              <c:numCache>
                <c:formatCode>General</c:formatCode>
                <c:ptCount val="5"/>
                <c:pt idx="0">
                  <c:v>23</c:v>
                </c:pt>
                <c:pt idx="1">
                  <c:v>14</c:v>
                </c:pt>
                <c:pt idx="2">
                  <c:v>23</c:v>
                </c:pt>
                <c:pt idx="3">
                  <c:v>27</c:v>
                </c:pt>
                <c:pt idx="4">
                  <c:v>29</c:v>
                </c:pt>
              </c:numCache>
            </c:numRef>
          </c:val>
          <c:extLst>
            <c:ext xmlns:c16="http://schemas.microsoft.com/office/drawing/2014/chart" uri="{C3380CC4-5D6E-409C-BE32-E72D297353CC}">
              <c16:uniqueId val="{00000004-17CC-4707-BBB8-1A4915B009C1}"/>
            </c:ext>
          </c:extLst>
        </c:ser>
        <c:dLbls>
          <c:showLegendKey val="0"/>
          <c:showVal val="0"/>
          <c:showCatName val="0"/>
          <c:showSerName val="0"/>
          <c:showPercent val="0"/>
          <c:showBubbleSize val="0"/>
        </c:dLbls>
        <c:gapWidth val="115"/>
        <c:overlap val="-20"/>
        <c:axId val="1015665776"/>
        <c:axId val="1015653712"/>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33474334980076098"/>
          <c:y val="3.259259259259259E-2"/>
          <c:w val="0.63385051172671936"/>
          <c:h val="0.95382397251640871"/>
        </c:manualLayout>
      </c:layout>
      <c:barChart>
        <c:barDir val="bar"/>
        <c:grouping val="clustered"/>
        <c:varyColors val="0"/>
        <c:ser>
          <c:idx val="0"/>
          <c:order val="0"/>
          <c:tx>
            <c:strRef>
              <c:f>Sheet1!$B$1</c:f>
              <c:strCache>
                <c:ptCount val="1"/>
                <c:pt idx="0">
                  <c:v>% wearing lifejacket / PFD</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4-745E-4B9A-B3F5-987FF02F7C70}"/>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745E-4B9A-B3F5-987FF02F7C70}"/>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6 meters plus</c:v>
                </c:pt>
                <c:pt idx="1">
                  <c:v>Under 6 meters</c:v>
                </c:pt>
              </c:strCache>
            </c:strRef>
          </c:cat>
          <c:val>
            <c:numRef>
              <c:f>Sheet1!$B$2:$B$3</c:f>
              <c:numCache>
                <c:formatCode>General</c:formatCode>
                <c:ptCount val="2"/>
                <c:pt idx="0">
                  <c:v>35</c:v>
                </c:pt>
                <c:pt idx="1">
                  <c:v>65</c:v>
                </c:pt>
              </c:numCache>
            </c:numRef>
          </c:val>
          <c:extLst>
            <c:ext xmlns:c16="http://schemas.microsoft.com/office/drawing/2014/chart" uri="{C3380CC4-5D6E-409C-BE32-E72D297353CC}">
              <c16:uniqueId val="{00000000-745E-4B9A-B3F5-987FF02F7C70}"/>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62191864615528092"/>
          <c:y val="4.6877877984562263E-2"/>
          <c:w val="0.46860749743238617"/>
          <c:h val="0.92651831652423489"/>
        </c:manualLayout>
      </c:layout>
      <c:barChart>
        <c:barDir val="bar"/>
        <c:grouping val="clustered"/>
        <c:varyColors val="0"/>
        <c:ser>
          <c:idx val="0"/>
          <c:order val="0"/>
          <c:tx>
            <c:strRef>
              <c:f>Sheet1!$B$1</c:f>
              <c:strCache>
                <c:ptCount val="1"/>
                <c:pt idx="0">
                  <c:v>2022</c:v>
                </c:pt>
              </c:strCache>
            </c:strRef>
          </c:tx>
          <c:spPr>
            <a:solidFill>
              <a:srgbClr val="FF00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8B46-4C76-854A-67EEE75AF513}"/>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On radio</c:v>
                </c:pt>
                <c:pt idx="1">
                  <c:v>On television</c:v>
                </c:pt>
                <c:pt idx="2">
                  <c:v>Large outdoor billboards</c:v>
                </c:pt>
                <c:pt idx="3">
                  <c:v>In buses / subway / streetcars / other public transport</c:v>
                </c:pt>
                <c:pt idx="4">
                  <c:v>Outdoors on streets/paths/parking lots, in malls, at transit shelters/bus stops/stations</c:v>
                </c:pt>
                <c:pt idx="5">
                  <c:v>In restaurants / fast food / ice cream / other food establishments</c:v>
                </c:pt>
                <c:pt idx="6">
                  <c:v>In convenience stores</c:v>
                </c:pt>
                <c:pt idx="7">
                  <c:v>In beer / liquor stores</c:v>
                </c:pt>
                <c:pt idx="8">
                  <c:v>In other retail stores</c:v>
                </c:pt>
                <c:pt idx="9">
                  <c:v>In the 'Boat Notes' brochure (online or printed versions) or mobile phone App, which summarizes key information, including required safety equipment, boating rules of the road, pre-departure checklists, etc.</c:v>
                </c:pt>
                <c:pt idx="10">
                  <c:v>In a magazine or newspapers</c:v>
                </c:pt>
                <c:pt idx="11">
                  <c:v>As a handout from a park warden, law enforcement etc.</c:v>
                </c:pt>
                <c:pt idx="12">
                  <c:v>In a newsletter from a marina, cottage association, provincial park, etc.</c:v>
                </c:pt>
                <c:pt idx="13">
                  <c:v>Ads on the Internet/websites</c:v>
                </c:pt>
                <c:pt idx="14">
                  <c:v>Social media - e.g. Facebook, Twitter, Instagram, YouTube, other social networking sites, blogs, chat forums, etc.</c:v>
                </c:pt>
                <c:pt idx="15">
                  <c:v>At lock station(s)</c:v>
                </c:pt>
                <c:pt idx="16">
                  <c:v>At boat launchs / ramp(s)</c:v>
                </c:pt>
                <c:pt idx="17">
                  <c:v>At marinas (e.g. gas pumps, gas shacks, service offices, slips)</c:v>
                </c:pt>
              </c:strCache>
            </c:strRef>
          </c:cat>
          <c:val>
            <c:numRef>
              <c:f>Sheet1!$B$2:$B$19</c:f>
              <c:numCache>
                <c:formatCode>General</c:formatCode>
                <c:ptCount val="18"/>
                <c:pt idx="0">
                  <c:v>7.0000000000000009</c:v>
                </c:pt>
                <c:pt idx="1">
                  <c:v>14.000000000000002</c:v>
                </c:pt>
                <c:pt idx="2">
                  <c:v>2</c:v>
                </c:pt>
                <c:pt idx="3">
                  <c:v>4</c:v>
                </c:pt>
                <c:pt idx="4">
                  <c:v>11</c:v>
                </c:pt>
                <c:pt idx="5">
                  <c:v>1</c:v>
                </c:pt>
                <c:pt idx="6">
                  <c:v>6</c:v>
                </c:pt>
                <c:pt idx="7">
                  <c:v>8</c:v>
                </c:pt>
                <c:pt idx="8">
                  <c:v>13</c:v>
                </c:pt>
                <c:pt idx="9">
                  <c:v>5</c:v>
                </c:pt>
                <c:pt idx="10">
                  <c:v>8</c:v>
                </c:pt>
                <c:pt idx="11">
                  <c:v>10</c:v>
                </c:pt>
                <c:pt idx="12">
                  <c:v>11</c:v>
                </c:pt>
                <c:pt idx="13">
                  <c:v>14.000000000000002</c:v>
                </c:pt>
                <c:pt idx="14">
                  <c:v>26</c:v>
                </c:pt>
                <c:pt idx="15">
                  <c:v>11</c:v>
                </c:pt>
                <c:pt idx="16">
                  <c:v>31</c:v>
                </c:pt>
                <c:pt idx="17">
                  <c:v>53</c:v>
                </c:pt>
              </c:numCache>
            </c:numRef>
          </c:val>
          <c:extLst>
            <c:ext xmlns:c16="http://schemas.microsoft.com/office/drawing/2014/chart" uri="{C3380CC4-5D6E-409C-BE32-E72D297353CC}">
              <c16:uniqueId val="{00000001-8B46-4C76-854A-67EEE75AF513}"/>
            </c:ext>
          </c:extLst>
        </c:ser>
        <c:dLbls>
          <c:showLegendKey val="0"/>
          <c:showVal val="0"/>
          <c:showCatName val="0"/>
          <c:showSerName val="0"/>
          <c:showPercent val="0"/>
          <c:showBubbleSize val="0"/>
        </c:dLbls>
        <c:gapWidth val="115"/>
        <c:overlap val="-20"/>
        <c:axId val="1015665776"/>
        <c:axId val="1015653712"/>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out"/>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7142785415181307"/>
          <c:y val="2.7823427659936849E-2"/>
          <c:w val="0.40929252569421382"/>
          <c:h val="0.94435314468012632"/>
        </c:manualLayout>
      </c:layout>
      <c:barChart>
        <c:barDir val="bar"/>
        <c:grouping val="clustered"/>
        <c:varyColors val="0"/>
        <c:ser>
          <c:idx val="0"/>
          <c:order val="0"/>
          <c:tx>
            <c:strRef>
              <c:f>Sheet1!$B$1</c:f>
              <c:strCache>
                <c:ptCount val="1"/>
                <c:pt idx="0">
                  <c:v>2022</c:v>
                </c:pt>
              </c:strCache>
            </c:strRef>
          </c:tx>
          <c:spPr>
            <a:solidFill>
              <a:srgbClr val="FF00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1538-48B8-8B31-95DF4847776B}"/>
              </c:ext>
            </c:extLst>
          </c:dPt>
          <c:dPt>
            <c:idx val="15"/>
            <c:invertIfNegative val="0"/>
            <c:bubble3D val="0"/>
            <c:spPr>
              <a:solidFill>
                <a:srgbClr val="FF00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2-1538-48B8-8B31-95DF4847776B}"/>
              </c:ext>
            </c:extLst>
          </c:dPt>
          <c:dPt>
            <c:idx val="16"/>
            <c:invertIfNegative val="0"/>
            <c:bubble3D val="0"/>
            <c:spPr>
              <a:solidFill>
                <a:srgbClr val="FF00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4-1538-48B8-8B31-95DF4847776B}"/>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1">
                  <c:v>At an event (e.g. concert, festival, boat show, etc.)</c:v>
                </c:pt>
                <c:pt idx="3">
                  <c:v>Word of mouth</c:v>
                </c:pt>
                <c:pt idx="5">
                  <c:v>Net: Radio / television</c:v>
                </c:pt>
                <c:pt idx="8">
                  <c:v>Net: On transit / outdoor</c:v>
                </c:pt>
                <c:pt idx="11">
                  <c:v>Net: Retail stores</c:v>
                </c:pt>
                <c:pt idx="13">
                  <c:v>Net: Print media</c:v>
                </c:pt>
                <c:pt idx="15">
                  <c:v>Net: Ad online / social media</c:v>
                </c:pt>
                <c:pt idx="17">
                  <c:v>Net: At marina / lock station / boat launch</c:v>
                </c:pt>
              </c:strCache>
            </c:strRef>
          </c:cat>
          <c:val>
            <c:numRef>
              <c:f>Sheet1!$B$2:$B$19</c:f>
              <c:numCache>
                <c:formatCode>General</c:formatCode>
                <c:ptCount val="18"/>
                <c:pt idx="1">
                  <c:v>10</c:v>
                </c:pt>
                <c:pt idx="3">
                  <c:v>18</c:v>
                </c:pt>
                <c:pt idx="5">
                  <c:v>18</c:v>
                </c:pt>
                <c:pt idx="8">
                  <c:v>18</c:v>
                </c:pt>
                <c:pt idx="11">
                  <c:v>23</c:v>
                </c:pt>
                <c:pt idx="13">
                  <c:v>25</c:v>
                </c:pt>
                <c:pt idx="15">
                  <c:v>33</c:v>
                </c:pt>
                <c:pt idx="17">
                  <c:v>63</c:v>
                </c:pt>
              </c:numCache>
            </c:numRef>
          </c:val>
          <c:extLst>
            <c:ext xmlns:c16="http://schemas.microsoft.com/office/drawing/2014/chart" uri="{C3380CC4-5D6E-409C-BE32-E72D297353CC}">
              <c16:uniqueId val="{00000005-1538-48B8-8B31-95DF4847776B}"/>
            </c:ext>
          </c:extLst>
        </c:ser>
        <c:dLbls>
          <c:showLegendKey val="0"/>
          <c:showVal val="0"/>
          <c:showCatName val="0"/>
          <c:showSerName val="0"/>
          <c:showPercent val="0"/>
          <c:showBubbleSize val="0"/>
        </c:dLbls>
        <c:gapWidth val="115"/>
        <c:overlap val="-20"/>
        <c:axId val="1015665776"/>
        <c:axId val="1015653712"/>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out"/>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3691975440006936"/>
          <c:y val="4.6877877984562263E-2"/>
          <c:w val="0.4672642721461619"/>
          <c:h val="0.84814196262131636"/>
        </c:manualLayout>
      </c:layout>
      <c:barChart>
        <c:barDir val="bar"/>
        <c:grouping val="clustered"/>
        <c:varyColors val="0"/>
        <c:ser>
          <c:idx val="0"/>
          <c:order val="0"/>
          <c:tx>
            <c:strRef>
              <c:f>Sheet1!$B$1</c:f>
              <c:strCache>
                <c:ptCount val="1"/>
                <c:pt idx="0">
                  <c:v>Not aware</c:v>
                </c:pt>
              </c:strCache>
            </c:strRef>
          </c:tx>
          <c:spPr>
            <a:solidFill>
              <a:schemeClr val="accent1">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1"/>
            <c:invertIfNegative val="0"/>
            <c:bubble3D val="0"/>
            <c:extLst>
              <c:ext xmlns:c16="http://schemas.microsoft.com/office/drawing/2014/chart" uri="{C3380CC4-5D6E-409C-BE32-E72D297353CC}">
                <c16:uniqueId val="{00000000-752E-46B9-831C-74B3BD50A533}"/>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1"/>
                <c:pt idx="0">
                  <c:v>Net: Wearing</c:v>
                </c:pt>
              </c:strCache>
            </c:strRef>
          </c:cat>
          <c:val>
            <c:numRef>
              <c:f>Sheet1!$B$2:$B$3</c:f>
              <c:numCache>
                <c:formatCode>General</c:formatCode>
                <c:ptCount val="1"/>
                <c:pt idx="0">
                  <c:v>24</c:v>
                </c:pt>
              </c:numCache>
            </c:numRef>
          </c:val>
          <c:extLst>
            <c:ext xmlns:c16="http://schemas.microsoft.com/office/drawing/2014/chart" uri="{C3380CC4-5D6E-409C-BE32-E72D297353CC}">
              <c16:uniqueId val="{00000001-752E-46B9-831C-74B3BD50A533}"/>
            </c:ext>
          </c:extLst>
        </c:ser>
        <c:ser>
          <c:idx val="1"/>
          <c:order val="1"/>
          <c:tx>
            <c:strRef>
              <c:f>Sheet1!$C$1</c:f>
              <c:strCache>
                <c:ptCount val="1"/>
                <c:pt idx="0">
                  <c:v>Aware</c:v>
                </c:pt>
              </c:strCache>
            </c:strRef>
          </c:tx>
          <c:spPr>
            <a:solidFill>
              <a:srgbClr val="FF00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1"/>
                <c:pt idx="0">
                  <c:v>Net: Wearing</c:v>
                </c:pt>
              </c:strCache>
            </c:strRef>
          </c:cat>
          <c:val>
            <c:numRef>
              <c:f>Sheet1!$C$2:$C$3</c:f>
              <c:numCache>
                <c:formatCode>General</c:formatCode>
                <c:ptCount val="1"/>
                <c:pt idx="0">
                  <c:v>37</c:v>
                </c:pt>
              </c:numCache>
            </c:numRef>
          </c:val>
          <c:extLst>
            <c:ext xmlns:c16="http://schemas.microsoft.com/office/drawing/2014/chart" uri="{C3380CC4-5D6E-409C-BE32-E72D297353CC}">
              <c16:uniqueId val="{00000002-752E-46B9-831C-74B3BD50A533}"/>
            </c:ext>
          </c:extLst>
        </c:ser>
        <c:ser>
          <c:idx val="2"/>
          <c:order val="2"/>
          <c:tx>
            <c:strRef>
              <c:f>Sheet1!$D$1</c:f>
              <c:strCache>
                <c:ptCount val="1"/>
                <c:pt idx="0">
                  <c:v>Total</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52E-46B9-831C-74B3BD50A533}"/>
                </c:ext>
              </c:extLst>
            </c:dLbl>
            <c:dLbl>
              <c:idx val="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52E-46B9-831C-74B3BD50A533}"/>
                </c:ext>
              </c:extLst>
            </c:dLbl>
            <c:dLbl>
              <c:idx val="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52E-46B9-831C-74B3BD50A533}"/>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1"/>
                <c:pt idx="0">
                  <c:v>Net: Wearing</c:v>
                </c:pt>
              </c:strCache>
            </c:strRef>
          </c:cat>
          <c:val>
            <c:numRef>
              <c:f>Sheet1!$D$2:$D$3</c:f>
              <c:numCache>
                <c:formatCode>General</c:formatCode>
                <c:ptCount val="1"/>
                <c:pt idx="0">
                  <c:v>28</c:v>
                </c:pt>
              </c:numCache>
            </c:numRef>
          </c:val>
          <c:extLst>
            <c:ext xmlns:c16="http://schemas.microsoft.com/office/drawing/2014/chart" uri="{C3380CC4-5D6E-409C-BE32-E72D297353CC}">
              <c16:uniqueId val="{00000003-752E-46B9-831C-74B3BD50A533}"/>
            </c:ext>
          </c:extLst>
        </c:ser>
        <c:dLbls>
          <c:showLegendKey val="0"/>
          <c:showVal val="0"/>
          <c:showCatName val="0"/>
          <c:showSerName val="0"/>
          <c:showPercent val="0"/>
          <c:showBubbleSize val="0"/>
        </c:dLbls>
        <c:gapWidth val="115"/>
        <c:overlap val="-20"/>
        <c:axId val="1015665776"/>
        <c:axId val="1015653712"/>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out"/>
        <c:minorTickMark val="none"/>
        <c:tickLblPos val="nextTo"/>
        <c:crossAx val="1015665776"/>
        <c:crosses val="autoZero"/>
        <c:crossBetween val="between"/>
      </c:valAx>
      <c:spPr>
        <a:noFill/>
        <a:ln>
          <a:noFill/>
        </a:ln>
        <a:effectLst/>
      </c:spPr>
    </c:plotArea>
    <c:legend>
      <c:legendPos val="r"/>
      <c:layout>
        <c:manualLayout>
          <c:xMode val="edge"/>
          <c:yMode val="edge"/>
          <c:x val="1.5859008614914134E-2"/>
          <c:y val="0.36769689086603446"/>
          <c:w val="0.2093662166103111"/>
          <c:h val="0.1868846263982764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29312146792461757"/>
          <c:y val="4.6877877984562263E-2"/>
          <c:w val="0.41921622409811388"/>
          <c:h val="0.84814196262131636"/>
        </c:manualLayout>
      </c:layout>
      <c:barChart>
        <c:barDir val="bar"/>
        <c:grouping val="clustered"/>
        <c:varyColors val="0"/>
        <c:ser>
          <c:idx val="0"/>
          <c:order val="0"/>
          <c:tx>
            <c:strRef>
              <c:f>Sheet1!$B$1</c:f>
              <c:strCache>
                <c:ptCount val="1"/>
                <c:pt idx="0">
                  <c:v>Not aware</c:v>
                </c:pt>
              </c:strCache>
            </c:strRef>
          </c:tx>
          <c:spPr>
            <a:solidFill>
              <a:schemeClr val="accent1">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B39E-44F2-8BB0-2DD648588B22}"/>
              </c:ext>
            </c:extLst>
          </c:dPt>
          <c:dLbls>
            <c:dLbl>
              <c:idx val="1"/>
              <c:delete val="1"/>
              <c:extLst>
                <c:ext xmlns:c15="http://schemas.microsoft.com/office/drawing/2012/chart" uri="{CE6537A1-D6FC-4f65-9D91-7224C49458BB}"/>
                <c:ext xmlns:c16="http://schemas.microsoft.com/office/drawing/2014/chart" uri="{C3380CC4-5D6E-409C-BE32-E72D297353CC}">
                  <c16:uniqueId val="{00000005-B39E-44F2-8BB0-2DD648588B22}"/>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Paddlers</c:v>
                </c:pt>
                <c:pt idx="2">
                  <c:v>Power excl. PWC</c:v>
                </c:pt>
                <c:pt idx="3">
                  <c:v>Total Powerboaters</c:v>
                </c:pt>
              </c:strCache>
            </c:strRef>
          </c:cat>
          <c:val>
            <c:numRef>
              <c:f>Sheet1!$B$2:$B$5</c:f>
              <c:numCache>
                <c:formatCode>General</c:formatCode>
                <c:ptCount val="4"/>
                <c:pt idx="2">
                  <c:v>19</c:v>
                </c:pt>
                <c:pt idx="3">
                  <c:v>23</c:v>
                </c:pt>
              </c:numCache>
            </c:numRef>
          </c:val>
          <c:extLst>
            <c:ext xmlns:c16="http://schemas.microsoft.com/office/drawing/2014/chart" uri="{C3380CC4-5D6E-409C-BE32-E72D297353CC}">
              <c16:uniqueId val="{00000001-B39E-44F2-8BB0-2DD648588B22}"/>
            </c:ext>
          </c:extLst>
        </c:ser>
        <c:ser>
          <c:idx val="1"/>
          <c:order val="1"/>
          <c:tx>
            <c:strRef>
              <c:f>Sheet1!$C$1</c:f>
              <c:strCache>
                <c:ptCount val="1"/>
                <c:pt idx="0">
                  <c:v>Aware</c:v>
                </c:pt>
              </c:strCache>
            </c:strRef>
          </c:tx>
          <c:spPr>
            <a:solidFill>
              <a:srgbClr val="FF00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Paddlers</c:v>
                </c:pt>
                <c:pt idx="2">
                  <c:v>Power excl. PWC</c:v>
                </c:pt>
                <c:pt idx="3">
                  <c:v>Total Powerboaters</c:v>
                </c:pt>
              </c:strCache>
            </c:strRef>
          </c:cat>
          <c:val>
            <c:numRef>
              <c:f>Sheet1!$C$2:$C$5</c:f>
              <c:numCache>
                <c:formatCode>General</c:formatCode>
                <c:ptCount val="4"/>
                <c:pt idx="2">
                  <c:v>35</c:v>
                </c:pt>
                <c:pt idx="3">
                  <c:v>39</c:v>
                </c:pt>
              </c:numCache>
            </c:numRef>
          </c:val>
          <c:extLst>
            <c:ext xmlns:c16="http://schemas.microsoft.com/office/drawing/2014/chart" uri="{C3380CC4-5D6E-409C-BE32-E72D297353CC}">
              <c16:uniqueId val="{00000001-868B-4364-9891-A5868624A0A6}"/>
            </c:ext>
          </c:extLst>
        </c:ser>
        <c:ser>
          <c:idx val="2"/>
          <c:order val="2"/>
          <c:tx>
            <c:strRef>
              <c:f>Sheet1!$D$1</c:f>
              <c:strCache>
                <c:ptCount val="1"/>
                <c:pt idx="0">
                  <c:v>Total</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3-868B-4364-9891-A5868624A0A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Paddlers</c:v>
                </c:pt>
                <c:pt idx="2">
                  <c:v>Power excl. PWC</c:v>
                </c:pt>
                <c:pt idx="3">
                  <c:v>Total Powerboaters</c:v>
                </c:pt>
              </c:strCache>
            </c:strRef>
          </c:cat>
          <c:val>
            <c:numRef>
              <c:f>Sheet1!$D$2:$D$5</c:f>
              <c:numCache>
                <c:formatCode>General</c:formatCode>
                <c:ptCount val="4"/>
                <c:pt idx="0">
                  <c:v>46</c:v>
                </c:pt>
                <c:pt idx="1">
                  <c:v>0</c:v>
                </c:pt>
                <c:pt idx="2">
                  <c:v>24</c:v>
                </c:pt>
                <c:pt idx="3">
                  <c:v>27</c:v>
                </c:pt>
              </c:numCache>
            </c:numRef>
          </c:val>
          <c:extLst>
            <c:ext xmlns:c16="http://schemas.microsoft.com/office/drawing/2014/chart" uri="{C3380CC4-5D6E-409C-BE32-E72D297353CC}">
              <c16:uniqueId val="{00000002-868B-4364-9891-A5868624A0A6}"/>
            </c:ext>
          </c:extLst>
        </c:ser>
        <c:dLbls>
          <c:showLegendKey val="0"/>
          <c:showVal val="0"/>
          <c:showCatName val="0"/>
          <c:showSerName val="0"/>
          <c:showPercent val="0"/>
          <c:showBubbleSize val="0"/>
        </c:dLbls>
        <c:gapWidth val="115"/>
        <c:overlap val="-20"/>
        <c:axId val="1015665776"/>
        <c:axId val="1015653712"/>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out"/>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8959875682226165"/>
          <c:y val="4.6877877984562263E-2"/>
          <c:w val="0.75897513463381239"/>
          <c:h val="0.76070548942640492"/>
        </c:manualLayout>
      </c:layout>
      <c:barChart>
        <c:barDir val="bar"/>
        <c:grouping val="stacked"/>
        <c:varyColors val="0"/>
        <c:ser>
          <c:idx val="0"/>
          <c:order val="0"/>
          <c:tx>
            <c:strRef>
              <c:f>Sheet1!$B$1</c:f>
              <c:strCache>
                <c:ptCount val="1"/>
                <c:pt idx="0">
                  <c:v>Always</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6BBF-4D52-A01F-CFEDE6622348}"/>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Not aware</c:v>
                </c:pt>
                <c:pt idx="2">
                  <c:v>Aware</c:v>
                </c:pt>
              </c:strCache>
            </c:strRef>
          </c:cat>
          <c:val>
            <c:numRef>
              <c:f>Sheet1!$B$2:$B$4</c:f>
              <c:numCache>
                <c:formatCode>General</c:formatCode>
                <c:ptCount val="3"/>
                <c:pt idx="0">
                  <c:v>16</c:v>
                </c:pt>
                <c:pt idx="2">
                  <c:v>20</c:v>
                </c:pt>
              </c:numCache>
            </c:numRef>
          </c:val>
          <c:extLst>
            <c:ext xmlns:c16="http://schemas.microsoft.com/office/drawing/2014/chart" uri="{C3380CC4-5D6E-409C-BE32-E72D297353CC}">
              <c16:uniqueId val="{00000001-6BBF-4D52-A01F-CFEDE6622348}"/>
            </c:ext>
          </c:extLst>
        </c:ser>
        <c:ser>
          <c:idx val="1"/>
          <c:order val="1"/>
          <c:tx>
            <c:strRef>
              <c:f>Sheet1!$C$1</c:f>
              <c:strCache>
                <c:ptCount val="1"/>
                <c:pt idx="0">
                  <c:v>Most of the time</c:v>
                </c:pt>
              </c:strCache>
            </c:strRef>
          </c:tx>
          <c:spPr>
            <a:solidFill>
              <a:srgbClr val="66CC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Not aware</c:v>
                </c:pt>
                <c:pt idx="2">
                  <c:v>Aware</c:v>
                </c:pt>
              </c:strCache>
            </c:strRef>
          </c:cat>
          <c:val>
            <c:numRef>
              <c:f>Sheet1!$C$2:$C$4</c:f>
              <c:numCache>
                <c:formatCode>General</c:formatCode>
                <c:ptCount val="3"/>
                <c:pt idx="0">
                  <c:v>15</c:v>
                </c:pt>
                <c:pt idx="2">
                  <c:v>22</c:v>
                </c:pt>
              </c:numCache>
            </c:numRef>
          </c:val>
          <c:extLst>
            <c:ext xmlns:c16="http://schemas.microsoft.com/office/drawing/2014/chart" uri="{C3380CC4-5D6E-409C-BE32-E72D297353CC}">
              <c16:uniqueId val="{00000002-6BBF-4D52-A01F-CFEDE6622348}"/>
            </c:ext>
          </c:extLst>
        </c:ser>
        <c:dLbls>
          <c:showLegendKey val="0"/>
          <c:showVal val="0"/>
          <c:showCatName val="0"/>
          <c:showSerName val="0"/>
          <c:showPercent val="0"/>
          <c:showBubbleSize val="0"/>
        </c:dLbls>
        <c:gapWidth val="115"/>
        <c:overlap val="100"/>
        <c:axId val="1015665776"/>
        <c:axId val="1015653712"/>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Sometimes</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showLegendKey val="0"/>
                    <c:showVal val="1"/>
                    <c:showCatName val="0"/>
                    <c:showSerName val="0"/>
                    <c:showPercent val="0"/>
                    <c:showBubbleSize val="0"/>
                    <c:extLst>
                      <c:ext uri="{CE6537A1-D6FC-4f65-9D91-7224C49458BB}"/>
                      <c:ext xmlns:c16="http://schemas.microsoft.com/office/drawing/2014/chart" uri="{C3380CC4-5D6E-409C-BE32-E72D297353CC}">
                        <c16:uniqueId val="{00000003-6BBF-4D52-A01F-CFEDE6622348}"/>
                      </c:ext>
                    </c:extLst>
                  </c:dLbl>
                  <c:dLbl>
                    <c:idx val="1"/>
                    <c:showLegendKey val="0"/>
                    <c:showVal val="1"/>
                    <c:showCatName val="0"/>
                    <c:showSerName val="0"/>
                    <c:showPercent val="0"/>
                    <c:showBubbleSize val="0"/>
                    <c:extLst>
                      <c:ext uri="{CE6537A1-D6FC-4f65-9D91-7224C49458BB}"/>
                      <c:ext xmlns:c16="http://schemas.microsoft.com/office/drawing/2014/chart" uri="{C3380CC4-5D6E-409C-BE32-E72D297353CC}">
                        <c16:uniqueId val="{00000004-6BBF-4D52-A01F-CFEDE6622348}"/>
                      </c:ext>
                    </c:extLst>
                  </c:dLbl>
                  <c:dLbl>
                    <c:idx val="2"/>
                    <c:showLegendKey val="0"/>
                    <c:showVal val="1"/>
                    <c:showCatName val="0"/>
                    <c:showSerName val="0"/>
                    <c:showPercent val="0"/>
                    <c:showBubbleSize val="0"/>
                    <c:extLst>
                      <c:ext uri="{CE6537A1-D6FC-4f65-9D91-7224C49458BB}"/>
                      <c:ext xmlns:c16="http://schemas.microsoft.com/office/drawing/2014/chart" uri="{C3380CC4-5D6E-409C-BE32-E72D297353CC}">
                        <c16:uniqueId val="{00000005-6BBF-4D52-A01F-CFEDE6622348}"/>
                      </c:ext>
                    </c:extLst>
                  </c:dLbl>
                  <c:dLbl>
                    <c:idx val="3"/>
                    <c:showLegendKey val="0"/>
                    <c:showVal val="1"/>
                    <c:showCatName val="0"/>
                    <c:showSerName val="0"/>
                    <c:showPercent val="0"/>
                    <c:showBubbleSize val="0"/>
                    <c:extLst>
                      <c:ext uri="{CE6537A1-D6FC-4f65-9D91-7224C49458BB}"/>
                      <c:ext xmlns:c16="http://schemas.microsoft.com/office/drawing/2014/chart" uri="{C3380CC4-5D6E-409C-BE32-E72D297353CC}">
                        <c16:uniqueId val="{00000006-6BBF-4D52-A01F-CFEDE6622348}"/>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Sheet1!$A$2:$A$4</c15:sqref>
                        </c15:formulaRef>
                      </c:ext>
                    </c:extLst>
                    <c:strCache>
                      <c:ptCount val="3"/>
                      <c:pt idx="0">
                        <c:v>Not aware</c:v>
                      </c:pt>
                      <c:pt idx="2">
                        <c:v>Aware</c:v>
                      </c:pt>
                    </c:strCache>
                  </c:strRef>
                </c:cat>
                <c:val>
                  <c:numRef>
                    <c:extLst>
                      <c:ext uri="{02D57815-91ED-43cb-92C2-25804820EDAC}">
                        <c15:formulaRef>
                          <c15:sqref>Sheet1!$D$2:$D$4</c15:sqref>
                        </c15:formulaRef>
                      </c:ext>
                    </c:extLst>
                    <c:numCache>
                      <c:formatCode>General</c:formatCode>
                      <c:ptCount val="3"/>
                      <c:pt idx="0">
                        <c:v>36</c:v>
                      </c:pt>
                      <c:pt idx="2">
                        <c:v>26</c:v>
                      </c:pt>
                    </c:numCache>
                  </c:numRef>
                </c:val>
                <c:extLst>
                  <c:ext xmlns:c16="http://schemas.microsoft.com/office/drawing/2014/chart" uri="{C3380CC4-5D6E-409C-BE32-E72D297353CC}">
                    <c16:uniqueId val="{00000007-6BBF-4D52-A01F-CFEDE6622348}"/>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Rarely</c:v>
                      </c:pt>
                    </c:strCache>
                  </c:strRef>
                </c:tx>
                <c:spPr>
                  <a:gradFill rotWithShape="1">
                    <a:gsLst>
                      <a:gs pos="0">
                        <a:schemeClr val="accent5">
                          <a:shade val="76000"/>
                          <a:shade val="51000"/>
                          <a:satMod val="130000"/>
                        </a:schemeClr>
                      </a:gs>
                      <a:gs pos="80000">
                        <a:schemeClr val="accent5">
                          <a:shade val="76000"/>
                          <a:shade val="93000"/>
                          <a:satMod val="130000"/>
                        </a:schemeClr>
                      </a:gs>
                      <a:gs pos="100000">
                        <a:schemeClr val="accent5">
                          <a:shade val="76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extLst xmlns:c15="http://schemas.microsoft.com/office/drawing/2012/chart">
                      <c:ext xmlns:c15="http://schemas.microsoft.com/office/drawing/2012/chart" uri="{02D57815-91ED-43cb-92C2-25804820EDAC}">
                        <c15:formulaRef>
                          <c15:sqref>Sheet1!$A$2:$A$4</c15:sqref>
                        </c15:formulaRef>
                      </c:ext>
                    </c:extLst>
                    <c:strCache>
                      <c:ptCount val="3"/>
                      <c:pt idx="0">
                        <c:v>Not aware</c:v>
                      </c:pt>
                      <c:pt idx="2">
                        <c:v>Aware</c:v>
                      </c:pt>
                    </c:strCache>
                  </c:strRef>
                </c:cat>
                <c:val>
                  <c:numRef>
                    <c:extLst xmlns:c15="http://schemas.microsoft.com/office/drawing/2012/chart">
                      <c:ext xmlns:c15="http://schemas.microsoft.com/office/drawing/2012/chart" uri="{02D57815-91ED-43cb-92C2-25804820EDAC}">
                        <c15:formulaRef>
                          <c15:sqref>Sheet1!$E$2:$E$4</c15:sqref>
                        </c15:formulaRef>
                      </c:ext>
                    </c:extLst>
                    <c:numCache>
                      <c:formatCode>General</c:formatCode>
                      <c:ptCount val="3"/>
                      <c:pt idx="0">
                        <c:v>28</c:v>
                      </c:pt>
                      <c:pt idx="2">
                        <c:v>30</c:v>
                      </c:pt>
                    </c:numCache>
                  </c:numRef>
                </c:val>
                <c:extLst xmlns:c15="http://schemas.microsoft.com/office/drawing/2012/chart">
                  <c:ext xmlns:c16="http://schemas.microsoft.com/office/drawing/2014/chart" uri="{C3380CC4-5D6E-409C-BE32-E72D297353CC}">
                    <c16:uniqueId val="{00000008-6BBF-4D52-A01F-CFEDE6622348}"/>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Never</c:v>
                      </c:pt>
                    </c:strCache>
                  </c:strRef>
                </c:tx>
                <c:spPr>
                  <a:gradFill rotWithShape="1">
                    <a:gsLst>
                      <a:gs pos="0">
                        <a:schemeClr val="accent5">
                          <a:shade val="53000"/>
                          <a:shade val="51000"/>
                          <a:satMod val="130000"/>
                        </a:schemeClr>
                      </a:gs>
                      <a:gs pos="80000">
                        <a:schemeClr val="accent5">
                          <a:shade val="53000"/>
                          <a:shade val="93000"/>
                          <a:satMod val="130000"/>
                        </a:schemeClr>
                      </a:gs>
                      <a:gs pos="100000">
                        <a:schemeClr val="accent5">
                          <a:shade val="53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extLst xmlns:c15="http://schemas.microsoft.com/office/drawing/2012/chart">
                      <c:ext xmlns:c15="http://schemas.microsoft.com/office/drawing/2012/chart" uri="{02D57815-91ED-43cb-92C2-25804820EDAC}">
                        <c15:formulaRef>
                          <c15:sqref>Sheet1!$A$2:$A$4</c15:sqref>
                        </c15:formulaRef>
                      </c:ext>
                    </c:extLst>
                    <c:strCache>
                      <c:ptCount val="3"/>
                      <c:pt idx="0">
                        <c:v>Not aware</c:v>
                      </c:pt>
                      <c:pt idx="2">
                        <c:v>Aware</c:v>
                      </c:pt>
                    </c:strCache>
                  </c:strRef>
                </c:cat>
                <c:val>
                  <c:numRef>
                    <c:extLst xmlns:c15="http://schemas.microsoft.com/office/drawing/2012/chart">
                      <c:ext xmlns:c15="http://schemas.microsoft.com/office/drawing/2012/chart" uri="{02D57815-91ED-43cb-92C2-25804820EDAC}">
                        <c15:formulaRef>
                          <c15:sqref>Sheet1!$F$2:$F$4</c15:sqref>
                        </c15:formulaRef>
                      </c:ext>
                    </c:extLst>
                    <c:numCache>
                      <c:formatCode>General</c:formatCode>
                      <c:ptCount val="3"/>
                      <c:pt idx="0">
                        <c:v>5</c:v>
                      </c:pt>
                      <c:pt idx="2">
                        <c:v>2</c:v>
                      </c:pt>
                    </c:numCache>
                  </c:numRef>
                </c:val>
                <c:extLst xmlns:c15="http://schemas.microsoft.com/office/drawing/2012/chart">
                  <c:ext xmlns:c16="http://schemas.microsoft.com/office/drawing/2014/chart" uri="{C3380CC4-5D6E-409C-BE32-E72D297353CC}">
                    <c16:uniqueId val="{00000009-6BBF-4D52-A01F-CFEDE6622348}"/>
                  </c:ext>
                </c:extLst>
              </c15:ser>
            </c15:filteredBarSeries>
          </c:ext>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out"/>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8959875682226165"/>
          <c:y val="4.6877877984562263E-2"/>
          <c:w val="0.75897513463381239"/>
          <c:h val="0.76070548942640492"/>
        </c:manualLayout>
      </c:layout>
      <c:barChart>
        <c:barDir val="bar"/>
        <c:grouping val="stacked"/>
        <c:varyColors val="0"/>
        <c:ser>
          <c:idx val="0"/>
          <c:order val="0"/>
          <c:tx>
            <c:strRef>
              <c:f>Sheet1!$B$1</c:f>
              <c:strCache>
                <c:ptCount val="1"/>
                <c:pt idx="0">
                  <c:v>Always</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AB7B-4B29-8C77-8FF8DC7B67FF}"/>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Not aware</c:v>
                </c:pt>
                <c:pt idx="2">
                  <c:v>Aware</c:v>
                </c:pt>
              </c:strCache>
            </c:strRef>
          </c:cat>
          <c:val>
            <c:numRef>
              <c:f>Sheet1!$B$2:$B$4</c:f>
              <c:numCache>
                <c:formatCode>General</c:formatCode>
                <c:ptCount val="3"/>
                <c:pt idx="0">
                  <c:v>13</c:v>
                </c:pt>
                <c:pt idx="2">
                  <c:v>19</c:v>
                </c:pt>
              </c:numCache>
            </c:numRef>
          </c:val>
          <c:extLst>
            <c:ext xmlns:c16="http://schemas.microsoft.com/office/drawing/2014/chart" uri="{C3380CC4-5D6E-409C-BE32-E72D297353CC}">
              <c16:uniqueId val="{00000001-AB7B-4B29-8C77-8FF8DC7B67FF}"/>
            </c:ext>
          </c:extLst>
        </c:ser>
        <c:ser>
          <c:idx val="1"/>
          <c:order val="1"/>
          <c:tx>
            <c:strRef>
              <c:f>Sheet1!$C$1</c:f>
              <c:strCache>
                <c:ptCount val="1"/>
                <c:pt idx="0">
                  <c:v>Most of the time</c:v>
                </c:pt>
              </c:strCache>
            </c:strRef>
          </c:tx>
          <c:spPr>
            <a:solidFill>
              <a:srgbClr val="66CC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Not aware</c:v>
                </c:pt>
                <c:pt idx="2">
                  <c:v>Aware</c:v>
                </c:pt>
              </c:strCache>
            </c:strRef>
          </c:cat>
          <c:val>
            <c:numRef>
              <c:f>Sheet1!$C$2:$C$4</c:f>
              <c:numCache>
                <c:formatCode>General</c:formatCode>
                <c:ptCount val="3"/>
                <c:pt idx="0">
                  <c:v>14</c:v>
                </c:pt>
                <c:pt idx="2">
                  <c:v>17</c:v>
                </c:pt>
              </c:numCache>
            </c:numRef>
          </c:val>
          <c:extLst>
            <c:ext xmlns:c16="http://schemas.microsoft.com/office/drawing/2014/chart" uri="{C3380CC4-5D6E-409C-BE32-E72D297353CC}">
              <c16:uniqueId val="{00000002-AB7B-4B29-8C77-8FF8DC7B67FF}"/>
            </c:ext>
          </c:extLst>
        </c:ser>
        <c:dLbls>
          <c:showLegendKey val="0"/>
          <c:showVal val="0"/>
          <c:showCatName val="0"/>
          <c:showSerName val="0"/>
          <c:showPercent val="0"/>
          <c:showBubbleSize val="0"/>
        </c:dLbls>
        <c:gapWidth val="115"/>
        <c:overlap val="100"/>
        <c:axId val="1015665776"/>
        <c:axId val="1015653712"/>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Sometimes</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showLegendKey val="0"/>
                    <c:showVal val="1"/>
                    <c:showCatName val="0"/>
                    <c:showSerName val="0"/>
                    <c:showPercent val="0"/>
                    <c:showBubbleSize val="0"/>
                    <c:extLst>
                      <c:ext uri="{CE6537A1-D6FC-4f65-9D91-7224C49458BB}"/>
                      <c:ext xmlns:c16="http://schemas.microsoft.com/office/drawing/2014/chart" uri="{C3380CC4-5D6E-409C-BE32-E72D297353CC}">
                        <c16:uniqueId val="{00000003-AB7B-4B29-8C77-8FF8DC7B67FF}"/>
                      </c:ext>
                    </c:extLst>
                  </c:dLbl>
                  <c:dLbl>
                    <c:idx val="1"/>
                    <c:showLegendKey val="0"/>
                    <c:showVal val="1"/>
                    <c:showCatName val="0"/>
                    <c:showSerName val="0"/>
                    <c:showPercent val="0"/>
                    <c:showBubbleSize val="0"/>
                    <c:extLst>
                      <c:ext uri="{CE6537A1-D6FC-4f65-9D91-7224C49458BB}"/>
                      <c:ext xmlns:c16="http://schemas.microsoft.com/office/drawing/2014/chart" uri="{C3380CC4-5D6E-409C-BE32-E72D297353CC}">
                        <c16:uniqueId val="{00000004-AB7B-4B29-8C77-8FF8DC7B67FF}"/>
                      </c:ext>
                    </c:extLst>
                  </c:dLbl>
                  <c:dLbl>
                    <c:idx val="2"/>
                    <c:showLegendKey val="0"/>
                    <c:showVal val="1"/>
                    <c:showCatName val="0"/>
                    <c:showSerName val="0"/>
                    <c:showPercent val="0"/>
                    <c:showBubbleSize val="0"/>
                    <c:extLst>
                      <c:ext uri="{CE6537A1-D6FC-4f65-9D91-7224C49458BB}"/>
                      <c:ext xmlns:c16="http://schemas.microsoft.com/office/drawing/2014/chart" uri="{C3380CC4-5D6E-409C-BE32-E72D297353CC}">
                        <c16:uniqueId val="{00000005-AB7B-4B29-8C77-8FF8DC7B67FF}"/>
                      </c:ext>
                    </c:extLst>
                  </c:dLbl>
                  <c:dLbl>
                    <c:idx val="3"/>
                    <c:showLegendKey val="0"/>
                    <c:showVal val="1"/>
                    <c:showCatName val="0"/>
                    <c:showSerName val="0"/>
                    <c:showPercent val="0"/>
                    <c:showBubbleSize val="0"/>
                    <c:extLst>
                      <c:ext uri="{CE6537A1-D6FC-4f65-9D91-7224C49458BB}"/>
                      <c:ext xmlns:c16="http://schemas.microsoft.com/office/drawing/2014/chart" uri="{C3380CC4-5D6E-409C-BE32-E72D297353CC}">
                        <c16:uniqueId val="{00000006-AB7B-4B29-8C77-8FF8DC7B67FF}"/>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Sheet1!$A$2:$A$4</c15:sqref>
                        </c15:formulaRef>
                      </c:ext>
                    </c:extLst>
                    <c:strCache>
                      <c:ptCount val="3"/>
                      <c:pt idx="0">
                        <c:v>Not aware</c:v>
                      </c:pt>
                      <c:pt idx="2">
                        <c:v>Aware</c:v>
                      </c:pt>
                    </c:strCache>
                  </c:strRef>
                </c:cat>
                <c:val>
                  <c:numRef>
                    <c:extLst>
                      <c:ext uri="{02D57815-91ED-43cb-92C2-25804820EDAC}">
                        <c15:formulaRef>
                          <c15:sqref>Sheet1!$D$2:$D$4</c15:sqref>
                        </c15:formulaRef>
                      </c:ext>
                    </c:extLst>
                    <c:numCache>
                      <c:formatCode>General</c:formatCode>
                      <c:ptCount val="3"/>
                      <c:pt idx="0">
                        <c:v>30</c:v>
                      </c:pt>
                      <c:pt idx="2">
                        <c:v>23</c:v>
                      </c:pt>
                    </c:numCache>
                  </c:numRef>
                </c:val>
                <c:extLst>
                  <c:ext xmlns:c16="http://schemas.microsoft.com/office/drawing/2014/chart" uri="{C3380CC4-5D6E-409C-BE32-E72D297353CC}">
                    <c16:uniqueId val="{00000007-AB7B-4B29-8C77-8FF8DC7B67FF}"/>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Rarely</c:v>
                      </c:pt>
                    </c:strCache>
                  </c:strRef>
                </c:tx>
                <c:spPr>
                  <a:gradFill rotWithShape="1">
                    <a:gsLst>
                      <a:gs pos="0">
                        <a:schemeClr val="accent5">
                          <a:shade val="76000"/>
                          <a:shade val="51000"/>
                          <a:satMod val="130000"/>
                        </a:schemeClr>
                      </a:gs>
                      <a:gs pos="80000">
                        <a:schemeClr val="accent5">
                          <a:shade val="76000"/>
                          <a:shade val="93000"/>
                          <a:satMod val="130000"/>
                        </a:schemeClr>
                      </a:gs>
                      <a:gs pos="100000">
                        <a:schemeClr val="accent5">
                          <a:shade val="76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extLst xmlns:c15="http://schemas.microsoft.com/office/drawing/2012/chart">
                      <c:ext xmlns:c15="http://schemas.microsoft.com/office/drawing/2012/chart" uri="{02D57815-91ED-43cb-92C2-25804820EDAC}">
                        <c15:formulaRef>
                          <c15:sqref>Sheet1!$A$2:$A$4</c15:sqref>
                        </c15:formulaRef>
                      </c:ext>
                    </c:extLst>
                    <c:strCache>
                      <c:ptCount val="3"/>
                      <c:pt idx="0">
                        <c:v>Not aware</c:v>
                      </c:pt>
                      <c:pt idx="2">
                        <c:v>Aware</c:v>
                      </c:pt>
                    </c:strCache>
                  </c:strRef>
                </c:cat>
                <c:val>
                  <c:numRef>
                    <c:extLst xmlns:c15="http://schemas.microsoft.com/office/drawing/2012/chart">
                      <c:ext xmlns:c15="http://schemas.microsoft.com/office/drawing/2012/chart" uri="{02D57815-91ED-43cb-92C2-25804820EDAC}">
                        <c15:formulaRef>
                          <c15:sqref>Sheet1!$E$2:$E$4</c15:sqref>
                        </c15:formulaRef>
                      </c:ext>
                    </c:extLst>
                    <c:numCache>
                      <c:formatCode>General</c:formatCode>
                      <c:ptCount val="3"/>
                      <c:pt idx="0">
                        <c:v>31</c:v>
                      </c:pt>
                      <c:pt idx="2">
                        <c:v>32</c:v>
                      </c:pt>
                    </c:numCache>
                  </c:numRef>
                </c:val>
                <c:extLst xmlns:c15="http://schemas.microsoft.com/office/drawing/2012/chart">
                  <c:ext xmlns:c16="http://schemas.microsoft.com/office/drawing/2014/chart" uri="{C3380CC4-5D6E-409C-BE32-E72D297353CC}">
                    <c16:uniqueId val="{00000008-AB7B-4B29-8C77-8FF8DC7B67FF}"/>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Never</c:v>
                      </c:pt>
                    </c:strCache>
                  </c:strRef>
                </c:tx>
                <c:spPr>
                  <a:gradFill rotWithShape="1">
                    <a:gsLst>
                      <a:gs pos="0">
                        <a:schemeClr val="accent5">
                          <a:shade val="53000"/>
                          <a:shade val="51000"/>
                          <a:satMod val="130000"/>
                        </a:schemeClr>
                      </a:gs>
                      <a:gs pos="80000">
                        <a:schemeClr val="accent5">
                          <a:shade val="53000"/>
                          <a:shade val="93000"/>
                          <a:satMod val="130000"/>
                        </a:schemeClr>
                      </a:gs>
                      <a:gs pos="100000">
                        <a:schemeClr val="accent5">
                          <a:shade val="53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extLst xmlns:c15="http://schemas.microsoft.com/office/drawing/2012/chart">
                      <c:ext xmlns:c15="http://schemas.microsoft.com/office/drawing/2012/chart" uri="{02D57815-91ED-43cb-92C2-25804820EDAC}">
                        <c15:formulaRef>
                          <c15:sqref>Sheet1!$A$2:$A$4</c15:sqref>
                        </c15:formulaRef>
                      </c:ext>
                    </c:extLst>
                    <c:strCache>
                      <c:ptCount val="3"/>
                      <c:pt idx="0">
                        <c:v>Not aware</c:v>
                      </c:pt>
                      <c:pt idx="2">
                        <c:v>Aware</c:v>
                      </c:pt>
                    </c:strCache>
                  </c:strRef>
                </c:cat>
                <c:val>
                  <c:numRef>
                    <c:extLst xmlns:c15="http://schemas.microsoft.com/office/drawing/2012/chart">
                      <c:ext xmlns:c15="http://schemas.microsoft.com/office/drawing/2012/chart" uri="{02D57815-91ED-43cb-92C2-25804820EDAC}">
                        <c15:formulaRef>
                          <c15:sqref>Sheet1!$F$2:$F$4</c15:sqref>
                        </c15:formulaRef>
                      </c:ext>
                    </c:extLst>
                    <c:numCache>
                      <c:formatCode>General</c:formatCode>
                      <c:ptCount val="3"/>
                      <c:pt idx="0">
                        <c:v>12</c:v>
                      </c:pt>
                      <c:pt idx="2">
                        <c:v>9</c:v>
                      </c:pt>
                    </c:numCache>
                  </c:numRef>
                </c:val>
                <c:extLst xmlns:c15="http://schemas.microsoft.com/office/drawing/2012/chart">
                  <c:ext xmlns:c16="http://schemas.microsoft.com/office/drawing/2014/chart" uri="{C3380CC4-5D6E-409C-BE32-E72D297353CC}">
                    <c16:uniqueId val="{00000009-AB7B-4B29-8C77-8FF8DC7B67FF}"/>
                  </c:ext>
                </c:extLst>
              </c15:ser>
            </c15:filteredBarSeries>
          </c:ext>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out"/>
        <c:minorTickMark val="none"/>
        <c:tickLblPos val="nextTo"/>
        <c:crossAx val="1015665776"/>
        <c:crosses val="autoZero"/>
        <c:crossBetween val="between"/>
      </c:valAx>
      <c:spPr>
        <a:noFill/>
        <a:ln>
          <a:noFill/>
        </a:ln>
        <a:effectLst/>
      </c:spPr>
    </c:plotArea>
    <c:legend>
      <c:legendPos val="r"/>
      <c:layout>
        <c:manualLayout>
          <c:xMode val="edge"/>
          <c:yMode val="edge"/>
          <c:x val="0.40162663276895516"/>
          <c:y val="0.85905155105488351"/>
          <c:w val="0.14833731996746688"/>
          <c:h val="0.1409484489451164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36560634417485821"/>
          <c:y val="2.9421912299473784E-2"/>
          <c:w val="0.63385051172671936"/>
          <c:h val="0.83202008395276006"/>
        </c:manualLayout>
      </c:layout>
      <c:barChart>
        <c:barDir val="bar"/>
        <c:grouping val="clustered"/>
        <c:varyColors val="0"/>
        <c:ser>
          <c:idx val="0"/>
          <c:order val="0"/>
          <c:tx>
            <c:strRef>
              <c:f>Sheet1!$B$1</c:f>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v>
                </c:pt>
                <c:pt idx="1">
                  <c:v>Not wearing</c:v>
                </c:pt>
                <c:pt idx="2">
                  <c:v>Inflatable</c:v>
                </c:pt>
                <c:pt idx="3">
                  <c:v>Buoyant</c:v>
                </c:pt>
                <c:pt idx="4">
                  <c:v>Net: Wearing</c:v>
                </c:pt>
              </c:strCache>
            </c:strRef>
          </c:cat>
          <c:val>
            <c:numRef>
              <c:f>Sheet1!$B$2:$B$6</c:f>
              <c:numCache>
                <c:formatCode>General</c:formatCode>
                <c:ptCount val="5"/>
                <c:pt idx="0">
                  <c:v>4</c:v>
                </c:pt>
                <c:pt idx="1">
                  <c:v>72</c:v>
                </c:pt>
                <c:pt idx="2">
                  <c:v>2</c:v>
                </c:pt>
                <c:pt idx="3">
                  <c:v>23</c:v>
                </c:pt>
                <c:pt idx="4">
                  <c:v>25</c:v>
                </c:pt>
              </c:numCache>
            </c:numRef>
          </c:val>
          <c:extLst>
            <c:ext xmlns:c16="http://schemas.microsoft.com/office/drawing/2014/chart" uri="{C3380CC4-5D6E-409C-BE32-E72D297353CC}">
              <c16:uniqueId val="{00000000-42C8-4926-A223-D750E79560EB}"/>
            </c:ext>
          </c:extLst>
        </c:ser>
        <c:ser>
          <c:idx val="1"/>
          <c:order val="1"/>
          <c:tx>
            <c:strRef>
              <c:f>Sheet1!$C$1</c:f>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v>
                </c:pt>
                <c:pt idx="1">
                  <c:v>Not wearing</c:v>
                </c:pt>
                <c:pt idx="2">
                  <c:v>Inflatable</c:v>
                </c:pt>
                <c:pt idx="3">
                  <c:v>Buoyant</c:v>
                </c:pt>
                <c:pt idx="4">
                  <c:v>Net: Wearing</c:v>
                </c:pt>
              </c:strCache>
            </c:strRef>
          </c:cat>
          <c:val>
            <c:numRef>
              <c:f>Sheet1!$C$2:$C$6</c:f>
              <c:numCache>
                <c:formatCode>General</c:formatCode>
                <c:ptCount val="5"/>
                <c:pt idx="0">
                  <c:v>3</c:v>
                </c:pt>
                <c:pt idx="1">
                  <c:v>73</c:v>
                </c:pt>
                <c:pt idx="2">
                  <c:v>2</c:v>
                </c:pt>
                <c:pt idx="3">
                  <c:v>22</c:v>
                </c:pt>
                <c:pt idx="4">
                  <c:v>24</c:v>
                </c:pt>
              </c:numCache>
            </c:numRef>
          </c:val>
          <c:extLst>
            <c:ext xmlns:c16="http://schemas.microsoft.com/office/drawing/2014/chart" uri="{C3380CC4-5D6E-409C-BE32-E72D297353CC}">
              <c16:uniqueId val="{00000000-7CB4-4CAA-9F02-6E77E7D8DFCE}"/>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legend>
      <c:legendPos val="r"/>
      <c:layout>
        <c:manualLayout>
          <c:xMode val="edge"/>
          <c:yMode val="edge"/>
          <c:x val="1.6676052538400574E-2"/>
          <c:y val="0.85997429589578167"/>
          <c:w val="0.26383786609114973"/>
          <c:h val="0.1297647834798703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3028477360696349"/>
          <c:y val="1.9098324200854094E-2"/>
          <c:w val="0.53830909913721847"/>
          <c:h val="0.87809522987055788"/>
        </c:manualLayout>
      </c:layout>
      <c:barChart>
        <c:barDir val="bar"/>
        <c:grouping val="clustered"/>
        <c:varyColors val="0"/>
        <c:ser>
          <c:idx val="0"/>
          <c:order val="0"/>
          <c:tx>
            <c:strRef>
              <c:f>Sheet1!$B$1</c:f>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7197-4DBD-83E9-99D9176955D4}"/>
                </c:ext>
              </c:extLst>
            </c:dLbl>
            <c:dLbl>
              <c:idx val="3"/>
              <c:delete val="1"/>
              <c:extLst>
                <c:ext xmlns:c15="http://schemas.microsoft.com/office/drawing/2012/chart" uri="{CE6537A1-D6FC-4f65-9D91-7224C49458BB}"/>
                <c:ext xmlns:c16="http://schemas.microsoft.com/office/drawing/2014/chart" uri="{C3380CC4-5D6E-409C-BE32-E72D297353CC}">
                  <c16:uniqueId val="{00000001-7197-4DBD-83E9-99D9176955D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Total Sailors</c:v>
                </c:pt>
                <c:pt idx="2">
                  <c:v>Total Paddlers</c:v>
                </c:pt>
                <c:pt idx="4">
                  <c:v>Total Power excl. PWC</c:v>
                </c:pt>
                <c:pt idx="5">
                  <c:v>Total Powerboaters</c:v>
                </c:pt>
              </c:strCache>
            </c:strRef>
          </c:cat>
          <c:val>
            <c:numRef>
              <c:f>Sheet1!$B$2:$B$7</c:f>
              <c:numCache>
                <c:formatCode>General</c:formatCode>
                <c:ptCount val="6"/>
                <c:pt idx="0">
                  <c:v>48</c:v>
                </c:pt>
                <c:pt idx="1">
                  <c:v>0</c:v>
                </c:pt>
                <c:pt idx="2">
                  <c:v>59</c:v>
                </c:pt>
                <c:pt idx="3">
                  <c:v>0</c:v>
                </c:pt>
                <c:pt idx="4">
                  <c:v>18</c:v>
                </c:pt>
                <c:pt idx="5">
                  <c:v>21</c:v>
                </c:pt>
              </c:numCache>
            </c:numRef>
          </c:val>
          <c:extLst>
            <c:ext xmlns:c16="http://schemas.microsoft.com/office/drawing/2014/chart" uri="{C3380CC4-5D6E-409C-BE32-E72D297353CC}">
              <c16:uniqueId val="{00000002-7197-4DBD-83E9-99D9176955D4}"/>
            </c:ext>
          </c:extLst>
        </c:ser>
        <c:ser>
          <c:idx val="1"/>
          <c:order val="1"/>
          <c:tx>
            <c:strRef>
              <c:f>Sheet1!$C$1</c:f>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4"/>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4-7197-4DBD-83E9-99D9176955D4}"/>
              </c:ext>
            </c:extLst>
          </c:dPt>
          <c:dPt>
            <c:idx val="5"/>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6-7197-4DBD-83E9-99D9176955D4}"/>
              </c:ext>
            </c:extLst>
          </c:dPt>
          <c:dLbls>
            <c:dLbl>
              <c:idx val="1"/>
              <c:delete val="1"/>
              <c:extLst>
                <c:ext xmlns:c15="http://schemas.microsoft.com/office/drawing/2012/chart" uri="{CE6537A1-D6FC-4f65-9D91-7224C49458BB}"/>
                <c:ext xmlns:c16="http://schemas.microsoft.com/office/drawing/2014/chart" uri="{C3380CC4-5D6E-409C-BE32-E72D297353CC}">
                  <c16:uniqueId val="{00000007-7197-4DBD-83E9-99D9176955D4}"/>
                </c:ext>
              </c:extLst>
            </c:dLbl>
            <c:dLbl>
              <c:idx val="3"/>
              <c:delete val="1"/>
              <c:extLst>
                <c:ext xmlns:c15="http://schemas.microsoft.com/office/drawing/2012/chart" uri="{CE6537A1-D6FC-4f65-9D91-7224C49458BB}"/>
                <c:ext xmlns:c16="http://schemas.microsoft.com/office/drawing/2014/chart" uri="{C3380CC4-5D6E-409C-BE32-E72D297353CC}">
                  <c16:uniqueId val="{00000008-7197-4DBD-83E9-99D9176955D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Total Sailors</c:v>
                </c:pt>
                <c:pt idx="2">
                  <c:v>Total Paddlers</c:v>
                </c:pt>
                <c:pt idx="4">
                  <c:v>Total Power excl. PWC</c:v>
                </c:pt>
                <c:pt idx="5">
                  <c:v>Total Powerboaters</c:v>
                </c:pt>
              </c:strCache>
            </c:strRef>
          </c:cat>
          <c:val>
            <c:numRef>
              <c:f>Sheet1!$C$2:$C$7</c:f>
              <c:numCache>
                <c:formatCode>General</c:formatCode>
                <c:ptCount val="6"/>
                <c:pt idx="0">
                  <c:v>46</c:v>
                </c:pt>
                <c:pt idx="1">
                  <c:v>0</c:v>
                </c:pt>
                <c:pt idx="2">
                  <c:v>61</c:v>
                </c:pt>
                <c:pt idx="3">
                  <c:v>0</c:v>
                </c:pt>
                <c:pt idx="4">
                  <c:v>17</c:v>
                </c:pt>
                <c:pt idx="5">
                  <c:v>21</c:v>
                </c:pt>
              </c:numCache>
            </c:numRef>
          </c:val>
          <c:extLst>
            <c:ext xmlns:c16="http://schemas.microsoft.com/office/drawing/2014/chart" uri="{C3380CC4-5D6E-409C-BE32-E72D297353CC}">
              <c16:uniqueId val="{00000009-7197-4DBD-83E9-99D9176955D4}"/>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3028477360696349"/>
          <c:y val="1.9098324200854094E-2"/>
          <c:w val="0.53830909913721847"/>
          <c:h val="0.92119079325631692"/>
        </c:manualLayout>
      </c:layout>
      <c:barChart>
        <c:barDir val="bar"/>
        <c:grouping val="clustered"/>
        <c:varyColors val="0"/>
        <c:ser>
          <c:idx val="0"/>
          <c:order val="0"/>
          <c:tx>
            <c:strRef>
              <c:f>Sheet1!$B$1</c:f>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Total Power excl. PWC</c:v>
                </c:pt>
                <c:pt idx="1">
                  <c:v>Total Powerboaters</c:v>
                </c:pt>
              </c:strCache>
            </c:strRef>
          </c:cat>
          <c:val>
            <c:numRef>
              <c:f>Sheet1!$B$2:$B$3</c:f>
              <c:numCache>
                <c:formatCode>General</c:formatCode>
                <c:ptCount val="2"/>
                <c:pt idx="0">
                  <c:v>18</c:v>
                </c:pt>
                <c:pt idx="1">
                  <c:v>21</c:v>
                </c:pt>
              </c:numCache>
            </c:numRef>
          </c:val>
          <c:extLst>
            <c:ext xmlns:c16="http://schemas.microsoft.com/office/drawing/2014/chart" uri="{C3380CC4-5D6E-409C-BE32-E72D297353CC}">
              <c16:uniqueId val="{00000000-FAE3-45A8-BBC0-11D49E0D513C}"/>
            </c:ext>
          </c:extLst>
        </c:ser>
        <c:ser>
          <c:idx val="1"/>
          <c:order val="1"/>
          <c:tx>
            <c:strRef>
              <c:f>Sheet1!$C$1</c:f>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9"/>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2166-47EF-973A-F06C953D7050}"/>
              </c:ext>
            </c:extLst>
          </c:dPt>
          <c:dPt>
            <c:idx val="10"/>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2166-47EF-973A-F06C953D7050}"/>
              </c:ext>
            </c:extLst>
          </c:dPt>
          <c:dPt>
            <c:idx val="12"/>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2166-47EF-973A-F06C953D7050}"/>
              </c:ext>
            </c:extLst>
          </c:dPt>
          <c:dPt>
            <c:idx val="13"/>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2166-47EF-973A-F06C953D705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Total Power excl. PWC</c:v>
                </c:pt>
                <c:pt idx="1">
                  <c:v>Total Powerboaters</c:v>
                </c:pt>
              </c:strCache>
            </c:strRef>
          </c:cat>
          <c:val>
            <c:numRef>
              <c:f>Sheet1!$C$2:$C$3</c:f>
              <c:numCache>
                <c:formatCode>General</c:formatCode>
                <c:ptCount val="2"/>
                <c:pt idx="0">
                  <c:v>17</c:v>
                </c:pt>
                <c:pt idx="1">
                  <c:v>21</c:v>
                </c:pt>
              </c:numCache>
            </c:numRef>
          </c:val>
          <c:extLst>
            <c:ext xmlns:c16="http://schemas.microsoft.com/office/drawing/2014/chart" uri="{C3380CC4-5D6E-409C-BE32-E72D297353CC}">
              <c16:uniqueId val="{00000008-3557-4114-9AA1-E9AC44C7F0C1}"/>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legend>
      <c:legendPos val="r"/>
      <c:layout>
        <c:manualLayout>
          <c:xMode val="edge"/>
          <c:yMode val="edge"/>
          <c:x val="0.84838805830918607"/>
          <c:y val="0.22803687545387516"/>
          <c:w val="0.14948879908534349"/>
          <c:h val="0.6700977321484996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3028477360696349"/>
          <c:y val="1.9098324200854094E-2"/>
          <c:w val="0.53830909913721847"/>
          <c:h val="0.92119079325631692"/>
        </c:manualLayout>
      </c:layout>
      <c:barChart>
        <c:barDir val="bar"/>
        <c:grouping val="clustered"/>
        <c:varyColors val="0"/>
        <c:ser>
          <c:idx val="0"/>
          <c:order val="0"/>
          <c:tx>
            <c:strRef>
              <c:f>Sheet1!$B$1</c:f>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Power 6 meter + *</c:v>
                </c:pt>
                <c:pt idx="1">
                  <c:v>Power &lt; 6 meter *</c:v>
                </c:pt>
              </c:strCache>
            </c:strRef>
          </c:cat>
          <c:val>
            <c:numRef>
              <c:f>Sheet1!$B$2:$B$3</c:f>
              <c:numCache>
                <c:formatCode>General</c:formatCode>
                <c:ptCount val="2"/>
                <c:pt idx="0">
                  <c:v>14</c:v>
                </c:pt>
                <c:pt idx="1">
                  <c:v>20</c:v>
                </c:pt>
              </c:numCache>
            </c:numRef>
          </c:val>
          <c:extLst>
            <c:ext xmlns:c16="http://schemas.microsoft.com/office/drawing/2014/chart" uri="{C3380CC4-5D6E-409C-BE32-E72D297353CC}">
              <c16:uniqueId val="{00000002-17EC-49C8-B7C7-F483B67372C1}"/>
            </c:ext>
          </c:extLst>
        </c:ser>
        <c:ser>
          <c:idx val="1"/>
          <c:order val="1"/>
          <c:tx>
            <c:strRef>
              <c:f>Sheet1!$C$1</c:f>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9"/>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4-17EC-49C8-B7C7-F483B67372C1}"/>
              </c:ext>
            </c:extLst>
          </c:dPt>
          <c:dPt>
            <c:idx val="10"/>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6-17EC-49C8-B7C7-F483B67372C1}"/>
              </c:ext>
            </c:extLst>
          </c:dPt>
          <c:dPt>
            <c:idx val="12"/>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8-17EC-49C8-B7C7-F483B67372C1}"/>
              </c:ext>
            </c:extLst>
          </c:dPt>
          <c:dPt>
            <c:idx val="13"/>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A-17EC-49C8-B7C7-F483B67372C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Power 6 meter + *</c:v>
                </c:pt>
                <c:pt idx="1">
                  <c:v>Power &lt; 6 meter *</c:v>
                </c:pt>
              </c:strCache>
            </c:strRef>
          </c:cat>
          <c:val>
            <c:numRef>
              <c:f>Sheet1!$C$2:$C$3</c:f>
              <c:numCache>
                <c:formatCode>General</c:formatCode>
                <c:ptCount val="2"/>
                <c:pt idx="0">
                  <c:v>13</c:v>
                </c:pt>
                <c:pt idx="1">
                  <c:v>20</c:v>
                </c:pt>
              </c:numCache>
            </c:numRef>
          </c:val>
          <c:extLst>
            <c:ext xmlns:c16="http://schemas.microsoft.com/office/drawing/2014/chart" uri="{C3380CC4-5D6E-409C-BE32-E72D297353CC}">
              <c16:uniqueId val="{0000000D-17EC-49C8-B7C7-F483B67372C1}"/>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2325155822331623"/>
          <c:y val="4.6877877984562263E-2"/>
          <c:w val="0.545342303304164"/>
          <c:h val="0.84814196262131636"/>
        </c:manualLayout>
      </c:layout>
      <c:barChart>
        <c:barDir val="bar"/>
        <c:grouping val="clustered"/>
        <c:varyColors val="0"/>
        <c:ser>
          <c:idx val="0"/>
          <c:order val="0"/>
          <c:tx>
            <c:strRef>
              <c:f>Sheet1!$B$1</c:f>
              <c:strCache>
                <c:ptCount val="1"/>
                <c:pt idx="0">
                  <c:v>% wearing lifejacket / PFD</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9541-4997-B9FD-6A0BF34E17D8}"/>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Other</c:v>
                </c:pt>
                <c:pt idx="1">
                  <c:v>Water ski / wake board</c:v>
                </c:pt>
                <c:pt idx="2">
                  <c:v>High speed</c:v>
                </c:pt>
                <c:pt idx="3">
                  <c:v>Net: Fishing / Intent to fish</c:v>
                </c:pt>
                <c:pt idx="4">
                  <c:v>Pleasure</c:v>
                </c:pt>
              </c:strCache>
            </c:strRef>
          </c:cat>
          <c:val>
            <c:numRef>
              <c:f>Sheet1!$B$2:$B$6</c:f>
              <c:numCache>
                <c:formatCode>General</c:formatCode>
                <c:ptCount val="5"/>
                <c:pt idx="0">
                  <c:v>1</c:v>
                </c:pt>
                <c:pt idx="1">
                  <c:v>9</c:v>
                </c:pt>
                <c:pt idx="2">
                  <c:v>9</c:v>
                </c:pt>
                <c:pt idx="3">
                  <c:v>29</c:v>
                </c:pt>
                <c:pt idx="4">
                  <c:v>53</c:v>
                </c:pt>
              </c:numCache>
            </c:numRef>
          </c:val>
          <c:extLst>
            <c:ext xmlns:c16="http://schemas.microsoft.com/office/drawing/2014/chart" uri="{C3380CC4-5D6E-409C-BE32-E72D297353CC}">
              <c16:uniqueId val="{00000002-9541-4997-B9FD-6A0BF34E17D8}"/>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3028477360696349"/>
          <c:y val="1.9098324200854094E-2"/>
          <c:w val="0.53830909913721847"/>
          <c:h val="0.92119079325631692"/>
        </c:manualLayout>
      </c:layout>
      <c:barChart>
        <c:barDir val="bar"/>
        <c:grouping val="clustered"/>
        <c:varyColors val="0"/>
        <c:ser>
          <c:idx val="0"/>
          <c:order val="0"/>
          <c:tx>
            <c:strRef>
              <c:f>Sheet1!$B$1</c:f>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8"/>
              <c:delete val="1"/>
              <c:extLst>
                <c:ext xmlns:c15="http://schemas.microsoft.com/office/drawing/2012/chart" uri="{CE6537A1-D6FC-4f65-9D91-7224C49458BB}"/>
                <c:ext xmlns:c16="http://schemas.microsoft.com/office/drawing/2014/chart" uri="{C3380CC4-5D6E-409C-BE32-E72D297353CC}">
                  <c16:uniqueId val="{00000000-09D4-4C1E-9791-575A60FA41EC}"/>
                </c:ext>
              </c:extLst>
            </c:dLbl>
            <c:dLbl>
              <c:idx val="11"/>
              <c:delete val="1"/>
              <c:extLst>
                <c:ext xmlns:c15="http://schemas.microsoft.com/office/drawing/2012/chart" uri="{CE6537A1-D6FC-4f65-9D91-7224C49458BB}"/>
                <c:ext xmlns:c16="http://schemas.microsoft.com/office/drawing/2014/chart" uri="{C3380CC4-5D6E-409C-BE32-E72D297353CC}">
                  <c16:uniqueId val="{00000001-09D4-4C1E-9791-575A60FA41E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Large Cabin Cruiser (6m +)</c:v>
                </c:pt>
                <c:pt idx="1">
                  <c:v>Small Pontoon (&gt; 6m)</c:v>
                </c:pt>
                <c:pt idx="2">
                  <c:v>Large Pontoon (6m +)</c:v>
                </c:pt>
                <c:pt idx="3">
                  <c:v>Large Runabout (6m +)</c:v>
                </c:pt>
                <c:pt idx="4">
                  <c:v>Small Runabout (&lt; 6m)</c:v>
                </c:pt>
                <c:pt idx="5">
                  <c:v>Small Open Power (&lt; 6m)</c:v>
                </c:pt>
                <c:pt idx="6">
                  <c:v>Inflatable / Raft with motor</c:v>
                </c:pt>
                <c:pt idx="7">
                  <c:v>PWC</c:v>
                </c:pt>
              </c:strCache>
            </c:strRef>
          </c:cat>
          <c:val>
            <c:numRef>
              <c:f>Sheet1!$B$2:$B$9</c:f>
              <c:numCache>
                <c:formatCode>General</c:formatCode>
                <c:ptCount val="8"/>
                <c:pt idx="0">
                  <c:v>5</c:v>
                </c:pt>
                <c:pt idx="1">
                  <c:v>13</c:v>
                </c:pt>
                <c:pt idx="2">
                  <c:v>16</c:v>
                </c:pt>
                <c:pt idx="3">
                  <c:v>15</c:v>
                </c:pt>
                <c:pt idx="4">
                  <c:v>19</c:v>
                </c:pt>
                <c:pt idx="5">
                  <c:v>24</c:v>
                </c:pt>
                <c:pt idx="6">
                  <c:v>52</c:v>
                </c:pt>
                <c:pt idx="7">
                  <c:v>92</c:v>
                </c:pt>
              </c:numCache>
            </c:numRef>
          </c:val>
          <c:extLst>
            <c:ext xmlns:c16="http://schemas.microsoft.com/office/drawing/2014/chart" uri="{C3380CC4-5D6E-409C-BE32-E72D297353CC}">
              <c16:uniqueId val="{00000002-09D4-4C1E-9791-575A60FA41EC}"/>
            </c:ext>
          </c:extLst>
        </c:ser>
        <c:ser>
          <c:idx val="1"/>
          <c:order val="1"/>
          <c:tx>
            <c:strRef>
              <c:f>Sheet1!$C$1</c:f>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9"/>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4-09D4-4C1E-9791-575A60FA41EC}"/>
              </c:ext>
            </c:extLst>
          </c:dPt>
          <c:dPt>
            <c:idx val="10"/>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6-09D4-4C1E-9791-575A60FA41EC}"/>
              </c:ext>
            </c:extLst>
          </c:dPt>
          <c:dPt>
            <c:idx val="12"/>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8-09D4-4C1E-9791-575A60FA41EC}"/>
              </c:ext>
            </c:extLst>
          </c:dPt>
          <c:dPt>
            <c:idx val="13"/>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A-09D4-4C1E-9791-575A60FA41EC}"/>
              </c:ext>
            </c:extLst>
          </c:dPt>
          <c:dLbls>
            <c:dLbl>
              <c:idx val="8"/>
              <c:delete val="1"/>
              <c:extLst>
                <c:ext xmlns:c15="http://schemas.microsoft.com/office/drawing/2012/chart" uri="{CE6537A1-D6FC-4f65-9D91-7224C49458BB}"/>
                <c:ext xmlns:c16="http://schemas.microsoft.com/office/drawing/2014/chart" uri="{C3380CC4-5D6E-409C-BE32-E72D297353CC}">
                  <c16:uniqueId val="{0000000B-09D4-4C1E-9791-575A60FA41EC}"/>
                </c:ext>
              </c:extLst>
            </c:dLbl>
            <c:dLbl>
              <c:idx val="11"/>
              <c:delete val="1"/>
              <c:extLst>
                <c:ext xmlns:c15="http://schemas.microsoft.com/office/drawing/2012/chart" uri="{CE6537A1-D6FC-4f65-9D91-7224C49458BB}"/>
                <c:ext xmlns:c16="http://schemas.microsoft.com/office/drawing/2014/chart" uri="{C3380CC4-5D6E-409C-BE32-E72D297353CC}">
                  <c16:uniqueId val="{0000000C-09D4-4C1E-9791-575A60FA41E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Large Cabin Cruiser (6m +)</c:v>
                </c:pt>
                <c:pt idx="1">
                  <c:v>Small Pontoon (&gt; 6m)</c:v>
                </c:pt>
                <c:pt idx="2">
                  <c:v>Large Pontoon (6m +)</c:v>
                </c:pt>
                <c:pt idx="3">
                  <c:v>Large Runabout (6m +)</c:v>
                </c:pt>
                <c:pt idx="4">
                  <c:v>Small Runabout (&lt; 6m)</c:v>
                </c:pt>
                <c:pt idx="5">
                  <c:v>Small Open Power (&lt; 6m)</c:v>
                </c:pt>
                <c:pt idx="6">
                  <c:v>Inflatable / Raft with motor</c:v>
                </c:pt>
                <c:pt idx="7">
                  <c:v>PWC</c:v>
                </c:pt>
              </c:strCache>
            </c:strRef>
          </c:cat>
          <c:val>
            <c:numRef>
              <c:f>Sheet1!$C$2:$C$9</c:f>
              <c:numCache>
                <c:formatCode>General</c:formatCode>
                <c:ptCount val="8"/>
                <c:pt idx="0">
                  <c:v>6</c:v>
                </c:pt>
                <c:pt idx="1">
                  <c:v>10</c:v>
                </c:pt>
                <c:pt idx="2">
                  <c:v>13</c:v>
                </c:pt>
                <c:pt idx="3">
                  <c:v>15</c:v>
                </c:pt>
                <c:pt idx="4">
                  <c:v>18</c:v>
                </c:pt>
                <c:pt idx="5">
                  <c:v>23</c:v>
                </c:pt>
                <c:pt idx="6">
                  <c:v>57</c:v>
                </c:pt>
                <c:pt idx="7">
                  <c:v>98</c:v>
                </c:pt>
              </c:numCache>
            </c:numRef>
          </c:val>
          <c:extLst>
            <c:ext xmlns:c16="http://schemas.microsoft.com/office/drawing/2014/chart" uri="{C3380CC4-5D6E-409C-BE32-E72D297353CC}">
              <c16:uniqueId val="{0000000D-09D4-4C1E-9791-575A60FA41EC}"/>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4864317048970287"/>
          <c:y val="5.5855364647995738E-2"/>
          <c:w val="0.54653954029813434"/>
          <c:h val="0.80907479435070273"/>
        </c:manualLayout>
      </c:layout>
      <c:barChart>
        <c:barDir val="bar"/>
        <c:grouping val="clustered"/>
        <c:varyColors val="0"/>
        <c:ser>
          <c:idx val="0"/>
          <c:order val="0"/>
          <c:tx>
            <c:strRef>
              <c:f>Sheet1!$B$1</c:f>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D0E7-4F89-878D-C4FD248B8036}"/>
              </c:ext>
            </c:extLst>
          </c:dPt>
          <c:dPt>
            <c:idx val="4"/>
            <c:invertIfNegative val="0"/>
            <c:bubble3D val="0"/>
            <c:extLst>
              <c:ext xmlns:c16="http://schemas.microsoft.com/office/drawing/2014/chart" uri="{C3380CC4-5D6E-409C-BE32-E72D297353CC}">
                <c16:uniqueId val="{00000001-D0E7-4F89-878D-C4FD248B8036}"/>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Female</c:v>
                </c:pt>
                <c:pt idx="1">
                  <c:v>Male</c:v>
                </c:pt>
              </c:strCache>
            </c:strRef>
          </c:cat>
          <c:val>
            <c:numRef>
              <c:f>Sheet1!$B$2:$B$3</c:f>
              <c:numCache>
                <c:formatCode>General</c:formatCode>
                <c:ptCount val="2"/>
                <c:pt idx="0">
                  <c:v>25</c:v>
                </c:pt>
                <c:pt idx="1">
                  <c:v>24</c:v>
                </c:pt>
              </c:numCache>
            </c:numRef>
          </c:val>
          <c:extLst>
            <c:ext xmlns:c16="http://schemas.microsoft.com/office/drawing/2014/chart" uri="{C3380CC4-5D6E-409C-BE32-E72D297353CC}">
              <c16:uniqueId val="{00000002-D0E7-4F89-878D-C4FD248B8036}"/>
            </c:ext>
          </c:extLst>
        </c:ser>
        <c:ser>
          <c:idx val="1"/>
          <c:order val="1"/>
          <c:tx>
            <c:strRef>
              <c:f>Sheet1!$C$1</c:f>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3-D0E7-4F89-878D-C4FD248B8036}"/>
              </c:ext>
            </c:extLst>
          </c:dPt>
          <c:dPt>
            <c:idx val="4"/>
            <c:invertIfNegative val="0"/>
            <c:bubble3D val="0"/>
            <c:extLst>
              <c:ext xmlns:c16="http://schemas.microsoft.com/office/drawing/2014/chart" uri="{C3380CC4-5D6E-409C-BE32-E72D297353CC}">
                <c16:uniqueId val="{00000004-D0E7-4F89-878D-C4FD248B8036}"/>
              </c:ext>
            </c:extLst>
          </c:dPt>
          <c:dLbls>
            <c:dLbl>
              <c:idx val="4"/>
              <c:delete val="1"/>
              <c:extLst>
                <c:ext xmlns:c15="http://schemas.microsoft.com/office/drawing/2012/chart" uri="{CE6537A1-D6FC-4f65-9D91-7224C49458BB}"/>
                <c:ext xmlns:c16="http://schemas.microsoft.com/office/drawing/2014/chart" uri="{C3380CC4-5D6E-409C-BE32-E72D297353CC}">
                  <c16:uniqueId val="{00000004-D0E7-4F89-878D-C4FD248B803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Female</c:v>
                </c:pt>
                <c:pt idx="1">
                  <c:v>Male</c:v>
                </c:pt>
              </c:strCache>
            </c:strRef>
          </c:cat>
          <c:val>
            <c:numRef>
              <c:f>Sheet1!$C$2:$C$3</c:f>
              <c:numCache>
                <c:formatCode>General</c:formatCode>
                <c:ptCount val="2"/>
                <c:pt idx="0">
                  <c:v>25</c:v>
                </c:pt>
                <c:pt idx="1">
                  <c:v>24</c:v>
                </c:pt>
              </c:numCache>
            </c:numRef>
          </c:val>
          <c:extLst>
            <c:ext xmlns:c16="http://schemas.microsoft.com/office/drawing/2014/chart" uri="{C3380CC4-5D6E-409C-BE32-E72D297353CC}">
              <c16:uniqueId val="{00000005-D0E7-4F89-878D-C4FD248B8036}"/>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4864317048970287"/>
          <c:y val="5.5855364647995738E-2"/>
          <c:w val="0.54653954029813434"/>
          <c:h val="0.80907479435070273"/>
        </c:manualLayout>
      </c:layout>
      <c:barChart>
        <c:barDir val="bar"/>
        <c:grouping val="clustered"/>
        <c:varyColors val="0"/>
        <c:ser>
          <c:idx val="0"/>
          <c:order val="0"/>
          <c:tx>
            <c:strRef>
              <c:f>Sheet1!$B$1</c:f>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3566-4A7A-9D10-46BC40A730A6}"/>
              </c:ext>
            </c:extLst>
          </c:dPt>
          <c:dPt>
            <c:idx val="4"/>
            <c:invertIfNegative val="0"/>
            <c:bubble3D val="0"/>
            <c:extLst>
              <c:ext xmlns:c16="http://schemas.microsoft.com/office/drawing/2014/chart" uri="{C3380CC4-5D6E-409C-BE32-E72D297353CC}">
                <c16:uniqueId val="{00000001-3566-4A7A-9D10-46BC40A730A6}"/>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Seniors (65 plus)</c:v>
                </c:pt>
                <c:pt idx="1">
                  <c:v>Adults (18 to 64)</c:v>
                </c:pt>
                <c:pt idx="2">
                  <c:v>Teens (13 to 17)</c:v>
                </c:pt>
                <c:pt idx="3">
                  <c:v>Children (0 to 12)</c:v>
                </c:pt>
                <c:pt idx="4">
                  <c:v>Total boaters</c:v>
                </c:pt>
              </c:strCache>
            </c:strRef>
          </c:cat>
          <c:val>
            <c:numRef>
              <c:f>Sheet1!$B$2:$B$6</c:f>
              <c:numCache>
                <c:formatCode>General</c:formatCode>
                <c:ptCount val="5"/>
                <c:pt idx="0">
                  <c:v>10</c:v>
                </c:pt>
                <c:pt idx="1">
                  <c:v>19</c:v>
                </c:pt>
                <c:pt idx="2">
                  <c:v>54</c:v>
                </c:pt>
                <c:pt idx="3">
                  <c:v>83</c:v>
                </c:pt>
                <c:pt idx="4">
                  <c:v>25</c:v>
                </c:pt>
              </c:numCache>
            </c:numRef>
          </c:val>
          <c:extLst>
            <c:ext xmlns:c16="http://schemas.microsoft.com/office/drawing/2014/chart" uri="{C3380CC4-5D6E-409C-BE32-E72D297353CC}">
              <c16:uniqueId val="{00000002-3566-4A7A-9D10-46BC40A730A6}"/>
            </c:ext>
          </c:extLst>
        </c:ser>
        <c:ser>
          <c:idx val="1"/>
          <c:order val="1"/>
          <c:tx>
            <c:strRef>
              <c:f>Sheet1!$C$1</c:f>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3-3566-4A7A-9D10-46BC40A730A6}"/>
              </c:ext>
            </c:extLst>
          </c:dPt>
          <c:dPt>
            <c:idx val="4"/>
            <c:invertIfNegative val="0"/>
            <c:bubble3D val="0"/>
            <c:extLst>
              <c:ext xmlns:c16="http://schemas.microsoft.com/office/drawing/2014/chart" uri="{C3380CC4-5D6E-409C-BE32-E72D297353CC}">
                <c16:uniqueId val="{00000004-3566-4A7A-9D10-46BC40A730A6}"/>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Seniors (65 plus)</c:v>
                </c:pt>
                <c:pt idx="1">
                  <c:v>Adults (18 to 64)</c:v>
                </c:pt>
                <c:pt idx="2">
                  <c:v>Teens (13 to 17)</c:v>
                </c:pt>
                <c:pt idx="3">
                  <c:v>Children (0 to 12)</c:v>
                </c:pt>
                <c:pt idx="4">
                  <c:v>Total boaters</c:v>
                </c:pt>
              </c:strCache>
            </c:strRef>
          </c:cat>
          <c:val>
            <c:numRef>
              <c:f>Sheet1!$C$2:$C$6</c:f>
              <c:numCache>
                <c:formatCode>General</c:formatCode>
                <c:ptCount val="5"/>
                <c:pt idx="0">
                  <c:v>11</c:v>
                </c:pt>
                <c:pt idx="1">
                  <c:v>18</c:v>
                </c:pt>
                <c:pt idx="2">
                  <c:v>48</c:v>
                </c:pt>
                <c:pt idx="3">
                  <c:v>87</c:v>
                </c:pt>
                <c:pt idx="4">
                  <c:v>24</c:v>
                </c:pt>
              </c:numCache>
            </c:numRef>
          </c:val>
          <c:extLst>
            <c:ext xmlns:c16="http://schemas.microsoft.com/office/drawing/2014/chart" uri="{C3380CC4-5D6E-409C-BE32-E72D297353CC}">
              <c16:uniqueId val="{00000005-3566-4A7A-9D10-46BC40A730A6}"/>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legend>
      <c:legendPos val="l"/>
      <c:layout>
        <c:manualLayout>
          <c:xMode val="edge"/>
          <c:yMode val="edge"/>
          <c:x val="0.72907105269854033"/>
          <c:y val="0.75709290086680081"/>
          <c:w val="0.22953671403793866"/>
          <c:h val="0.1224751101379195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4864317048970287"/>
          <c:y val="5.5855364647995738E-2"/>
          <c:w val="0.54653954029813434"/>
          <c:h val="0.80907479435070273"/>
        </c:manualLayout>
      </c:layout>
      <c:barChart>
        <c:barDir val="bar"/>
        <c:grouping val="clustered"/>
        <c:varyColors val="0"/>
        <c:ser>
          <c:idx val="0"/>
          <c:order val="0"/>
          <c:tx>
            <c:strRef>
              <c:f>Sheet1!$B$1</c:f>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DA1E-4A0A-A140-B2D5C8173230}"/>
              </c:ext>
            </c:extLst>
          </c:dPt>
          <c:dPt>
            <c:idx val="4"/>
            <c:invertIfNegative val="0"/>
            <c:bubble3D val="0"/>
            <c:extLst>
              <c:ext xmlns:c16="http://schemas.microsoft.com/office/drawing/2014/chart" uri="{C3380CC4-5D6E-409C-BE32-E72D297353CC}">
                <c16:uniqueId val="{00000001-DA1E-4A0A-A140-B2D5C8173230}"/>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Passenger</c:v>
                </c:pt>
                <c:pt idx="1">
                  <c:v>Operator</c:v>
                </c:pt>
              </c:strCache>
            </c:strRef>
          </c:cat>
          <c:val>
            <c:numRef>
              <c:f>Sheet1!$B$2:$B$3</c:f>
              <c:numCache>
                <c:formatCode>General</c:formatCode>
                <c:ptCount val="2"/>
                <c:pt idx="0">
                  <c:v>25</c:v>
                </c:pt>
                <c:pt idx="1">
                  <c:v>23</c:v>
                </c:pt>
              </c:numCache>
            </c:numRef>
          </c:val>
          <c:extLst>
            <c:ext xmlns:c16="http://schemas.microsoft.com/office/drawing/2014/chart" uri="{C3380CC4-5D6E-409C-BE32-E72D297353CC}">
              <c16:uniqueId val="{00000002-DA1E-4A0A-A140-B2D5C8173230}"/>
            </c:ext>
          </c:extLst>
        </c:ser>
        <c:ser>
          <c:idx val="1"/>
          <c:order val="1"/>
          <c:tx>
            <c:strRef>
              <c:f>Sheet1!$C$1</c:f>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3-DA1E-4A0A-A140-B2D5C8173230}"/>
              </c:ext>
            </c:extLst>
          </c:dPt>
          <c:dPt>
            <c:idx val="4"/>
            <c:invertIfNegative val="0"/>
            <c:bubble3D val="0"/>
            <c:extLst>
              <c:ext xmlns:c16="http://schemas.microsoft.com/office/drawing/2014/chart" uri="{C3380CC4-5D6E-409C-BE32-E72D297353CC}">
                <c16:uniqueId val="{00000004-DA1E-4A0A-A140-B2D5C8173230}"/>
              </c:ext>
            </c:extLst>
          </c:dPt>
          <c:dLbls>
            <c:dLbl>
              <c:idx val="4"/>
              <c:delete val="1"/>
              <c:extLst>
                <c:ext xmlns:c15="http://schemas.microsoft.com/office/drawing/2012/chart" uri="{CE6537A1-D6FC-4f65-9D91-7224C49458BB}"/>
                <c:ext xmlns:c16="http://schemas.microsoft.com/office/drawing/2014/chart" uri="{C3380CC4-5D6E-409C-BE32-E72D297353CC}">
                  <c16:uniqueId val="{00000004-DA1E-4A0A-A140-B2D5C817323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Passenger</c:v>
                </c:pt>
                <c:pt idx="1">
                  <c:v>Operator</c:v>
                </c:pt>
              </c:strCache>
            </c:strRef>
          </c:cat>
          <c:val>
            <c:numRef>
              <c:f>Sheet1!$C$2:$C$3</c:f>
              <c:numCache>
                <c:formatCode>General</c:formatCode>
                <c:ptCount val="2"/>
                <c:pt idx="0">
                  <c:v>25</c:v>
                </c:pt>
                <c:pt idx="1">
                  <c:v>23</c:v>
                </c:pt>
              </c:numCache>
            </c:numRef>
          </c:val>
          <c:extLst>
            <c:ext xmlns:c16="http://schemas.microsoft.com/office/drawing/2014/chart" uri="{C3380CC4-5D6E-409C-BE32-E72D297353CC}">
              <c16:uniqueId val="{00000005-DA1E-4A0A-A140-B2D5C8173230}"/>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4864317048970287"/>
          <c:y val="5.5855364647995738E-2"/>
          <c:w val="0.54653954029813434"/>
          <c:h val="0.80907479435070273"/>
        </c:manualLayout>
      </c:layout>
      <c:barChart>
        <c:barDir val="bar"/>
        <c:grouping val="clustered"/>
        <c:varyColors val="0"/>
        <c:ser>
          <c:idx val="0"/>
          <c:order val="0"/>
          <c:tx>
            <c:strRef>
              <c:f>Sheet1!$B$1</c:f>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B733-465A-B51D-BC8BD00289C7}"/>
              </c:ext>
            </c:extLst>
          </c:dPt>
          <c:dPt>
            <c:idx val="4"/>
            <c:invertIfNegative val="0"/>
            <c:bubble3D val="0"/>
            <c:extLst>
              <c:ext xmlns:c16="http://schemas.microsoft.com/office/drawing/2014/chart" uri="{C3380CC4-5D6E-409C-BE32-E72D297353CC}">
                <c16:uniqueId val="{00000001-B733-465A-B51D-BC8BD00289C7}"/>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Two+ occupants (OP + 1 or more)</c:v>
                </c:pt>
                <c:pt idx="1">
                  <c:v>One occupant (OP only)</c:v>
                </c:pt>
              </c:strCache>
            </c:strRef>
          </c:cat>
          <c:val>
            <c:numRef>
              <c:f>Sheet1!$B$2:$B$3</c:f>
              <c:numCache>
                <c:formatCode>General</c:formatCode>
                <c:ptCount val="2"/>
                <c:pt idx="0">
                  <c:v>23</c:v>
                </c:pt>
                <c:pt idx="1">
                  <c:v>43</c:v>
                </c:pt>
              </c:numCache>
            </c:numRef>
          </c:val>
          <c:extLst>
            <c:ext xmlns:c16="http://schemas.microsoft.com/office/drawing/2014/chart" uri="{C3380CC4-5D6E-409C-BE32-E72D297353CC}">
              <c16:uniqueId val="{00000002-B733-465A-B51D-BC8BD00289C7}"/>
            </c:ext>
          </c:extLst>
        </c:ser>
        <c:ser>
          <c:idx val="1"/>
          <c:order val="1"/>
          <c:tx>
            <c:strRef>
              <c:f>Sheet1!$C$1</c:f>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3-B733-465A-B51D-BC8BD00289C7}"/>
              </c:ext>
            </c:extLst>
          </c:dPt>
          <c:dPt>
            <c:idx val="4"/>
            <c:invertIfNegative val="0"/>
            <c:bubble3D val="0"/>
            <c:extLst>
              <c:ext xmlns:c16="http://schemas.microsoft.com/office/drawing/2014/chart" uri="{C3380CC4-5D6E-409C-BE32-E72D297353CC}">
                <c16:uniqueId val="{00000004-B733-465A-B51D-BC8BD00289C7}"/>
              </c:ext>
            </c:extLst>
          </c:dPt>
          <c:dLbls>
            <c:dLbl>
              <c:idx val="4"/>
              <c:delete val="1"/>
              <c:extLst>
                <c:ext xmlns:c15="http://schemas.microsoft.com/office/drawing/2012/chart" uri="{CE6537A1-D6FC-4f65-9D91-7224C49458BB}"/>
                <c:ext xmlns:c16="http://schemas.microsoft.com/office/drawing/2014/chart" uri="{C3380CC4-5D6E-409C-BE32-E72D297353CC}">
                  <c16:uniqueId val="{00000004-B733-465A-B51D-BC8BD00289C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Two+ occupants (OP + 1 or more)</c:v>
                </c:pt>
                <c:pt idx="1">
                  <c:v>One occupant (OP only)</c:v>
                </c:pt>
              </c:strCache>
            </c:strRef>
          </c:cat>
          <c:val>
            <c:numRef>
              <c:f>Sheet1!$C$2:$C$3</c:f>
              <c:numCache>
                <c:formatCode>General</c:formatCode>
                <c:ptCount val="2"/>
                <c:pt idx="0">
                  <c:v>22</c:v>
                </c:pt>
                <c:pt idx="1">
                  <c:v>43</c:v>
                </c:pt>
              </c:numCache>
            </c:numRef>
          </c:val>
          <c:extLst>
            <c:ext xmlns:c16="http://schemas.microsoft.com/office/drawing/2014/chart" uri="{C3380CC4-5D6E-409C-BE32-E72D297353CC}">
              <c16:uniqueId val="{00000005-B733-465A-B51D-BC8BD00289C7}"/>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8369366816687207"/>
          <c:y val="3.0956343227490721E-2"/>
          <c:w val="0.37653156032341184"/>
          <c:h val="0.93131989289897021"/>
        </c:manualLayout>
      </c:layout>
      <c:barChart>
        <c:barDir val="bar"/>
        <c:grouping val="clustered"/>
        <c:varyColors val="0"/>
        <c:ser>
          <c:idx val="0"/>
          <c:order val="0"/>
          <c:tx>
            <c:strRef>
              <c:f>Sheet1!$B$1</c:f>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9"/>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1309-4769-AEA7-262BDDBEA8E2}"/>
              </c:ext>
            </c:extLst>
          </c:dPt>
          <c:dPt>
            <c:idx val="10"/>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1309-4769-AEA7-262BDDBEA8E2}"/>
              </c:ext>
            </c:extLst>
          </c:dPt>
          <c:dPt>
            <c:idx val="12"/>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1309-4769-AEA7-262BDDBEA8E2}"/>
              </c:ext>
            </c:extLst>
          </c:dPt>
          <c:dPt>
            <c:idx val="13"/>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1309-4769-AEA7-262BDDBEA8E2}"/>
              </c:ext>
            </c:extLst>
          </c:dPt>
          <c:dPt>
            <c:idx val="14"/>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1309-4769-AEA7-262BDDBEA8E2}"/>
              </c:ext>
            </c:extLst>
          </c:dPt>
          <c:dPt>
            <c:idx val="15"/>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1309-4769-AEA7-262BDDBEA8E2}"/>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Not underway</c:v>
                </c:pt>
                <c:pt idx="1">
                  <c:v>Underway</c:v>
                </c:pt>
                <c:pt idx="2">
                  <c:v>Total power boaters excl. PWC</c:v>
                </c:pt>
              </c:strCache>
            </c:strRef>
          </c:cat>
          <c:val>
            <c:numRef>
              <c:f>Sheet1!$B$2:$B$4</c:f>
              <c:numCache>
                <c:formatCode>General</c:formatCode>
                <c:ptCount val="3"/>
                <c:pt idx="0">
                  <c:v>19</c:v>
                </c:pt>
                <c:pt idx="1">
                  <c:v>18</c:v>
                </c:pt>
                <c:pt idx="2">
                  <c:v>18</c:v>
                </c:pt>
              </c:numCache>
            </c:numRef>
          </c:val>
          <c:extLst>
            <c:ext xmlns:c16="http://schemas.microsoft.com/office/drawing/2014/chart" uri="{C3380CC4-5D6E-409C-BE32-E72D297353CC}">
              <c16:uniqueId val="{0000000C-1309-4769-AEA7-262BDDBEA8E2}"/>
            </c:ext>
          </c:extLst>
        </c:ser>
        <c:ser>
          <c:idx val="1"/>
          <c:order val="1"/>
          <c:tx>
            <c:strRef>
              <c:f>Sheet1!$C$1</c:f>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1"/>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E-1309-4769-AEA7-262BDDBEA8E2}"/>
              </c:ext>
            </c:extLst>
          </c:dPt>
          <c:dPt>
            <c:idx val="2"/>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0-1309-4769-AEA7-262BDDBEA8E2}"/>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Not underway</c:v>
                </c:pt>
                <c:pt idx="1">
                  <c:v>Underway</c:v>
                </c:pt>
                <c:pt idx="2">
                  <c:v>Total power boaters excl. PWC</c:v>
                </c:pt>
              </c:strCache>
            </c:strRef>
          </c:cat>
          <c:val>
            <c:numRef>
              <c:f>Sheet1!$C$2:$C$4</c:f>
              <c:numCache>
                <c:formatCode>General</c:formatCode>
                <c:ptCount val="3"/>
                <c:pt idx="0">
                  <c:v>17</c:v>
                </c:pt>
                <c:pt idx="1">
                  <c:v>18</c:v>
                </c:pt>
                <c:pt idx="2">
                  <c:v>17</c:v>
                </c:pt>
              </c:numCache>
            </c:numRef>
          </c:val>
          <c:extLst>
            <c:ext xmlns:c16="http://schemas.microsoft.com/office/drawing/2014/chart" uri="{C3380CC4-5D6E-409C-BE32-E72D297353CC}">
              <c16:uniqueId val="{00000011-1309-4769-AEA7-262BDDBEA8E2}"/>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legend>
      <c:legendPos val="r"/>
      <c:layout>
        <c:manualLayout>
          <c:xMode val="edge"/>
          <c:yMode val="edge"/>
          <c:x val="0"/>
          <c:y val="0.4315674776636837"/>
          <c:w val="0.19377030384100896"/>
          <c:h val="0.1661659468397695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2325155822331623"/>
          <c:y val="4.6877877984562263E-2"/>
          <c:w val="0.545342303304164"/>
          <c:h val="0.88742667158967525"/>
        </c:manualLayout>
      </c:layout>
      <c:barChart>
        <c:barDir val="bar"/>
        <c:grouping val="clustered"/>
        <c:varyColors val="0"/>
        <c:ser>
          <c:idx val="0"/>
          <c:order val="0"/>
          <c:tx>
            <c:strRef>
              <c:f>Sheet1!$B$1</c:f>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Water ski / wake board</c:v>
                </c:pt>
                <c:pt idx="1">
                  <c:v>High speed</c:v>
                </c:pt>
                <c:pt idx="2">
                  <c:v>Intent to fish</c:v>
                </c:pt>
                <c:pt idx="3">
                  <c:v>Fishing</c:v>
                </c:pt>
                <c:pt idx="4">
                  <c:v>Net: Fishing / Intent to fish</c:v>
                </c:pt>
                <c:pt idx="5">
                  <c:v>Pleasure</c:v>
                </c:pt>
                <c:pt idx="6">
                  <c:v>Total power boaters (excl. PWC)</c:v>
                </c:pt>
              </c:strCache>
            </c:strRef>
          </c:cat>
          <c:val>
            <c:numRef>
              <c:f>Sheet1!$B$2:$B$8</c:f>
              <c:numCache>
                <c:formatCode>General</c:formatCode>
                <c:ptCount val="7"/>
                <c:pt idx="0">
                  <c:v>25</c:v>
                </c:pt>
                <c:pt idx="1">
                  <c:v>17</c:v>
                </c:pt>
                <c:pt idx="2">
                  <c:v>23</c:v>
                </c:pt>
                <c:pt idx="3">
                  <c:v>19</c:v>
                </c:pt>
                <c:pt idx="4">
                  <c:v>19</c:v>
                </c:pt>
                <c:pt idx="5">
                  <c:v>17</c:v>
                </c:pt>
                <c:pt idx="6">
                  <c:v>18</c:v>
                </c:pt>
              </c:numCache>
            </c:numRef>
          </c:val>
          <c:extLst>
            <c:ext xmlns:c16="http://schemas.microsoft.com/office/drawing/2014/chart" uri="{C3380CC4-5D6E-409C-BE32-E72D297353CC}">
              <c16:uniqueId val="{00000002-46FD-4092-B5E6-2FCB799EA451}"/>
            </c:ext>
          </c:extLst>
        </c:ser>
        <c:ser>
          <c:idx val="1"/>
          <c:order val="1"/>
          <c:tx>
            <c:strRef>
              <c:f>Sheet1!$C$1</c:f>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EAE2-45F6-84ED-3809966B9C14}"/>
              </c:ext>
            </c:extLst>
          </c:dPt>
          <c:dPt>
            <c:idx val="4"/>
            <c:invertIfNegative val="0"/>
            <c:bubble3D val="0"/>
            <c:extLst>
              <c:ext xmlns:c16="http://schemas.microsoft.com/office/drawing/2014/chart" uri="{C3380CC4-5D6E-409C-BE32-E72D297353CC}">
                <c16:uniqueId val="{00000001-EAE2-45F6-84ED-3809966B9C14}"/>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Water ski / wake board</c:v>
                </c:pt>
                <c:pt idx="1">
                  <c:v>High speed</c:v>
                </c:pt>
                <c:pt idx="2">
                  <c:v>Intent to fish</c:v>
                </c:pt>
                <c:pt idx="3">
                  <c:v>Fishing</c:v>
                </c:pt>
                <c:pt idx="4">
                  <c:v>Net: Fishing / Intent to fish</c:v>
                </c:pt>
                <c:pt idx="5">
                  <c:v>Pleasure</c:v>
                </c:pt>
                <c:pt idx="6">
                  <c:v>Total power boaters (excl. PWC)</c:v>
                </c:pt>
              </c:strCache>
            </c:strRef>
          </c:cat>
          <c:val>
            <c:numRef>
              <c:f>Sheet1!$C$2:$C$8</c:f>
              <c:numCache>
                <c:formatCode>General</c:formatCode>
                <c:ptCount val="7"/>
                <c:pt idx="0">
                  <c:v>23</c:v>
                </c:pt>
                <c:pt idx="1">
                  <c:v>16</c:v>
                </c:pt>
                <c:pt idx="2">
                  <c:v>24</c:v>
                </c:pt>
                <c:pt idx="3">
                  <c:v>18</c:v>
                </c:pt>
                <c:pt idx="4">
                  <c:v>19</c:v>
                </c:pt>
                <c:pt idx="5">
                  <c:v>16</c:v>
                </c:pt>
                <c:pt idx="6">
                  <c:v>17</c:v>
                </c:pt>
              </c:numCache>
            </c:numRef>
          </c:val>
          <c:extLst>
            <c:ext xmlns:c16="http://schemas.microsoft.com/office/drawing/2014/chart" uri="{C3380CC4-5D6E-409C-BE32-E72D297353CC}">
              <c16:uniqueId val="{00000002-9874-4403-A06A-FF13A58A923B}"/>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521436828622411"/>
          <c:y val="3.7058973103673433E-2"/>
          <c:w val="0.47869366812268066"/>
          <c:h val="0.93131989289897021"/>
        </c:manualLayout>
      </c:layout>
      <c:barChart>
        <c:barDir val="bar"/>
        <c:grouping val="clustered"/>
        <c:varyColors val="0"/>
        <c:ser>
          <c:idx val="0"/>
          <c:order val="0"/>
          <c:tx>
            <c:strRef>
              <c:f>Sheet1!$B$1</c:f>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9"/>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00CD-4B9A-856B-9271962C8F99}"/>
              </c:ext>
            </c:extLst>
          </c:dPt>
          <c:dPt>
            <c:idx val="10"/>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00CD-4B9A-856B-9271962C8F99}"/>
              </c:ext>
            </c:extLst>
          </c:dPt>
          <c:dPt>
            <c:idx val="12"/>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00CD-4B9A-856B-9271962C8F99}"/>
              </c:ext>
            </c:extLst>
          </c:dPt>
          <c:dPt>
            <c:idx val="13"/>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00CD-4B9A-856B-9271962C8F99}"/>
              </c:ext>
            </c:extLst>
          </c:dPt>
          <c:dPt>
            <c:idx val="14"/>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00CD-4B9A-856B-9271962C8F99}"/>
              </c:ext>
            </c:extLst>
          </c:dPt>
          <c:dPt>
            <c:idx val="15"/>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00CD-4B9A-856B-9271962C8F99}"/>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 and under Celsius</c:v>
                </c:pt>
                <c:pt idx="1">
                  <c:v>20 to 24 Celsius</c:v>
                </c:pt>
                <c:pt idx="2">
                  <c:v>25 to 29 Celsius</c:v>
                </c:pt>
                <c:pt idx="3">
                  <c:v>30 plus Celsius</c:v>
                </c:pt>
                <c:pt idx="4">
                  <c:v>Total boaters</c:v>
                </c:pt>
              </c:strCache>
            </c:strRef>
          </c:cat>
          <c:val>
            <c:numRef>
              <c:f>Sheet1!$B$2:$B$6</c:f>
              <c:numCache>
                <c:formatCode>General</c:formatCode>
                <c:ptCount val="5"/>
                <c:pt idx="0">
                  <c:v>26</c:v>
                </c:pt>
                <c:pt idx="1">
                  <c:v>27</c:v>
                </c:pt>
                <c:pt idx="2">
                  <c:v>23</c:v>
                </c:pt>
                <c:pt idx="3">
                  <c:v>22</c:v>
                </c:pt>
                <c:pt idx="4">
                  <c:v>25</c:v>
                </c:pt>
              </c:numCache>
            </c:numRef>
          </c:val>
          <c:extLst>
            <c:ext xmlns:c16="http://schemas.microsoft.com/office/drawing/2014/chart" uri="{C3380CC4-5D6E-409C-BE32-E72D297353CC}">
              <c16:uniqueId val="{0000000C-00CD-4B9A-856B-9271962C8F99}"/>
            </c:ext>
          </c:extLst>
        </c:ser>
        <c:ser>
          <c:idx val="1"/>
          <c:order val="1"/>
          <c:tx>
            <c:strRef>
              <c:f>Sheet1!$C$1</c:f>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1"/>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E-00CD-4B9A-856B-9271962C8F99}"/>
              </c:ext>
            </c:extLst>
          </c:dPt>
          <c:dPt>
            <c:idx val="2"/>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0-00CD-4B9A-856B-9271962C8F99}"/>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 and under Celsius</c:v>
                </c:pt>
                <c:pt idx="1">
                  <c:v>20 to 24 Celsius</c:v>
                </c:pt>
                <c:pt idx="2">
                  <c:v>25 to 29 Celsius</c:v>
                </c:pt>
                <c:pt idx="3">
                  <c:v>30 plus Celsius</c:v>
                </c:pt>
                <c:pt idx="4">
                  <c:v>Total boaters</c:v>
                </c:pt>
              </c:strCache>
            </c:strRef>
          </c:cat>
          <c:val>
            <c:numRef>
              <c:f>Sheet1!$C$2:$C$6</c:f>
              <c:numCache>
                <c:formatCode>General</c:formatCode>
                <c:ptCount val="5"/>
                <c:pt idx="0">
                  <c:v>24</c:v>
                </c:pt>
                <c:pt idx="1">
                  <c:v>25</c:v>
                </c:pt>
                <c:pt idx="2">
                  <c:v>21</c:v>
                </c:pt>
                <c:pt idx="4">
                  <c:v>24</c:v>
                </c:pt>
              </c:numCache>
            </c:numRef>
          </c:val>
          <c:extLst>
            <c:ext xmlns:c16="http://schemas.microsoft.com/office/drawing/2014/chart" uri="{C3380CC4-5D6E-409C-BE32-E72D297353CC}">
              <c16:uniqueId val="{00000011-00CD-4B9A-856B-9271962C8F99}"/>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legend>
      <c:legendPos val="r"/>
      <c:layout>
        <c:manualLayout>
          <c:xMode val="edge"/>
          <c:yMode val="edge"/>
          <c:x val="0.11253623084091854"/>
          <c:y val="7.0780028991534599E-2"/>
          <c:w val="0.11309201553943975"/>
          <c:h val="0.1644681921879567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63154583418658394"/>
          <c:y val="1.9098324200854094E-2"/>
          <c:w val="0.33704802094608427"/>
          <c:h val="0.93131989289897021"/>
        </c:manualLayout>
      </c:layout>
      <c:barChart>
        <c:barDir val="bar"/>
        <c:grouping val="clustered"/>
        <c:varyColors val="0"/>
        <c:ser>
          <c:idx val="0"/>
          <c:order val="0"/>
          <c:tx>
            <c:strRef>
              <c:f>Sheet1!$B$1</c:f>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9"/>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82C0-476D-8980-25B7A73BF213}"/>
              </c:ext>
            </c:extLst>
          </c:dPt>
          <c:dPt>
            <c:idx val="10"/>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82C0-476D-8980-25B7A73BF213}"/>
              </c:ext>
            </c:extLst>
          </c:dPt>
          <c:dPt>
            <c:idx val="12"/>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82C0-476D-8980-25B7A73BF213}"/>
              </c:ext>
            </c:extLst>
          </c:dPt>
          <c:dPt>
            <c:idx val="13"/>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82C0-476D-8980-25B7A73BF213}"/>
              </c:ext>
            </c:extLst>
          </c:dPt>
          <c:dPt>
            <c:idx val="14"/>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82C0-476D-8980-25B7A73BF213}"/>
              </c:ext>
            </c:extLst>
          </c:dPt>
          <c:dPt>
            <c:idx val="15"/>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82C0-476D-8980-25B7A73BF213}"/>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Adult 18 plus w/o child / teen on board</c:v>
                </c:pt>
                <c:pt idx="1">
                  <c:v>Adult 18 plus w child / teen on board</c:v>
                </c:pt>
                <c:pt idx="2">
                  <c:v>Total powerboaters 18 plus</c:v>
                </c:pt>
              </c:strCache>
            </c:strRef>
          </c:cat>
          <c:val>
            <c:numRef>
              <c:f>Sheet1!$B$2:$B$4</c:f>
              <c:numCache>
                <c:formatCode>General</c:formatCode>
                <c:ptCount val="3"/>
                <c:pt idx="0">
                  <c:v>11</c:v>
                </c:pt>
                <c:pt idx="1">
                  <c:v>14</c:v>
                </c:pt>
                <c:pt idx="2">
                  <c:v>11</c:v>
                </c:pt>
              </c:numCache>
            </c:numRef>
          </c:val>
          <c:extLst>
            <c:ext xmlns:c16="http://schemas.microsoft.com/office/drawing/2014/chart" uri="{C3380CC4-5D6E-409C-BE32-E72D297353CC}">
              <c16:uniqueId val="{0000000C-82C0-476D-8980-25B7A73BF213}"/>
            </c:ext>
          </c:extLst>
        </c:ser>
        <c:ser>
          <c:idx val="1"/>
          <c:order val="1"/>
          <c:tx>
            <c:strRef>
              <c:f>Sheet1!$C$1</c:f>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1"/>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E-82C0-476D-8980-25B7A73BF213}"/>
              </c:ext>
            </c:extLst>
          </c:dPt>
          <c:dPt>
            <c:idx val="2"/>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0-82C0-476D-8980-25B7A73BF213}"/>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Adult 18 plus w/o child / teen on board</c:v>
                </c:pt>
                <c:pt idx="1">
                  <c:v>Adult 18 plus w child / teen on board</c:v>
                </c:pt>
                <c:pt idx="2">
                  <c:v>Total powerboaters 18 plus</c:v>
                </c:pt>
              </c:strCache>
            </c:strRef>
          </c:cat>
          <c:val>
            <c:numRef>
              <c:f>Sheet1!$C$2:$C$4</c:f>
              <c:numCache>
                <c:formatCode>General</c:formatCode>
                <c:ptCount val="3"/>
                <c:pt idx="0">
                  <c:v>10</c:v>
                </c:pt>
                <c:pt idx="1">
                  <c:v>15</c:v>
                </c:pt>
                <c:pt idx="2">
                  <c:v>10</c:v>
                </c:pt>
              </c:numCache>
            </c:numRef>
          </c:val>
          <c:extLst>
            <c:ext xmlns:c16="http://schemas.microsoft.com/office/drawing/2014/chart" uri="{C3380CC4-5D6E-409C-BE32-E72D297353CC}">
              <c16:uniqueId val="{00000011-82C0-476D-8980-25B7A73BF213}"/>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legend>
      <c:legendPos val="r"/>
      <c:layout>
        <c:manualLayout>
          <c:xMode val="edge"/>
          <c:yMode val="edge"/>
          <c:x val="1.0700494397800077E-2"/>
          <c:y val="0.39204106016698831"/>
          <c:w val="0.170720225140048"/>
          <c:h val="0.233360856584151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521436828622411"/>
          <c:y val="3.7058973103673433E-2"/>
          <c:w val="0.47869366812268066"/>
          <c:h val="0.93131989289897021"/>
        </c:manualLayout>
      </c:layout>
      <c:barChart>
        <c:barDir val="bar"/>
        <c:grouping val="clustered"/>
        <c:varyColors val="0"/>
        <c:ser>
          <c:idx val="0"/>
          <c:order val="0"/>
          <c:tx>
            <c:strRef>
              <c:f>Sheet1!$B$1</c:f>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9"/>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00CD-4B9A-856B-9271962C8F99}"/>
              </c:ext>
            </c:extLst>
          </c:dPt>
          <c:dPt>
            <c:idx val="10"/>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00CD-4B9A-856B-9271962C8F99}"/>
              </c:ext>
            </c:extLst>
          </c:dPt>
          <c:dPt>
            <c:idx val="12"/>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00CD-4B9A-856B-9271962C8F99}"/>
              </c:ext>
            </c:extLst>
          </c:dPt>
          <c:dPt>
            <c:idx val="13"/>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00CD-4B9A-856B-9271962C8F99}"/>
              </c:ext>
            </c:extLst>
          </c:dPt>
          <c:dPt>
            <c:idx val="14"/>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00CD-4B9A-856B-9271962C8F99}"/>
              </c:ext>
            </c:extLst>
          </c:dPt>
          <c:dPt>
            <c:idx val="15"/>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00CD-4B9A-856B-9271962C8F99}"/>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15+ MPH</c:v>
                </c:pt>
                <c:pt idx="1">
                  <c:v>10 to &lt;15 MPH</c:v>
                </c:pt>
                <c:pt idx="2">
                  <c:v>5 to &lt;10 MPH</c:v>
                </c:pt>
                <c:pt idx="3">
                  <c:v>Net: Calm / Less than 5MPH</c:v>
                </c:pt>
                <c:pt idx="4">
                  <c:v>Total boaters</c:v>
                </c:pt>
              </c:strCache>
            </c:strRef>
          </c:cat>
          <c:val>
            <c:numRef>
              <c:f>Sheet1!$B$2:$B$6</c:f>
              <c:numCache>
                <c:formatCode>General</c:formatCode>
                <c:ptCount val="5"/>
                <c:pt idx="0">
                  <c:v>23</c:v>
                </c:pt>
                <c:pt idx="1">
                  <c:v>25</c:v>
                </c:pt>
                <c:pt idx="2">
                  <c:v>25</c:v>
                </c:pt>
                <c:pt idx="3">
                  <c:v>23</c:v>
                </c:pt>
                <c:pt idx="4">
                  <c:v>25</c:v>
                </c:pt>
              </c:numCache>
            </c:numRef>
          </c:val>
          <c:extLst>
            <c:ext xmlns:c16="http://schemas.microsoft.com/office/drawing/2014/chart" uri="{C3380CC4-5D6E-409C-BE32-E72D297353CC}">
              <c16:uniqueId val="{0000000C-00CD-4B9A-856B-9271962C8F99}"/>
            </c:ext>
          </c:extLst>
        </c:ser>
        <c:ser>
          <c:idx val="1"/>
          <c:order val="1"/>
          <c:tx>
            <c:strRef>
              <c:f>Sheet1!$C$1</c:f>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1"/>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E-00CD-4B9A-856B-9271962C8F99}"/>
              </c:ext>
            </c:extLst>
          </c:dPt>
          <c:dPt>
            <c:idx val="2"/>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0-00CD-4B9A-856B-9271962C8F99}"/>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15+ MPH</c:v>
                </c:pt>
                <c:pt idx="1">
                  <c:v>10 to &lt;15 MPH</c:v>
                </c:pt>
                <c:pt idx="2">
                  <c:v>5 to &lt;10 MPH</c:v>
                </c:pt>
                <c:pt idx="3">
                  <c:v>Net: Calm / Less than 5MPH</c:v>
                </c:pt>
                <c:pt idx="4">
                  <c:v>Total boaters</c:v>
                </c:pt>
              </c:strCache>
            </c:strRef>
          </c:cat>
          <c:val>
            <c:numRef>
              <c:f>Sheet1!$C$2:$C$6</c:f>
              <c:numCache>
                <c:formatCode>General</c:formatCode>
                <c:ptCount val="5"/>
                <c:pt idx="1">
                  <c:v>32</c:v>
                </c:pt>
                <c:pt idx="2">
                  <c:v>22</c:v>
                </c:pt>
                <c:pt idx="3">
                  <c:v>24</c:v>
                </c:pt>
                <c:pt idx="4">
                  <c:v>24</c:v>
                </c:pt>
              </c:numCache>
            </c:numRef>
          </c:val>
          <c:extLst>
            <c:ext xmlns:c16="http://schemas.microsoft.com/office/drawing/2014/chart" uri="{C3380CC4-5D6E-409C-BE32-E72D297353CC}">
              <c16:uniqueId val="{00000011-00CD-4B9A-856B-9271962C8F99}"/>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legend>
      <c:legendPos val="r"/>
      <c:layout>
        <c:manualLayout>
          <c:xMode val="edge"/>
          <c:yMode val="edge"/>
          <c:x val="6.2856714573889014E-2"/>
          <c:y val="9.4165822426853146E-2"/>
          <c:w val="0.12104073814216447"/>
          <c:h val="0.1453313684185147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33474334980076098"/>
          <c:y val="3.259259259259259E-2"/>
          <c:w val="0.63385051172671936"/>
          <c:h val="0.95382397251640871"/>
        </c:manualLayout>
      </c:layout>
      <c:barChart>
        <c:barDir val="bar"/>
        <c:grouping val="clustered"/>
        <c:varyColors val="0"/>
        <c:ser>
          <c:idx val="0"/>
          <c:order val="0"/>
          <c:tx>
            <c:strRef>
              <c:f>Sheet1!$B$1</c:f>
              <c:strCache>
                <c:ptCount val="1"/>
                <c:pt idx="0">
                  <c:v>% wearing lifejacket / PFD</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EF80-47B8-BA2C-BEFFEB3197F8}"/>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EF80-47B8-BA2C-BEFFEB3197F8}"/>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Not underway</c:v>
                </c:pt>
                <c:pt idx="1">
                  <c:v>Underway</c:v>
                </c:pt>
              </c:strCache>
            </c:strRef>
          </c:cat>
          <c:val>
            <c:numRef>
              <c:f>Sheet1!$B$2:$B$3</c:f>
              <c:numCache>
                <c:formatCode>General</c:formatCode>
                <c:ptCount val="2"/>
                <c:pt idx="0">
                  <c:v>37</c:v>
                </c:pt>
                <c:pt idx="1">
                  <c:v>63</c:v>
                </c:pt>
              </c:numCache>
            </c:numRef>
          </c:val>
          <c:extLst>
            <c:ext xmlns:c16="http://schemas.microsoft.com/office/drawing/2014/chart" uri="{C3380CC4-5D6E-409C-BE32-E72D297353CC}">
              <c16:uniqueId val="{00000004-EF80-47B8-BA2C-BEFFEB3197F8}"/>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1414310363238854"/>
          <c:y val="9.2906553776607573E-2"/>
          <c:w val="0.58531375226918902"/>
          <c:h val="0.76219425386826534"/>
        </c:manualLayout>
      </c:layout>
      <c:barChart>
        <c:barDir val="bar"/>
        <c:grouping val="clustered"/>
        <c:varyColors val="0"/>
        <c:ser>
          <c:idx val="0"/>
          <c:order val="0"/>
          <c:tx>
            <c:strRef>
              <c:f>Sheet1!$B$1</c:f>
              <c:strCache>
                <c:ptCount val="1"/>
                <c:pt idx="0">
                  <c:v>% boaters</c:v>
                </c:pt>
              </c:strCache>
            </c:strRef>
          </c:tx>
          <c:spPr>
            <a:solidFill>
              <a:srgbClr val="3399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4+</c:v>
                </c:pt>
                <c:pt idx="1">
                  <c:v>3</c:v>
                </c:pt>
                <c:pt idx="2">
                  <c:v>2</c:v>
                </c:pt>
                <c:pt idx="3">
                  <c:v>1 (Operator only)</c:v>
                </c:pt>
                <c:pt idx="5">
                  <c:v>Passenger</c:v>
                </c:pt>
                <c:pt idx="6">
                  <c:v>Operator</c:v>
                </c:pt>
              </c:strCache>
            </c:strRef>
          </c:cat>
          <c:val>
            <c:numRef>
              <c:f>Sheet1!$B$2:$B$8</c:f>
              <c:numCache>
                <c:formatCode>General</c:formatCode>
                <c:ptCount val="7"/>
                <c:pt idx="0">
                  <c:v>46</c:v>
                </c:pt>
                <c:pt idx="1">
                  <c:v>16</c:v>
                </c:pt>
                <c:pt idx="2">
                  <c:v>28</c:v>
                </c:pt>
                <c:pt idx="3">
                  <c:v>10</c:v>
                </c:pt>
                <c:pt idx="5">
                  <c:v>62</c:v>
                </c:pt>
                <c:pt idx="6">
                  <c:v>38</c:v>
                </c:pt>
              </c:numCache>
            </c:numRef>
          </c:val>
          <c:extLst>
            <c:ext xmlns:c16="http://schemas.microsoft.com/office/drawing/2014/chart" uri="{C3380CC4-5D6E-409C-BE32-E72D297353CC}">
              <c16:uniqueId val="{00000000-8149-4356-9211-AA80A18D1B3C}"/>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33474334980076098"/>
          <c:y val="0.1256973951221797"/>
          <c:w val="0.63385051172671936"/>
          <c:h val="0.76932245481453876"/>
        </c:manualLayout>
      </c:layout>
      <c:barChart>
        <c:barDir val="bar"/>
        <c:grouping val="clustered"/>
        <c:varyColors val="0"/>
        <c:ser>
          <c:idx val="0"/>
          <c:order val="0"/>
          <c:tx>
            <c:strRef>
              <c:f>Sheet1!$B$1</c:f>
              <c:strCache>
                <c:ptCount val="1"/>
                <c:pt idx="0">
                  <c:v>% of boaters</c:v>
                </c:pt>
              </c:strCache>
            </c:strRef>
          </c:tx>
          <c:spPr>
            <a:solidFill>
              <a:srgbClr val="3399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3399FF"/>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6510-4796-8B38-2381E148DA8E}"/>
              </c:ext>
            </c:extLst>
          </c:dPt>
          <c:dPt>
            <c:idx val="1"/>
            <c:invertIfNegative val="0"/>
            <c:bubble3D val="0"/>
            <c:spPr>
              <a:solidFill>
                <a:srgbClr val="3399FF"/>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6510-4796-8B38-2381E148DA8E}"/>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v>
                </c:pt>
                <c:pt idx="1">
                  <c:v>Female</c:v>
                </c:pt>
                <c:pt idx="2">
                  <c:v>Male</c:v>
                </c:pt>
              </c:strCache>
            </c:strRef>
          </c:cat>
          <c:val>
            <c:numRef>
              <c:f>Sheet1!$B$2:$B$4</c:f>
              <c:numCache>
                <c:formatCode>General</c:formatCode>
                <c:ptCount val="3"/>
                <c:pt idx="0">
                  <c:v>4</c:v>
                </c:pt>
                <c:pt idx="1">
                  <c:v>35</c:v>
                </c:pt>
                <c:pt idx="2">
                  <c:v>61</c:v>
                </c:pt>
              </c:numCache>
            </c:numRef>
          </c:val>
          <c:extLst>
            <c:ext xmlns:c16="http://schemas.microsoft.com/office/drawing/2014/chart" uri="{C3380CC4-5D6E-409C-BE32-E72D297353CC}">
              <c16:uniqueId val="{00000004-A7EF-473C-9D52-21B68F58840E}"/>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1414310363238854"/>
          <c:y val="9.2906553776607573E-2"/>
          <c:w val="0.58531375226918902"/>
          <c:h val="0.76219425386826534"/>
        </c:manualLayout>
      </c:layout>
      <c:barChart>
        <c:barDir val="bar"/>
        <c:grouping val="clustered"/>
        <c:varyColors val="0"/>
        <c:ser>
          <c:idx val="0"/>
          <c:order val="0"/>
          <c:tx>
            <c:strRef>
              <c:f>Sheet1!$B$1</c:f>
              <c:strCache>
                <c:ptCount val="1"/>
                <c:pt idx="0">
                  <c:v>% boaters</c:v>
                </c:pt>
              </c:strCache>
            </c:strRef>
          </c:tx>
          <c:spPr>
            <a:solidFill>
              <a:srgbClr val="3399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v>
                </c:pt>
                <c:pt idx="1">
                  <c:v>Seniors 65 plus</c:v>
                </c:pt>
                <c:pt idx="2">
                  <c:v>Adults 18 to 64</c:v>
                </c:pt>
                <c:pt idx="3">
                  <c:v>Teens 13 to 17</c:v>
                </c:pt>
                <c:pt idx="4">
                  <c:v>Children 0 to 12</c:v>
                </c:pt>
              </c:strCache>
            </c:strRef>
          </c:cat>
          <c:val>
            <c:numRef>
              <c:f>Sheet1!$B$2:$B$6</c:f>
              <c:numCache>
                <c:formatCode>General</c:formatCode>
                <c:ptCount val="5"/>
                <c:pt idx="0">
                  <c:v>3</c:v>
                </c:pt>
                <c:pt idx="1">
                  <c:v>5</c:v>
                </c:pt>
                <c:pt idx="2">
                  <c:v>79</c:v>
                </c:pt>
                <c:pt idx="3">
                  <c:v>6</c:v>
                </c:pt>
                <c:pt idx="4">
                  <c:v>7</c:v>
                </c:pt>
              </c:numCache>
            </c:numRef>
          </c:val>
          <c:extLst>
            <c:ext xmlns:c16="http://schemas.microsoft.com/office/drawing/2014/chart" uri="{C3380CC4-5D6E-409C-BE32-E72D297353CC}">
              <c16:uniqueId val="{00000000-42C8-4926-A223-D750E79560EB}"/>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36560634417485821"/>
          <c:y val="2.9421912299473784E-2"/>
          <c:w val="0.63385051172671936"/>
          <c:h val="0.78129092722013693"/>
        </c:manualLayout>
      </c:layout>
      <c:barChart>
        <c:barDir val="bar"/>
        <c:grouping val="clustered"/>
        <c:varyColors val="0"/>
        <c:ser>
          <c:idx val="0"/>
          <c:order val="0"/>
          <c:tx>
            <c:strRef>
              <c:f>Sheet1!$B$1</c:f>
              <c:strCache>
                <c:ptCount val="1"/>
                <c:pt idx="0">
                  <c:v>% boaters</c:v>
                </c:pt>
              </c:strCache>
            </c:strRef>
          </c:tx>
          <c:spPr>
            <a:solidFill>
              <a:srgbClr val="3399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v>
                </c:pt>
                <c:pt idx="1">
                  <c:v>Not wearing</c:v>
                </c:pt>
                <c:pt idx="2">
                  <c:v>Inflatable</c:v>
                </c:pt>
                <c:pt idx="3">
                  <c:v>Buoyant</c:v>
                </c:pt>
                <c:pt idx="4">
                  <c:v>Net: Wearing</c:v>
                </c:pt>
              </c:strCache>
            </c:strRef>
          </c:cat>
          <c:val>
            <c:numRef>
              <c:f>Sheet1!$B$2:$B$6</c:f>
              <c:numCache>
                <c:formatCode>General</c:formatCode>
                <c:ptCount val="5"/>
                <c:pt idx="0">
                  <c:v>4</c:v>
                </c:pt>
                <c:pt idx="1">
                  <c:v>72</c:v>
                </c:pt>
                <c:pt idx="2">
                  <c:v>2</c:v>
                </c:pt>
                <c:pt idx="3">
                  <c:v>22</c:v>
                </c:pt>
                <c:pt idx="4">
                  <c:v>24</c:v>
                </c:pt>
              </c:numCache>
            </c:numRef>
          </c:val>
          <c:extLst>
            <c:ext xmlns:c16="http://schemas.microsoft.com/office/drawing/2014/chart" uri="{C3380CC4-5D6E-409C-BE32-E72D297353CC}">
              <c16:uniqueId val="{00000000-42C8-4926-A223-D750E79560EB}"/>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colors10.xml><?xml version="1.0" encoding="utf-8"?>
<cs:colorStyle xmlns:cs="http://schemas.microsoft.com/office/drawing/2012/chartStyle" xmlns:a="http://schemas.openxmlformats.org/drawingml/2006/main" meth="withinLinearReversed" id="25">
  <a:schemeClr val="accent5"/>
</cs:colorStyle>
</file>

<file path=ppt/charts/colors11.xml><?xml version="1.0" encoding="utf-8"?>
<cs:colorStyle xmlns:cs="http://schemas.microsoft.com/office/drawing/2012/chartStyle" xmlns:a="http://schemas.openxmlformats.org/drawingml/2006/main" meth="withinLinearReversed" id="25">
  <a:schemeClr val="accent5"/>
</cs:colorStyle>
</file>

<file path=ppt/charts/colors12.xml><?xml version="1.0" encoding="utf-8"?>
<cs:colorStyle xmlns:cs="http://schemas.microsoft.com/office/drawing/2012/chartStyle" xmlns:a="http://schemas.openxmlformats.org/drawingml/2006/main" meth="withinLinearReversed" id="25">
  <a:schemeClr val="accent5"/>
</cs:colorStyle>
</file>

<file path=ppt/charts/colors13.xml><?xml version="1.0" encoding="utf-8"?>
<cs:colorStyle xmlns:cs="http://schemas.microsoft.com/office/drawing/2012/chartStyle" xmlns:a="http://schemas.openxmlformats.org/drawingml/2006/main" meth="withinLinearReversed" id="25">
  <a:schemeClr val="accent5"/>
</cs:colorStyle>
</file>

<file path=ppt/charts/colors14.xml><?xml version="1.0" encoding="utf-8"?>
<cs:colorStyle xmlns:cs="http://schemas.microsoft.com/office/drawing/2012/chartStyle" xmlns:a="http://schemas.openxmlformats.org/drawingml/2006/main" meth="withinLinearReversed" id="25">
  <a:schemeClr val="accent5"/>
</cs:colorStyle>
</file>

<file path=ppt/charts/colors15.xml><?xml version="1.0" encoding="utf-8"?>
<cs:colorStyle xmlns:cs="http://schemas.microsoft.com/office/drawing/2012/chartStyle" xmlns:a="http://schemas.openxmlformats.org/drawingml/2006/main" meth="withinLinearReversed" id="25">
  <a:schemeClr val="accent5"/>
</cs:colorStyle>
</file>

<file path=ppt/charts/colors16.xml><?xml version="1.0" encoding="utf-8"?>
<cs:colorStyle xmlns:cs="http://schemas.microsoft.com/office/drawing/2012/chartStyle" xmlns:a="http://schemas.openxmlformats.org/drawingml/2006/main" meth="withinLinearReversed" id="25">
  <a:schemeClr val="accent5"/>
</cs:colorStyle>
</file>

<file path=ppt/charts/colors17.xml><?xml version="1.0" encoding="utf-8"?>
<cs:colorStyle xmlns:cs="http://schemas.microsoft.com/office/drawing/2012/chartStyle" xmlns:a="http://schemas.openxmlformats.org/drawingml/2006/main" meth="withinLinearReversed" id="25">
  <a:schemeClr val="accent5"/>
</cs:colorStyle>
</file>

<file path=ppt/charts/colors18.xml><?xml version="1.0" encoding="utf-8"?>
<cs:colorStyle xmlns:cs="http://schemas.microsoft.com/office/drawing/2012/chartStyle" xmlns:a="http://schemas.openxmlformats.org/drawingml/2006/main" meth="withinLinearReversed" id="25">
  <a:schemeClr val="accent5"/>
</cs:colorStyle>
</file>

<file path=ppt/charts/colors19.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20.xml><?xml version="1.0" encoding="utf-8"?>
<cs:colorStyle xmlns:cs="http://schemas.microsoft.com/office/drawing/2012/chartStyle" xmlns:a="http://schemas.openxmlformats.org/drawingml/2006/main" meth="withinLinearReversed" id="25">
  <a:schemeClr val="accent5"/>
</cs:colorStyle>
</file>

<file path=ppt/charts/colors21.xml><?xml version="1.0" encoding="utf-8"?>
<cs:colorStyle xmlns:cs="http://schemas.microsoft.com/office/drawing/2012/chartStyle" xmlns:a="http://schemas.openxmlformats.org/drawingml/2006/main" meth="withinLinearReversed" id="25">
  <a:schemeClr val="accent5"/>
</cs:colorStyle>
</file>

<file path=ppt/charts/colors22.xml><?xml version="1.0" encoding="utf-8"?>
<cs:colorStyle xmlns:cs="http://schemas.microsoft.com/office/drawing/2012/chartStyle" xmlns:a="http://schemas.openxmlformats.org/drawingml/2006/main" meth="withinLinearReversed" id="25">
  <a:schemeClr val="accent5"/>
</cs:colorStyle>
</file>

<file path=ppt/charts/colors23.xml><?xml version="1.0" encoding="utf-8"?>
<cs:colorStyle xmlns:cs="http://schemas.microsoft.com/office/drawing/2012/chartStyle" xmlns:a="http://schemas.openxmlformats.org/drawingml/2006/main" meth="withinLinearReversed" id="25">
  <a:schemeClr val="accent5"/>
</cs:colorStyle>
</file>

<file path=ppt/charts/colors24.xml><?xml version="1.0" encoding="utf-8"?>
<cs:colorStyle xmlns:cs="http://schemas.microsoft.com/office/drawing/2012/chartStyle" xmlns:a="http://schemas.openxmlformats.org/drawingml/2006/main" meth="withinLinearReversed" id="25">
  <a:schemeClr val="accent5"/>
</cs:colorStyle>
</file>

<file path=ppt/charts/colors25.xml><?xml version="1.0" encoding="utf-8"?>
<cs:colorStyle xmlns:cs="http://schemas.microsoft.com/office/drawing/2012/chartStyle" xmlns:a="http://schemas.openxmlformats.org/drawingml/2006/main" meth="withinLinearReversed" id="25">
  <a:schemeClr val="accent5"/>
</cs:colorStyle>
</file>

<file path=ppt/charts/colors26.xml><?xml version="1.0" encoding="utf-8"?>
<cs:colorStyle xmlns:cs="http://schemas.microsoft.com/office/drawing/2012/chartStyle" xmlns:a="http://schemas.openxmlformats.org/drawingml/2006/main" meth="withinLinearReversed" id="25">
  <a:schemeClr val="accent5"/>
</cs:colorStyle>
</file>

<file path=ppt/charts/colors27.xml><?xml version="1.0" encoding="utf-8"?>
<cs:colorStyle xmlns:cs="http://schemas.microsoft.com/office/drawing/2012/chartStyle" xmlns:a="http://schemas.openxmlformats.org/drawingml/2006/main" meth="withinLinearReversed" id="25">
  <a:schemeClr val="accent5"/>
</cs:colorStyle>
</file>

<file path=ppt/charts/colors28.xml><?xml version="1.0" encoding="utf-8"?>
<cs:colorStyle xmlns:cs="http://schemas.microsoft.com/office/drawing/2012/chartStyle" xmlns:a="http://schemas.openxmlformats.org/drawingml/2006/main" meth="withinLinearReversed" id="25">
  <a:schemeClr val="accent5"/>
</cs:colorStyle>
</file>

<file path=ppt/charts/colors29.xml><?xml version="1.0" encoding="utf-8"?>
<cs:colorStyle xmlns:cs="http://schemas.microsoft.com/office/drawing/2012/chartStyle" xmlns:a="http://schemas.openxmlformats.org/drawingml/2006/main" meth="withinLinearReversed" id="25">
  <a:schemeClr val="accent5"/>
</cs:colorStyle>
</file>

<file path=ppt/charts/colors3.xml><?xml version="1.0" encoding="utf-8"?>
<cs:colorStyle xmlns:cs="http://schemas.microsoft.com/office/drawing/2012/chartStyle" xmlns:a="http://schemas.openxmlformats.org/drawingml/2006/main" meth="withinLinearReversed" id="25">
  <a:schemeClr val="accent5"/>
</cs:colorStyle>
</file>

<file path=ppt/charts/colors30.xml><?xml version="1.0" encoding="utf-8"?>
<cs:colorStyle xmlns:cs="http://schemas.microsoft.com/office/drawing/2012/chartStyle" xmlns:a="http://schemas.openxmlformats.org/drawingml/2006/main" meth="withinLinearReversed" id="25">
  <a:schemeClr val="accent5"/>
</cs:colorStyle>
</file>

<file path=ppt/charts/colors31.xml><?xml version="1.0" encoding="utf-8"?>
<cs:colorStyle xmlns:cs="http://schemas.microsoft.com/office/drawing/2012/chartStyle" xmlns:a="http://schemas.openxmlformats.org/drawingml/2006/main" meth="withinLinearReversed" id="25">
  <a:schemeClr val="accent5"/>
</cs:colorStyle>
</file>

<file path=ppt/charts/colors32.xml><?xml version="1.0" encoding="utf-8"?>
<cs:colorStyle xmlns:cs="http://schemas.microsoft.com/office/drawing/2012/chartStyle" xmlns:a="http://schemas.openxmlformats.org/drawingml/2006/main" meth="withinLinearReversed" id="25">
  <a:schemeClr val="accent5"/>
</cs:colorStyle>
</file>

<file path=ppt/charts/colors33.xml><?xml version="1.0" encoding="utf-8"?>
<cs:colorStyle xmlns:cs="http://schemas.microsoft.com/office/drawing/2012/chartStyle" xmlns:a="http://schemas.openxmlformats.org/drawingml/2006/main" meth="withinLinearReversed" id="25">
  <a:schemeClr val="accent5"/>
</cs:colorStyle>
</file>

<file path=ppt/charts/colors34.xml><?xml version="1.0" encoding="utf-8"?>
<cs:colorStyle xmlns:cs="http://schemas.microsoft.com/office/drawing/2012/chartStyle" xmlns:a="http://schemas.openxmlformats.org/drawingml/2006/main" meth="withinLinearReversed" id="25">
  <a:schemeClr val="accent5"/>
</cs:colorStyle>
</file>

<file path=ppt/charts/colors35.xml><?xml version="1.0" encoding="utf-8"?>
<cs:colorStyle xmlns:cs="http://schemas.microsoft.com/office/drawing/2012/chartStyle" xmlns:a="http://schemas.openxmlformats.org/drawingml/2006/main" meth="withinLinearReversed" id="25">
  <a:schemeClr val="accent5"/>
</cs:colorStyle>
</file>

<file path=ppt/charts/colors36.xml><?xml version="1.0" encoding="utf-8"?>
<cs:colorStyle xmlns:cs="http://schemas.microsoft.com/office/drawing/2012/chartStyle" xmlns:a="http://schemas.openxmlformats.org/drawingml/2006/main" meth="withinLinearReversed" id="25">
  <a:schemeClr val="accent5"/>
</cs:colorStyle>
</file>

<file path=ppt/charts/colors37.xml><?xml version="1.0" encoding="utf-8"?>
<cs:colorStyle xmlns:cs="http://schemas.microsoft.com/office/drawing/2012/chartStyle" xmlns:a="http://schemas.openxmlformats.org/drawingml/2006/main" meth="withinLinearReversed" id="25">
  <a:schemeClr val="accent5"/>
</cs:colorStyle>
</file>

<file path=ppt/charts/colors38.xml><?xml version="1.0" encoding="utf-8"?>
<cs:colorStyle xmlns:cs="http://schemas.microsoft.com/office/drawing/2012/chartStyle" xmlns:a="http://schemas.openxmlformats.org/drawingml/2006/main" meth="withinLinearReversed" id="25">
  <a:schemeClr val="accent5"/>
</cs:colorStyle>
</file>

<file path=ppt/charts/colors39.xml><?xml version="1.0" encoding="utf-8"?>
<cs:colorStyle xmlns:cs="http://schemas.microsoft.com/office/drawing/2012/chartStyle" xmlns:a="http://schemas.openxmlformats.org/drawingml/2006/main" meth="withinLinearReversed" id="25">
  <a:schemeClr val="accent5"/>
</cs:colorStyle>
</file>

<file path=ppt/charts/colors4.xml><?xml version="1.0" encoding="utf-8"?>
<cs:colorStyle xmlns:cs="http://schemas.microsoft.com/office/drawing/2012/chartStyle" xmlns:a="http://schemas.openxmlformats.org/drawingml/2006/main" meth="withinLinearReversed" id="25">
  <a:schemeClr val="accent5"/>
</cs:colorStyle>
</file>

<file path=ppt/charts/colors40.xml><?xml version="1.0" encoding="utf-8"?>
<cs:colorStyle xmlns:cs="http://schemas.microsoft.com/office/drawing/2012/chartStyle" xmlns:a="http://schemas.openxmlformats.org/drawingml/2006/main" meth="withinLinearReversed" id="25">
  <a:schemeClr val="accent5"/>
</cs:colorStyle>
</file>

<file path=ppt/charts/colors41.xml><?xml version="1.0" encoding="utf-8"?>
<cs:colorStyle xmlns:cs="http://schemas.microsoft.com/office/drawing/2012/chartStyle" xmlns:a="http://schemas.openxmlformats.org/drawingml/2006/main" meth="withinLinearReversed" id="25">
  <a:schemeClr val="accent5"/>
</cs:colorStyle>
</file>

<file path=ppt/charts/colors42.xml><?xml version="1.0" encoding="utf-8"?>
<cs:colorStyle xmlns:cs="http://schemas.microsoft.com/office/drawing/2012/chartStyle" xmlns:a="http://schemas.openxmlformats.org/drawingml/2006/main" meth="withinLinearReversed" id="25">
  <a:schemeClr val="accent5"/>
</cs:colorStyle>
</file>

<file path=ppt/charts/colors43.xml><?xml version="1.0" encoding="utf-8"?>
<cs:colorStyle xmlns:cs="http://schemas.microsoft.com/office/drawing/2012/chartStyle" xmlns:a="http://schemas.openxmlformats.org/drawingml/2006/main" meth="withinLinearReversed" id="25">
  <a:schemeClr val="accent5"/>
</cs:colorStyle>
</file>

<file path=ppt/charts/colors44.xml><?xml version="1.0" encoding="utf-8"?>
<cs:colorStyle xmlns:cs="http://schemas.microsoft.com/office/drawing/2012/chartStyle" xmlns:a="http://schemas.openxmlformats.org/drawingml/2006/main" meth="withinLinearReversed" id="25">
  <a:schemeClr val="accent5"/>
</cs:colorStyle>
</file>

<file path=ppt/charts/colors45.xml><?xml version="1.0" encoding="utf-8"?>
<cs:colorStyle xmlns:cs="http://schemas.microsoft.com/office/drawing/2012/chartStyle" xmlns:a="http://schemas.openxmlformats.org/drawingml/2006/main" meth="withinLinearReversed" id="25">
  <a:schemeClr val="accent5"/>
</cs:colorStyle>
</file>

<file path=ppt/charts/colors46.xml><?xml version="1.0" encoding="utf-8"?>
<cs:colorStyle xmlns:cs="http://schemas.microsoft.com/office/drawing/2012/chartStyle" xmlns:a="http://schemas.openxmlformats.org/drawingml/2006/main" meth="withinLinearReversed" id="25">
  <a:schemeClr val="accent5"/>
</cs:colorStyle>
</file>

<file path=ppt/charts/colors47.xml><?xml version="1.0" encoding="utf-8"?>
<cs:colorStyle xmlns:cs="http://schemas.microsoft.com/office/drawing/2012/chartStyle" xmlns:a="http://schemas.openxmlformats.org/drawingml/2006/main" meth="withinLinearReversed" id="25">
  <a:schemeClr val="accent5"/>
</cs:colorStyle>
</file>

<file path=ppt/charts/colors48.xml><?xml version="1.0" encoding="utf-8"?>
<cs:colorStyle xmlns:cs="http://schemas.microsoft.com/office/drawing/2012/chartStyle" xmlns:a="http://schemas.openxmlformats.org/drawingml/2006/main" meth="withinLinearReversed" id="25">
  <a:schemeClr val="accent5"/>
</cs:colorStyle>
</file>

<file path=ppt/charts/colors5.xml><?xml version="1.0" encoding="utf-8"?>
<cs:colorStyle xmlns:cs="http://schemas.microsoft.com/office/drawing/2012/chartStyle" xmlns:a="http://schemas.openxmlformats.org/drawingml/2006/main" meth="withinLinearReversed" id="25">
  <a:schemeClr val="accent5"/>
</cs:colorStyle>
</file>

<file path=ppt/charts/colors6.xml><?xml version="1.0" encoding="utf-8"?>
<cs:colorStyle xmlns:cs="http://schemas.microsoft.com/office/drawing/2012/chartStyle" xmlns:a="http://schemas.openxmlformats.org/drawingml/2006/main" meth="withinLinearReversed" id="25">
  <a:schemeClr val="accent5"/>
</cs:colorStyle>
</file>

<file path=ppt/charts/colors7.xml><?xml version="1.0" encoding="utf-8"?>
<cs:colorStyle xmlns:cs="http://schemas.microsoft.com/office/drawing/2012/chartStyle" xmlns:a="http://schemas.openxmlformats.org/drawingml/2006/main" meth="withinLinearReversed" id="25">
  <a:schemeClr val="accent5"/>
</cs:colorStyle>
</file>

<file path=ppt/charts/colors8.xml><?xml version="1.0" encoding="utf-8"?>
<cs:colorStyle xmlns:cs="http://schemas.microsoft.com/office/drawing/2012/chartStyle" xmlns:a="http://schemas.openxmlformats.org/drawingml/2006/main" meth="withinLinearReversed" id="25">
  <a:schemeClr val="accent5"/>
</cs:colorStyle>
</file>

<file path=ppt/charts/colors9.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3.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5.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6.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7.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8.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9.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0.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2.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3.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4.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5.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6.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7.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8.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9.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0.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2.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3.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4.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5.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6.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7.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8.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9.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0.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2.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3.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4.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5.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6.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7.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8.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0.47106</cdr:x>
      <cdr:y>0.8682</cdr:y>
    </cdr:from>
    <cdr:to>
      <cdr:x>0.54378</cdr:x>
      <cdr:y>0.9079</cdr:y>
    </cdr:to>
    <cdr:sp macro="" textlink="">
      <cdr:nvSpPr>
        <cdr:cNvPr id="3" name="TextBox 2">
          <a:extLst xmlns:a="http://schemas.openxmlformats.org/drawingml/2006/main">
            <a:ext uri="{FF2B5EF4-FFF2-40B4-BE49-F238E27FC236}">
              <a16:creationId xmlns:a16="http://schemas.microsoft.com/office/drawing/2014/main" id="{178180C2-3739-4F5E-A6AE-C5DF922032AE}"/>
            </a:ext>
          </a:extLst>
        </cdr:cNvPr>
        <cdr:cNvSpPr txBox="1"/>
      </cdr:nvSpPr>
      <cdr:spPr>
        <a:xfrm xmlns:a="http://schemas.openxmlformats.org/drawingml/2006/main">
          <a:off x="2817734" y="4222406"/>
          <a:ext cx="435006" cy="19308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CA" sz="1100" dirty="0"/>
            <a:t>**</a:t>
          </a:r>
        </a:p>
      </cdr:txBody>
    </cdr:sp>
  </cdr:relSizeAnchor>
</c:userShapes>
</file>

<file path=ppt/drawings/drawing2.xml><?xml version="1.0" encoding="utf-8"?>
<c:userShapes xmlns:c="http://schemas.openxmlformats.org/drawingml/2006/chart">
  <cdr:relSizeAnchor xmlns:cdr="http://schemas.openxmlformats.org/drawingml/2006/chartDrawing">
    <cdr:from>
      <cdr:x>0.78929</cdr:x>
      <cdr:y>0.82926</cdr:y>
    </cdr:from>
    <cdr:to>
      <cdr:x>0.96923</cdr:x>
      <cdr:y>0.89255</cdr:y>
    </cdr:to>
    <cdr:sp macro="" textlink="">
      <cdr:nvSpPr>
        <cdr:cNvPr id="2" name="TextBox 1">
          <a:extLst xmlns:a="http://schemas.openxmlformats.org/drawingml/2006/main">
            <a:ext uri="{FF2B5EF4-FFF2-40B4-BE49-F238E27FC236}">
              <a16:creationId xmlns:a16="http://schemas.microsoft.com/office/drawing/2014/main" id="{53ACA8F9-E0E5-4D65-B1F8-119229939F03}"/>
            </a:ext>
          </a:extLst>
        </cdr:cNvPr>
        <cdr:cNvSpPr txBox="1"/>
      </cdr:nvSpPr>
      <cdr:spPr>
        <a:xfrm xmlns:a="http://schemas.openxmlformats.org/drawingml/2006/main">
          <a:off x="4721269" y="4033017"/>
          <a:ext cx="1076347" cy="307805"/>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l"/>
          <a:r>
            <a:rPr lang="en-CA" sz="1400" dirty="0"/>
            <a:t>* Excl. PWC</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0"/>
            <a:ext cx="3077740" cy="469424"/>
          </a:xfrm>
          <a:prstGeom prst="rect">
            <a:avLst/>
          </a:prstGeom>
        </p:spPr>
        <p:txBody>
          <a:bodyPr vert="horz" lIns="94255" tIns="47127" rIns="94255" bIns="47127" rtlCol="0"/>
          <a:lstStyle>
            <a:lvl1pPr algn="l">
              <a:defRPr sz="1200"/>
            </a:lvl1pPr>
          </a:lstStyle>
          <a:p>
            <a:endParaRPr lang="en-US" dirty="0"/>
          </a:p>
        </p:txBody>
      </p:sp>
      <p:sp>
        <p:nvSpPr>
          <p:cNvPr id="3" name="Date Placeholder 2"/>
          <p:cNvSpPr>
            <a:spLocks noGrp="1"/>
          </p:cNvSpPr>
          <p:nvPr>
            <p:ph type="dt" sz="quarter" idx="1"/>
          </p:nvPr>
        </p:nvSpPr>
        <p:spPr>
          <a:xfrm>
            <a:off x="4023097" y="0"/>
            <a:ext cx="3077740" cy="469424"/>
          </a:xfrm>
          <a:prstGeom prst="rect">
            <a:avLst/>
          </a:prstGeom>
        </p:spPr>
        <p:txBody>
          <a:bodyPr vert="horz" lIns="94255" tIns="47127" rIns="94255" bIns="47127" rtlCol="0"/>
          <a:lstStyle>
            <a:lvl1pPr algn="r">
              <a:defRPr sz="1200"/>
            </a:lvl1pPr>
          </a:lstStyle>
          <a:p>
            <a:fld id="{866A2D30-BF82-445F-AC38-15F8136A96F2}" type="datetimeFigureOut">
              <a:rPr lang="en-US" smtClean="0"/>
              <a:pPr/>
              <a:t>4/16/2023</a:t>
            </a:fld>
            <a:endParaRPr lang="en-US" dirty="0"/>
          </a:p>
        </p:txBody>
      </p:sp>
      <p:sp>
        <p:nvSpPr>
          <p:cNvPr id="4" name="Footer Placeholder 3"/>
          <p:cNvSpPr>
            <a:spLocks noGrp="1"/>
          </p:cNvSpPr>
          <p:nvPr>
            <p:ph type="ftr" sz="quarter" idx="2"/>
          </p:nvPr>
        </p:nvSpPr>
        <p:spPr>
          <a:xfrm>
            <a:off x="4" y="8917424"/>
            <a:ext cx="3077740" cy="469424"/>
          </a:xfrm>
          <a:prstGeom prst="rect">
            <a:avLst/>
          </a:prstGeom>
        </p:spPr>
        <p:txBody>
          <a:bodyPr vert="horz" lIns="94255" tIns="47127" rIns="94255" bIns="47127"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7" y="8917424"/>
            <a:ext cx="3077740" cy="469424"/>
          </a:xfrm>
          <a:prstGeom prst="rect">
            <a:avLst/>
          </a:prstGeom>
        </p:spPr>
        <p:txBody>
          <a:bodyPr vert="horz" lIns="94255" tIns="47127" rIns="94255" bIns="47127" rtlCol="0" anchor="b"/>
          <a:lstStyle>
            <a:lvl1pPr algn="r">
              <a:defRPr sz="1200"/>
            </a:lvl1pPr>
          </a:lstStyle>
          <a:p>
            <a:fld id="{9B19F327-630D-4847-93A7-8367968A364A}" type="slidenum">
              <a:rPr lang="en-US" smtClean="0"/>
              <a:pPr/>
              <a:t>‹#›</a:t>
            </a:fld>
            <a:endParaRPr lang="en-US" dirty="0"/>
          </a:p>
        </p:txBody>
      </p:sp>
    </p:spTree>
    <p:extLst>
      <p:ext uri="{BB962C8B-B14F-4D97-AF65-F5344CB8AC3E}">
        <p14:creationId xmlns:p14="http://schemas.microsoft.com/office/powerpoint/2010/main" val="7411785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0"/>
            <a:ext cx="3077740" cy="469424"/>
          </a:xfrm>
          <a:prstGeom prst="rect">
            <a:avLst/>
          </a:prstGeom>
        </p:spPr>
        <p:txBody>
          <a:bodyPr vert="horz" lIns="94255" tIns="47127" rIns="94255" bIns="47127" rtlCol="0"/>
          <a:lstStyle>
            <a:lvl1pPr algn="l">
              <a:defRPr sz="1200"/>
            </a:lvl1pPr>
          </a:lstStyle>
          <a:p>
            <a:endParaRPr lang="en-US" dirty="0"/>
          </a:p>
        </p:txBody>
      </p:sp>
      <p:sp>
        <p:nvSpPr>
          <p:cNvPr id="3" name="Date Placeholder 2"/>
          <p:cNvSpPr>
            <a:spLocks noGrp="1"/>
          </p:cNvSpPr>
          <p:nvPr>
            <p:ph type="dt" idx="1"/>
          </p:nvPr>
        </p:nvSpPr>
        <p:spPr>
          <a:xfrm>
            <a:off x="4023097" y="0"/>
            <a:ext cx="3077740" cy="469424"/>
          </a:xfrm>
          <a:prstGeom prst="rect">
            <a:avLst/>
          </a:prstGeom>
        </p:spPr>
        <p:txBody>
          <a:bodyPr vert="horz" lIns="94255" tIns="47127" rIns="94255" bIns="47127" rtlCol="0"/>
          <a:lstStyle>
            <a:lvl1pPr algn="r">
              <a:defRPr sz="1200"/>
            </a:lvl1pPr>
          </a:lstStyle>
          <a:p>
            <a:fld id="{207C445A-AF72-4158-B3D6-639A41F8BE94}" type="datetimeFigureOut">
              <a:rPr lang="en-US" smtClean="0"/>
              <a:pPr/>
              <a:t>4/16/2023</a:t>
            </a:fld>
            <a:endParaRPr lang="en-US" dirty="0"/>
          </a:p>
        </p:txBody>
      </p:sp>
      <p:sp>
        <p:nvSpPr>
          <p:cNvPr id="4" name="Slide Image Placeholder 3"/>
          <p:cNvSpPr>
            <a:spLocks noGrp="1" noRot="1" noChangeAspect="1"/>
          </p:cNvSpPr>
          <p:nvPr>
            <p:ph type="sldImg" idx="2"/>
          </p:nvPr>
        </p:nvSpPr>
        <p:spPr>
          <a:xfrm>
            <a:off x="423863" y="704850"/>
            <a:ext cx="6254750" cy="3519488"/>
          </a:xfrm>
          <a:prstGeom prst="rect">
            <a:avLst/>
          </a:prstGeom>
          <a:noFill/>
          <a:ln w="12700">
            <a:solidFill>
              <a:prstClr val="black"/>
            </a:solidFill>
          </a:ln>
        </p:spPr>
        <p:txBody>
          <a:bodyPr vert="horz" lIns="94255" tIns="47127" rIns="94255" bIns="47127" rtlCol="0" anchor="ctr"/>
          <a:lstStyle/>
          <a:p>
            <a:endParaRPr lang="en-US"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55" tIns="47127" rIns="94255" bIns="4712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917424"/>
            <a:ext cx="3077740" cy="469424"/>
          </a:xfrm>
          <a:prstGeom prst="rect">
            <a:avLst/>
          </a:prstGeom>
        </p:spPr>
        <p:txBody>
          <a:bodyPr vert="horz" lIns="94255" tIns="47127" rIns="94255" bIns="471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7" y="8917424"/>
            <a:ext cx="3077740" cy="469424"/>
          </a:xfrm>
          <a:prstGeom prst="rect">
            <a:avLst/>
          </a:prstGeom>
        </p:spPr>
        <p:txBody>
          <a:bodyPr vert="horz" lIns="94255" tIns="47127" rIns="94255" bIns="47127" rtlCol="0" anchor="b"/>
          <a:lstStyle>
            <a:lvl1pPr algn="r">
              <a:defRPr sz="1200"/>
            </a:lvl1pPr>
          </a:lstStyle>
          <a:p>
            <a:fld id="{FDB15B27-10B9-47BD-A8F9-EB0473F19DF1}" type="slidenum">
              <a:rPr lang="en-US" smtClean="0"/>
              <a:pPr/>
              <a:t>‹#›</a:t>
            </a:fld>
            <a:endParaRPr lang="en-US" dirty="0"/>
          </a:p>
        </p:txBody>
      </p:sp>
    </p:spTree>
    <p:extLst>
      <p:ext uri="{BB962C8B-B14F-4D97-AF65-F5344CB8AC3E}">
        <p14:creationId xmlns:p14="http://schemas.microsoft.com/office/powerpoint/2010/main" val="342568031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1</a:t>
            </a:fld>
            <a:endParaRPr lang="en-US" dirty="0"/>
          </a:p>
        </p:txBody>
      </p:sp>
    </p:spTree>
    <p:extLst>
      <p:ext uri="{BB962C8B-B14F-4D97-AF65-F5344CB8AC3E}">
        <p14:creationId xmlns:p14="http://schemas.microsoft.com/office/powerpoint/2010/main" val="3606801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256E99"/>
                </a:solidFill>
                <a:effectLst/>
                <a:uLnTx/>
                <a:uFillTx/>
                <a:latin typeface="Helvetica Neue"/>
                <a:ea typeface="+mn-ea"/>
                <a:cs typeface="+mn-cs"/>
              </a:rPr>
              <a:t>Check this picture out… In this picture, not only can  lifejacket wear could be easily observed, but in the original higher resolution photo, you could tell that a pouch and collar style inflatable were being worn and even  what brands of lifejackets were being worn.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15B27-10B9-47BD-A8F9-EB0473F19D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2657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srgbClr val="256E99"/>
              </a:solidFill>
              <a:effectLst/>
              <a:uLnTx/>
              <a:uFillTx/>
              <a:latin typeface="Helvetica Neue"/>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15B27-10B9-47BD-A8F9-EB0473F19D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0222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12</a:t>
            </a:fld>
            <a:endParaRPr lang="en-US" dirty="0"/>
          </a:p>
        </p:txBody>
      </p:sp>
    </p:spTree>
    <p:extLst>
      <p:ext uri="{BB962C8B-B14F-4D97-AF65-F5344CB8AC3E}">
        <p14:creationId xmlns:p14="http://schemas.microsoft.com/office/powerpoint/2010/main" val="922790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boaters observed were powerboaters, of whom two-thirds were in runabouts (large &amp; small) and small open powerboats.</a:t>
            </a:r>
          </a:p>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13</a:t>
            </a:fld>
            <a:endParaRPr lang="en-US" dirty="0"/>
          </a:p>
        </p:txBody>
      </p:sp>
    </p:spTree>
    <p:extLst>
      <p:ext uri="{BB962C8B-B14F-4D97-AF65-F5344CB8AC3E}">
        <p14:creationId xmlns:p14="http://schemas.microsoft.com/office/powerpoint/2010/main" val="3601203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14</a:t>
            </a:fld>
            <a:endParaRPr lang="en-US" dirty="0"/>
          </a:p>
        </p:txBody>
      </p:sp>
    </p:spTree>
    <p:extLst>
      <p:ext uri="{BB962C8B-B14F-4D97-AF65-F5344CB8AC3E}">
        <p14:creationId xmlns:p14="http://schemas.microsoft.com/office/powerpoint/2010/main" val="3660251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15</a:t>
            </a:fld>
            <a:endParaRPr lang="en-US" dirty="0"/>
          </a:p>
        </p:txBody>
      </p:sp>
    </p:spTree>
    <p:extLst>
      <p:ext uri="{BB962C8B-B14F-4D97-AF65-F5344CB8AC3E}">
        <p14:creationId xmlns:p14="http://schemas.microsoft.com/office/powerpoint/2010/main" val="3786378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16</a:t>
            </a:fld>
            <a:endParaRPr lang="en-US" dirty="0"/>
          </a:p>
        </p:txBody>
      </p:sp>
    </p:spTree>
    <p:extLst>
      <p:ext uri="{BB962C8B-B14F-4D97-AF65-F5344CB8AC3E}">
        <p14:creationId xmlns:p14="http://schemas.microsoft.com/office/powerpoint/2010/main" val="171727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17</a:t>
            </a:fld>
            <a:endParaRPr lang="en-US" dirty="0"/>
          </a:p>
        </p:txBody>
      </p:sp>
    </p:spTree>
    <p:extLst>
      <p:ext uri="{BB962C8B-B14F-4D97-AF65-F5344CB8AC3E}">
        <p14:creationId xmlns:p14="http://schemas.microsoft.com/office/powerpoint/2010/main" val="1034187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18</a:t>
            </a:fld>
            <a:endParaRPr lang="en-US" dirty="0"/>
          </a:p>
        </p:txBody>
      </p:sp>
    </p:spTree>
    <p:extLst>
      <p:ext uri="{BB962C8B-B14F-4D97-AF65-F5344CB8AC3E}">
        <p14:creationId xmlns:p14="http://schemas.microsoft.com/office/powerpoint/2010/main" val="2218547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19</a:t>
            </a:fld>
            <a:endParaRPr lang="en-US" dirty="0"/>
          </a:p>
        </p:txBody>
      </p:sp>
    </p:spTree>
    <p:extLst>
      <p:ext uri="{BB962C8B-B14F-4D97-AF65-F5344CB8AC3E}">
        <p14:creationId xmlns:p14="http://schemas.microsoft.com/office/powerpoint/2010/main" val="4161156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B15B27-10B9-47BD-A8F9-EB0473F19DF1}" type="slidenum">
              <a:rPr lang="en-US" smtClean="0"/>
              <a:pPr/>
              <a:t>2</a:t>
            </a:fld>
            <a:endParaRPr lang="en-US" dirty="0"/>
          </a:p>
        </p:txBody>
      </p:sp>
    </p:spTree>
    <p:extLst>
      <p:ext uri="{BB962C8B-B14F-4D97-AF65-F5344CB8AC3E}">
        <p14:creationId xmlns:p14="http://schemas.microsoft.com/office/powerpoint/2010/main" val="1905283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20</a:t>
            </a:fld>
            <a:endParaRPr lang="en-US" dirty="0"/>
          </a:p>
        </p:txBody>
      </p:sp>
    </p:spTree>
    <p:extLst>
      <p:ext uri="{BB962C8B-B14F-4D97-AF65-F5344CB8AC3E}">
        <p14:creationId xmlns:p14="http://schemas.microsoft.com/office/powerpoint/2010/main" val="2189520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information is from the </a:t>
            </a:r>
            <a:r>
              <a:rPr lang="en-CA" u="sng" dirty="0"/>
              <a:t>On-Water</a:t>
            </a:r>
            <a:r>
              <a:rPr lang="en-CA" dirty="0"/>
              <a:t> Survey interviews conducted with boaters, not from the Aerial Observational research, but in the same lake regions. Gives us insight into why boaters’ LJ Wearing behaviour is what it is.</a:t>
            </a:r>
          </a:p>
        </p:txBody>
      </p:sp>
      <p:sp>
        <p:nvSpPr>
          <p:cNvPr id="4" name="Slide Number Placeholder 3"/>
          <p:cNvSpPr>
            <a:spLocks noGrp="1"/>
          </p:cNvSpPr>
          <p:nvPr>
            <p:ph type="sldNum" sz="quarter" idx="5"/>
          </p:nvPr>
        </p:nvSpPr>
        <p:spPr/>
        <p:txBody>
          <a:bodyPr/>
          <a:lstStyle/>
          <a:p>
            <a:fld id="{E7F41FDA-4EA2-46AD-B87B-59BDC7CD401B}" type="slidenum">
              <a:rPr lang="en-US" smtClean="0"/>
              <a:pPr/>
              <a:t>21</a:t>
            </a:fld>
            <a:endParaRPr lang="en-US" dirty="0"/>
          </a:p>
        </p:txBody>
      </p:sp>
    </p:spTree>
    <p:extLst>
      <p:ext uri="{BB962C8B-B14F-4D97-AF65-F5344CB8AC3E}">
        <p14:creationId xmlns:p14="http://schemas.microsoft.com/office/powerpoint/2010/main" val="3311512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Again, from the On-Water interviews with boaters… boaters have many ‘excuses’ for not wearing their lifejacket.</a:t>
            </a:r>
          </a:p>
          <a:p>
            <a:r>
              <a:rPr lang="en-CA" dirty="0">
                <a:solidFill>
                  <a:srgbClr val="FF0000"/>
                </a:solidFill>
              </a:rPr>
              <a:t>Some of these reasons were also top barriers to wearing lifejackets in the CSBC’s major 2014 quantitative research study investigating Canadian boaters’ safety behaviours:  </a:t>
            </a:r>
            <a:r>
              <a:rPr lang="en-CA" strike="sngStrike" baseline="0" dirty="0">
                <a:solidFill>
                  <a:srgbClr val="FF0000"/>
                </a:solidFill>
              </a:rPr>
              <a:t>only needed in risky conditions, </a:t>
            </a:r>
            <a:r>
              <a:rPr lang="en-CA" dirty="0">
                <a:solidFill>
                  <a:srgbClr val="FF0000"/>
                </a:solidFill>
              </a:rPr>
              <a:t>uncomfortable / too hot to wear, in a big / safe / steady boat, water is calm. </a:t>
            </a:r>
          </a:p>
          <a:p>
            <a:r>
              <a:rPr lang="en-CA" dirty="0">
                <a:solidFill>
                  <a:srgbClr val="FF0000"/>
                </a:solidFill>
              </a:rPr>
              <a:t>Other reasons seem to be ‘higher on the excuses list’ than in 2014 – </a:t>
            </a:r>
            <a:r>
              <a:rPr lang="en-CA" strike="sngStrike" baseline="0" dirty="0">
                <a:solidFill>
                  <a:srgbClr val="FF0000"/>
                </a:solidFill>
              </a:rPr>
              <a:t>not worried about falling in / something serious happening, other people could rescue me</a:t>
            </a:r>
            <a:r>
              <a:rPr lang="en-CA" dirty="0">
                <a:solidFill>
                  <a:srgbClr val="FF0000"/>
                </a:solidFill>
              </a:rPr>
              <a:t>, I’m a strong swimmer, can put one on if needed.</a:t>
            </a:r>
          </a:p>
        </p:txBody>
      </p:sp>
      <p:sp>
        <p:nvSpPr>
          <p:cNvPr id="4" name="Slide Number Placeholder 3"/>
          <p:cNvSpPr>
            <a:spLocks noGrp="1"/>
          </p:cNvSpPr>
          <p:nvPr>
            <p:ph type="sldNum" sz="quarter" idx="5"/>
          </p:nvPr>
        </p:nvSpPr>
        <p:spPr/>
        <p:txBody>
          <a:bodyPr/>
          <a:lstStyle/>
          <a:p>
            <a:fld id="{E7F41FDA-4EA2-46AD-B87B-59BDC7CD401B}" type="slidenum">
              <a:rPr lang="en-US" smtClean="0"/>
              <a:pPr/>
              <a:t>22</a:t>
            </a:fld>
            <a:endParaRPr lang="en-US" dirty="0"/>
          </a:p>
        </p:txBody>
      </p:sp>
    </p:spTree>
    <p:extLst>
      <p:ext uri="{BB962C8B-B14F-4D97-AF65-F5344CB8AC3E}">
        <p14:creationId xmlns:p14="http://schemas.microsoft.com/office/powerpoint/2010/main" val="1355428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from the On-Water interviews with boaters…</a:t>
            </a:r>
          </a:p>
          <a:p>
            <a:r>
              <a:rPr lang="en-US" dirty="0"/>
              <a:t>As in the CSBC’s 2014 research study, boaters know that wearing their Lifejacket is ‘the smart thing to do’.</a:t>
            </a:r>
          </a:p>
          <a:p>
            <a:r>
              <a:rPr lang="en-US" dirty="0"/>
              <a:t>But, they usually don’t, unless… there are situational cues (e.g. risky water/save/weather conditions); or they want to set a good example for children.</a:t>
            </a:r>
          </a:p>
          <a:p>
            <a:r>
              <a:rPr lang="en-US" u="sng" dirty="0"/>
              <a:t>Or</a:t>
            </a:r>
            <a:r>
              <a:rPr lang="en-US" dirty="0"/>
              <a:t>, as we also see here, if they become convinced of other risks, including…</a:t>
            </a:r>
            <a:r>
              <a:rPr lang="en-US" b="1" dirty="0"/>
              <a:t>they won’t be able to put their lifejacket on after they fall into the water</a:t>
            </a:r>
            <a:r>
              <a:rPr lang="en-US" dirty="0"/>
              <a:t>… which is a key trigger in the Research That Floats ‘Within Reach’ communications campaign. More on that later…</a:t>
            </a:r>
          </a:p>
        </p:txBody>
      </p:sp>
      <p:sp>
        <p:nvSpPr>
          <p:cNvPr id="4" name="Slide Number Placeholder 3"/>
          <p:cNvSpPr>
            <a:spLocks noGrp="1"/>
          </p:cNvSpPr>
          <p:nvPr>
            <p:ph type="sldNum" sz="quarter" idx="5"/>
          </p:nvPr>
        </p:nvSpPr>
        <p:spPr/>
        <p:txBody>
          <a:bodyPr/>
          <a:lstStyle/>
          <a:p>
            <a:fld id="{FDB15B27-10B9-47BD-A8F9-EB0473F19DF1}" type="slidenum">
              <a:rPr lang="en-US" smtClean="0"/>
              <a:pPr/>
              <a:t>23</a:t>
            </a:fld>
            <a:endParaRPr lang="en-US" dirty="0"/>
          </a:p>
        </p:txBody>
      </p:sp>
    </p:spTree>
    <p:extLst>
      <p:ext uri="{BB962C8B-B14F-4D97-AF65-F5344CB8AC3E}">
        <p14:creationId xmlns:p14="http://schemas.microsoft.com/office/powerpoint/2010/main" val="3494350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simple terms, the ‘stepwise statistical regression analysis’ identifies which risk factor is most associated with higher lifejacket wear. After that #1 risk factor is then removed, which risk factor is next most associated with higher Lifejacket wear. That is the #2 ranked risk factor. And so on. The result is a rank ordering of the tested risk factors regarding how much they contribute to higher wearing of lifejackets by boaters.</a:t>
            </a:r>
          </a:p>
          <a:p>
            <a:endParaRPr lang="en-US" dirty="0"/>
          </a:p>
          <a:p>
            <a:r>
              <a:rPr lang="en-US" dirty="0"/>
              <a:t>Two variables were also removed from the model:</a:t>
            </a:r>
          </a:p>
          <a:p>
            <a:pPr marL="628650" lvl="1" indent="-171450">
              <a:buFont typeface="Arial" panose="020B0604020202020204" pitchFamily="34" charset="0"/>
              <a:buChar char="•"/>
            </a:pPr>
            <a:r>
              <a:rPr lang="en-US" dirty="0"/>
              <a:t>Passenger versus Operator, due to high multicollinearity with Single vs. 2+ boaters.</a:t>
            </a:r>
          </a:p>
          <a:p>
            <a:pPr marL="628650" lvl="1" indent="-171450">
              <a:buFont typeface="Arial" panose="020B0604020202020204" pitchFamily="34" charset="0"/>
              <a:buChar char="•"/>
            </a:pPr>
            <a:r>
              <a:rPr lang="en-US" dirty="0"/>
              <a:t>Teens 13 to 17 yrs on board, due to high multicollinearity with child under 12 yrs on board.</a:t>
            </a:r>
          </a:p>
        </p:txBody>
      </p:sp>
      <p:sp>
        <p:nvSpPr>
          <p:cNvPr id="4" name="Slide Number Placeholder 3"/>
          <p:cNvSpPr>
            <a:spLocks noGrp="1"/>
          </p:cNvSpPr>
          <p:nvPr>
            <p:ph type="sldNum" sz="quarter" idx="5"/>
          </p:nvPr>
        </p:nvSpPr>
        <p:spPr/>
        <p:txBody>
          <a:bodyPr/>
          <a:lstStyle/>
          <a:p>
            <a:fld id="{FDB15B27-10B9-47BD-A8F9-EB0473F19DF1}" type="slidenum">
              <a:rPr lang="en-US" smtClean="0"/>
              <a:pPr/>
              <a:t>24</a:t>
            </a:fld>
            <a:endParaRPr lang="en-US" dirty="0"/>
          </a:p>
        </p:txBody>
      </p:sp>
    </p:spTree>
    <p:extLst>
      <p:ext uri="{BB962C8B-B14F-4D97-AF65-F5344CB8AC3E}">
        <p14:creationId xmlns:p14="http://schemas.microsoft.com/office/powerpoint/2010/main" val="3561741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Stepwise Selection: 1 = Top factor added to model contributing to increased lifejacket wear, 2 = second factor, 3 – third factor, 4 – fourth factor. Note: If a risk factor does not have a number assigned to it, that means their contribution is not statistically significant at the p-value threshold set and thus they were not included in the model.</a:t>
            </a:r>
            <a:endParaRPr lang="en-CA" sz="1200" dirty="0"/>
          </a:p>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25</a:t>
            </a:fld>
            <a:endParaRPr lang="en-US" dirty="0"/>
          </a:p>
        </p:txBody>
      </p:sp>
    </p:spTree>
    <p:extLst>
      <p:ext uri="{BB962C8B-B14F-4D97-AF65-F5344CB8AC3E}">
        <p14:creationId xmlns:p14="http://schemas.microsoft.com/office/powerpoint/2010/main" val="1024285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26</a:t>
            </a:fld>
            <a:endParaRPr lang="en-US" dirty="0"/>
          </a:p>
        </p:txBody>
      </p:sp>
    </p:spTree>
    <p:extLst>
      <p:ext uri="{BB962C8B-B14F-4D97-AF65-F5344CB8AC3E}">
        <p14:creationId xmlns:p14="http://schemas.microsoft.com/office/powerpoint/2010/main" val="34715278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27</a:t>
            </a:fld>
            <a:endParaRPr lang="en-US" dirty="0"/>
          </a:p>
        </p:txBody>
      </p:sp>
    </p:spTree>
    <p:extLst>
      <p:ext uri="{BB962C8B-B14F-4D97-AF65-F5344CB8AC3E}">
        <p14:creationId xmlns:p14="http://schemas.microsoft.com/office/powerpoint/2010/main" val="8106464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28</a:t>
            </a:fld>
            <a:endParaRPr lang="en-US" dirty="0"/>
          </a:p>
        </p:txBody>
      </p:sp>
    </p:spTree>
    <p:extLst>
      <p:ext uri="{BB962C8B-B14F-4D97-AF65-F5344CB8AC3E}">
        <p14:creationId xmlns:p14="http://schemas.microsoft.com/office/powerpoint/2010/main" val="697933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t>The starting point for developing the Campaign, was the research learning re: </a:t>
            </a:r>
            <a:r>
              <a:rPr lang="en-US" dirty="0"/>
              <a:t>key boater perceptions that contribute to low lifejacket wear ( as mentioned on the previous slide).</a:t>
            </a:r>
            <a:endParaRPr lang="en-CA" dirty="0"/>
          </a:p>
          <a:p>
            <a:pPr marL="0" indent="0">
              <a:buFont typeface="Arial" panose="020B0604020202020204" pitchFamily="34" charset="0"/>
              <a:buNone/>
            </a:pPr>
            <a:r>
              <a:rPr lang="en-CA" dirty="0"/>
              <a:t>Several creative messaging options were developed, seeking the best way to communicate a convincing message for the campaign.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dirty="0"/>
              <a:t>Ad campaign media included Pattison outdoor signage as well as local media placements. Posters and other Marketing Materials were displayed at marinas, boat launches, locks, etc.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dirty="0"/>
              <a:t>Social Media posts were designed to complement the ad campaign by exploring the reasons and excuses why boaters wear or don’t wear their lifejackets.</a:t>
            </a:r>
            <a:endParaRPr lang="en-CA" b="1" u="sng" dirty="0"/>
          </a:p>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29</a:t>
            </a:fld>
            <a:endParaRPr lang="en-US" dirty="0"/>
          </a:p>
        </p:txBody>
      </p:sp>
    </p:spTree>
    <p:extLst>
      <p:ext uri="{BB962C8B-B14F-4D97-AF65-F5344CB8AC3E}">
        <p14:creationId xmlns:p14="http://schemas.microsoft.com/office/powerpoint/2010/main" val="964655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3</a:t>
            </a:fld>
            <a:endParaRPr lang="en-US" dirty="0"/>
          </a:p>
        </p:txBody>
      </p:sp>
    </p:spTree>
    <p:extLst>
      <p:ext uri="{BB962C8B-B14F-4D97-AF65-F5344CB8AC3E}">
        <p14:creationId xmlns:p14="http://schemas.microsoft.com/office/powerpoint/2010/main" val="24101227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first part of the outreach campaign development was the creative development.  Research was done on several different educational advertising creative concepts, each with different messaging intended to motivate increased lifejacket wear.  The ‘Within Reach’ concept scored the highest in the research as most motivating to boaters, and became the campaign messaging centre-piece.</a:t>
            </a:r>
          </a:p>
          <a:p>
            <a:pPr marL="0" indent="0">
              <a:buFont typeface="Arial" panose="020B0604020202020204" pitchFamily="34" charset="0"/>
              <a:buNone/>
            </a:pPr>
            <a:endParaRPr lang="en-CA" dirty="0"/>
          </a:p>
          <a:p>
            <a:pPr marL="0" indent="0">
              <a:buFont typeface="Arial" panose="020B0604020202020204" pitchFamily="34" charset="0"/>
              <a:buNone/>
            </a:pPr>
            <a:r>
              <a:rPr lang="en-CA" dirty="0"/>
              <a:t>This shows several versions of the final ‘Within Reach’ campaign posters. </a:t>
            </a:r>
          </a:p>
          <a:p>
            <a:pPr marL="0" indent="0">
              <a:buFont typeface="Arial" panose="020B0604020202020204" pitchFamily="34" charset="0"/>
              <a:buNone/>
            </a:pPr>
            <a:r>
              <a:rPr lang="en-CA" dirty="0"/>
              <a:t>‘Within Reach’ confronts one of the key reasons / excuses that people give for not wearing a lifejacket – they think… ‘I can reach it / put it on if I need it’. The combination of the visual and the text messaging makes boaters reconsider whether it is actually within reach in my boat, if something unexpected happens and I suddenly fall overboard, and am not already wearing my lifejacket.</a:t>
            </a:r>
          </a:p>
        </p:txBody>
      </p:sp>
      <p:sp>
        <p:nvSpPr>
          <p:cNvPr id="4" name="Slide Number Placeholder 3"/>
          <p:cNvSpPr>
            <a:spLocks noGrp="1"/>
          </p:cNvSpPr>
          <p:nvPr>
            <p:ph type="sldNum" sz="quarter" idx="5"/>
          </p:nvPr>
        </p:nvSpPr>
        <p:spPr/>
        <p:txBody>
          <a:bodyPr/>
          <a:lstStyle/>
          <a:p>
            <a:fld id="{E3EA9CD2-C206-4B70-A263-DA3DD5DAFB5D}" type="slidenum">
              <a:rPr lang="en-CA" smtClean="0"/>
              <a:t>30</a:t>
            </a:fld>
            <a:endParaRPr lang="en-CA" dirty="0"/>
          </a:p>
        </p:txBody>
      </p:sp>
    </p:spTree>
    <p:extLst>
      <p:ext uri="{BB962C8B-B14F-4D97-AF65-F5344CB8AC3E}">
        <p14:creationId xmlns:p14="http://schemas.microsoft.com/office/powerpoint/2010/main" val="2655187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t>People viewing the poster are encouraged to scan the QR code to see what happens next.</a:t>
            </a:r>
          </a:p>
          <a:p>
            <a:pPr marL="0" indent="0">
              <a:buFont typeface="Arial" panose="020B0604020202020204" pitchFamily="34" charset="0"/>
              <a:buNone/>
            </a:pPr>
            <a:endParaRPr lang="en-CA" dirty="0"/>
          </a:p>
          <a:p>
            <a:pPr marL="0" indent="0">
              <a:buFont typeface="Arial" panose="020B0604020202020204" pitchFamily="34" charset="0"/>
              <a:buNone/>
            </a:pPr>
            <a:r>
              <a:rPr lang="en-CA" dirty="0"/>
              <a:t>After scanning the QR, they see the intro video, which shows a person struggling to get back onto a boat.  The viewer is provided the choice of seeing whether the person has a lifejacket on or not, and what happens under each scenario.</a:t>
            </a:r>
          </a:p>
          <a:p>
            <a:pPr marL="0" indent="0">
              <a:buFont typeface="Arial" panose="020B0604020202020204" pitchFamily="34" charset="0"/>
              <a:buNone/>
            </a:pPr>
            <a:endParaRPr lang="en-CA" i="1" dirty="0"/>
          </a:p>
          <a:p>
            <a:pPr marL="0" indent="0">
              <a:buFont typeface="Arial" panose="020B0604020202020204" pitchFamily="34" charset="0"/>
              <a:buNone/>
            </a:pPr>
            <a:endParaRPr lang="en-CA" dirty="0"/>
          </a:p>
          <a:p>
            <a:endParaRPr lang="en-CA" dirty="0"/>
          </a:p>
        </p:txBody>
      </p:sp>
      <p:sp>
        <p:nvSpPr>
          <p:cNvPr id="4" name="Slide Number Placeholder 3"/>
          <p:cNvSpPr>
            <a:spLocks noGrp="1"/>
          </p:cNvSpPr>
          <p:nvPr>
            <p:ph type="sldNum" sz="quarter" idx="5"/>
          </p:nvPr>
        </p:nvSpPr>
        <p:spPr/>
        <p:txBody>
          <a:bodyPr/>
          <a:lstStyle/>
          <a:p>
            <a:fld id="{E3EA9CD2-C206-4B70-A263-DA3DD5DAFB5D}" type="slidenum">
              <a:rPr lang="en-CA" smtClean="0"/>
              <a:t>31</a:t>
            </a:fld>
            <a:endParaRPr lang="en-CA" dirty="0"/>
          </a:p>
        </p:txBody>
      </p:sp>
    </p:spTree>
    <p:extLst>
      <p:ext uri="{BB962C8B-B14F-4D97-AF65-F5344CB8AC3E}">
        <p14:creationId xmlns:p14="http://schemas.microsoft.com/office/powerpoint/2010/main" val="22758958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t>This is the flow of communications from the poster when a boater scans the QR code.  The boater is provided a short video of the poster and is offered two choices.  See what happens if the subject is wearing a lifejacket or NOT wearing a lifejacket. Wearing is easy.. The boater gets control, moves towards the back of the boat and exits.  NOT wearing a lifejacket !  The expectation might be a dark outcome however.. We see the boater struggling and as the camera widens the ‘safety net’ …. (crew, rescue, etc) .. Is revealed with a narration that says.. ‘you didn’t think we would let anything happen to this person did you ?”  </a:t>
            </a:r>
          </a:p>
          <a:p>
            <a:endParaRPr lang="en-CA" dirty="0"/>
          </a:p>
        </p:txBody>
      </p:sp>
      <p:sp>
        <p:nvSpPr>
          <p:cNvPr id="4" name="Slide Number Placeholder 3"/>
          <p:cNvSpPr>
            <a:spLocks noGrp="1"/>
          </p:cNvSpPr>
          <p:nvPr>
            <p:ph type="sldNum" sz="quarter" idx="5"/>
          </p:nvPr>
        </p:nvSpPr>
        <p:spPr/>
        <p:txBody>
          <a:bodyPr/>
          <a:lstStyle/>
          <a:p>
            <a:fld id="{E3EA9CD2-C206-4B70-A263-DA3DD5DAFB5D}" type="slidenum">
              <a:rPr lang="en-CA" smtClean="0"/>
              <a:t>32</a:t>
            </a:fld>
            <a:endParaRPr lang="en-CA" dirty="0"/>
          </a:p>
        </p:txBody>
      </p:sp>
    </p:spTree>
    <p:extLst>
      <p:ext uri="{BB962C8B-B14F-4D97-AF65-F5344CB8AC3E}">
        <p14:creationId xmlns:p14="http://schemas.microsoft.com/office/powerpoint/2010/main" val="5662355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is the initial video that a consumer would watch when they first scan the QR code on a poster, hand out or other marketing materials</a:t>
            </a:r>
          </a:p>
        </p:txBody>
      </p:sp>
      <p:sp>
        <p:nvSpPr>
          <p:cNvPr id="4" name="Slide Number Placeholder 3"/>
          <p:cNvSpPr>
            <a:spLocks noGrp="1"/>
          </p:cNvSpPr>
          <p:nvPr>
            <p:ph type="sldNum" sz="quarter" idx="5"/>
          </p:nvPr>
        </p:nvSpPr>
        <p:spPr/>
        <p:txBody>
          <a:bodyPr/>
          <a:lstStyle/>
          <a:p>
            <a:fld id="{FDB15B27-10B9-47BD-A8F9-EB0473F19DF1}" type="slidenum">
              <a:rPr lang="en-US" smtClean="0"/>
              <a:pPr/>
              <a:t>33</a:t>
            </a:fld>
            <a:endParaRPr lang="en-US" dirty="0"/>
          </a:p>
        </p:txBody>
      </p:sp>
    </p:spTree>
    <p:extLst>
      <p:ext uri="{BB962C8B-B14F-4D97-AF65-F5344CB8AC3E}">
        <p14:creationId xmlns:p14="http://schemas.microsoft.com/office/powerpoint/2010/main" val="34999061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200" dirty="0"/>
              <a:t>During the summer of 2022 the marketing materials were placed throughout the RTF regional locally targeted areas.</a:t>
            </a:r>
          </a:p>
          <a:p>
            <a:endParaRPr lang="en-CA" sz="1200" dirty="0"/>
          </a:p>
          <a:p>
            <a:r>
              <a:rPr lang="en-CA" dirty="0"/>
              <a:t>This included Marinas, Boat Launches, Bus Shelters, Street Level advertising, Marine Stores, Marina Service Departments, Restaurants</a:t>
            </a:r>
          </a:p>
          <a:p>
            <a:endParaRPr lang="en-CA" dirty="0"/>
          </a:p>
          <a:p>
            <a:r>
              <a:rPr lang="en-CA" dirty="0"/>
              <a:t>Signage sent to 17 Communities within our target areas and was dispersed to a variety of locations within them</a:t>
            </a:r>
          </a:p>
          <a:p>
            <a:endParaRPr lang="en-CA" dirty="0"/>
          </a:p>
          <a:p>
            <a:r>
              <a:rPr lang="en-CA" dirty="0"/>
              <a:t>Beaches, Parks, Community, Visitor, Tourism and Recreation Centres, Libraries, Conservation Centres etc…</a:t>
            </a:r>
          </a:p>
          <a:p>
            <a:endParaRPr lang="en-CA" dirty="0"/>
          </a:p>
          <a:p>
            <a:r>
              <a:rPr lang="en-CA" dirty="0"/>
              <a:t>Signage was put up at 5 Locking Stations along the Trent</a:t>
            </a:r>
          </a:p>
          <a:p>
            <a:endParaRPr lang="en-CA" dirty="0"/>
          </a:p>
          <a:p>
            <a:r>
              <a:rPr lang="en-CA" dirty="0"/>
              <a:t>In addition, there were 29 social media posts were shared with the CSBC boating community that were “boosted” to an audience within the RTF targeted research area</a:t>
            </a:r>
          </a:p>
        </p:txBody>
      </p:sp>
      <p:sp>
        <p:nvSpPr>
          <p:cNvPr id="4" name="Slide Number Placeholder 3"/>
          <p:cNvSpPr>
            <a:spLocks noGrp="1"/>
          </p:cNvSpPr>
          <p:nvPr>
            <p:ph type="sldNum" sz="quarter" idx="5"/>
          </p:nvPr>
        </p:nvSpPr>
        <p:spPr/>
        <p:txBody>
          <a:bodyPr lIns="96661" tIns="48331" rIns="96661" bIns="48331"/>
          <a:lstStyle/>
          <a:p>
            <a:fld id="{BD36202C-D7A7-41CC-83A9-15A959FC5EF7}" type="slidenum">
              <a:rPr lang="en-CA" smtClean="0"/>
              <a:t>34</a:t>
            </a:fld>
            <a:endParaRPr lang="en-CA" dirty="0"/>
          </a:p>
        </p:txBody>
      </p:sp>
    </p:spTree>
    <p:extLst>
      <p:ext uri="{BB962C8B-B14F-4D97-AF65-F5344CB8AC3E}">
        <p14:creationId xmlns:p14="http://schemas.microsoft.com/office/powerpoint/2010/main" val="26815680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35</a:t>
            </a:fld>
            <a:endParaRPr lang="en-US" dirty="0"/>
          </a:p>
        </p:txBody>
      </p:sp>
    </p:spTree>
    <p:extLst>
      <p:ext uri="{BB962C8B-B14F-4D97-AF65-F5344CB8AC3E}">
        <p14:creationId xmlns:p14="http://schemas.microsoft.com/office/powerpoint/2010/main" val="37557167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5263" y="955675"/>
            <a:ext cx="8493126" cy="4776788"/>
          </a:xfrm>
        </p:spPr>
      </p:sp>
      <p:sp>
        <p:nvSpPr>
          <p:cNvPr id="3" name="Notes Placeholder 2"/>
          <p:cNvSpPr>
            <a:spLocks noGrp="1"/>
          </p:cNvSpPr>
          <p:nvPr>
            <p:ph type="body" idx="1"/>
          </p:nvPr>
        </p:nvSpPr>
        <p:spPr/>
        <p:txBody>
          <a:bodyPr/>
          <a:lstStyle/>
          <a:p>
            <a:pPr marL="354419" indent="-354419" defTabSz="945116">
              <a:spcBef>
                <a:spcPct val="20000"/>
              </a:spcBef>
              <a:buFontTx/>
              <a:buChar char="•"/>
              <a:defRPr/>
            </a:pPr>
            <a:endParaRPr lang="en-US" sz="1000" dirty="0">
              <a:solidFill>
                <a:prstClr val="black"/>
              </a:solidFill>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defTabSz="942289">
              <a:defRPr/>
            </a:pPr>
            <a:fld id="{8EBEF3C8-496A-4CFB-BEBD-009F65F77541}" type="slidenum">
              <a:rPr lang="en-US">
                <a:solidFill>
                  <a:prstClr val="black"/>
                </a:solidFill>
                <a:latin typeface="Calibri"/>
              </a:rPr>
              <a:pPr defTabSz="942289">
                <a:defRPr/>
              </a:pPr>
              <a:t>36</a:t>
            </a:fld>
            <a:endParaRPr lang="en-US" dirty="0">
              <a:solidFill>
                <a:prstClr val="black"/>
              </a:solidFill>
              <a:latin typeface="Calibri"/>
            </a:endParaRPr>
          </a:p>
        </p:txBody>
      </p:sp>
    </p:spTree>
    <p:extLst>
      <p:ext uri="{BB962C8B-B14F-4D97-AF65-F5344CB8AC3E}">
        <p14:creationId xmlns:p14="http://schemas.microsoft.com/office/powerpoint/2010/main" val="16827005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5263" y="955675"/>
            <a:ext cx="8493126" cy="4776788"/>
          </a:xfrm>
        </p:spPr>
      </p:sp>
      <p:sp>
        <p:nvSpPr>
          <p:cNvPr id="3" name="Notes Placeholder 2"/>
          <p:cNvSpPr>
            <a:spLocks noGrp="1"/>
          </p:cNvSpPr>
          <p:nvPr>
            <p:ph type="body" idx="1"/>
          </p:nvPr>
        </p:nvSpPr>
        <p:spPr/>
        <p:txBody>
          <a:bodyPr/>
          <a:lstStyle/>
          <a:p>
            <a:pPr marL="354419" indent="-354419" defTabSz="945116">
              <a:spcBef>
                <a:spcPct val="20000"/>
              </a:spcBef>
              <a:buFontTx/>
              <a:buChar char="•"/>
              <a:defRPr/>
            </a:pPr>
            <a:r>
              <a:rPr lang="en-US" sz="1000" b="1" dirty="0">
                <a:solidFill>
                  <a:prstClr val="black"/>
                </a:solidFill>
                <a:latin typeface="Arial" pitchFamily="34" charset="0"/>
                <a:cs typeface="Arial" pitchFamily="34" charset="0"/>
              </a:rPr>
              <a:t>Where: </a:t>
            </a:r>
            <a:r>
              <a:rPr lang="en-US" sz="1000" dirty="0">
                <a:solidFill>
                  <a:prstClr val="black"/>
                </a:solidFill>
                <a:latin typeface="Arial" pitchFamily="34" charset="0"/>
                <a:cs typeface="Arial" pitchFamily="34" charset="0"/>
              </a:rPr>
              <a:t>Nipissing Lakes, Almaguin, Muskoka &amp; Haliburton Lakes, Lake Simcoe, Kawartha Lakes. Each region sub-divided into more specific sections.</a:t>
            </a:r>
          </a:p>
        </p:txBody>
      </p:sp>
      <p:sp>
        <p:nvSpPr>
          <p:cNvPr id="4" name="Slide Number Placeholder 3"/>
          <p:cNvSpPr>
            <a:spLocks noGrp="1"/>
          </p:cNvSpPr>
          <p:nvPr>
            <p:ph type="sldNum" sz="quarter" idx="5"/>
          </p:nvPr>
        </p:nvSpPr>
        <p:spPr/>
        <p:txBody>
          <a:bodyPr/>
          <a:lstStyle/>
          <a:p>
            <a:pPr defTabSz="942289">
              <a:defRPr/>
            </a:pPr>
            <a:fld id="{8EBEF3C8-496A-4CFB-BEBD-009F65F77541}" type="slidenum">
              <a:rPr lang="en-US">
                <a:solidFill>
                  <a:prstClr val="black"/>
                </a:solidFill>
                <a:latin typeface="Calibri"/>
              </a:rPr>
              <a:pPr defTabSz="942289">
                <a:defRPr/>
              </a:pPr>
              <a:t>37</a:t>
            </a:fld>
            <a:endParaRPr lang="en-US" dirty="0">
              <a:solidFill>
                <a:prstClr val="black"/>
              </a:solidFill>
              <a:latin typeface="Calibri"/>
            </a:endParaRPr>
          </a:p>
        </p:txBody>
      </p:sp>
    </p:spTree>
    <p:extLst>
      <p:ext uri="{BB962C8B-B14F-4D97-AF65-F5344CB8AC3E}">
        <p14:creationId xmlns:p14="http://schemas.microsoft.com/office/powerpoint/2010/main" val="11429184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38</a:t>
            </a:fld>
            <a:endParaRPr lang="en-US" dirty="0"/>
          </a:p>
        </p:txBody>
      </p:sp>
    </p:spTree>
    <p:extLst>
      <p:ext uri="{BB962C8B-B14F-4D97-AF65-F5344CB8AC3E}">
        <p14:creationId xmlns:p14="http://schemas.microsoft.com/office/powerpoint/2010/main" val="42528317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39</a:t>
            </a:fld>
            <a:endParaRPr lang="en-US" dirty="0"/>
          </a:p>
        </p:txBody>
      </p:sp>
    </p:spTree>
    <p:extLst>
      <p:ext uri="{BB962C8B-B14F-4D97-AF65-F5344CB8AC3E}">
        <p14:creationId xmlns:p14="http://schemas.microsoft.com/office/powerpoint/2010/main" val="3637598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Lifejacket wear rates were measured in the summers of 2021 (baseline) and 2022 (after campaign implemented).</a:t>
            </a:r>
          </a:p>
          <a:p>
            <a:r>
              <a:rPr lang="en-US" dirty="0"/>
              <a:t>We will show you the Campaign that was developed and tested.</a:t>
            </a:r>
          </a:p>
        </p:txBody>
      </p:sp>
      <p:sp>
        <p:nvSpPr>
          <p:cNvPr id="4" name="Slide Number Placeholder 3"/>
          <p:cNvSpPr>
            <a:spLocks noGrp="1"/>
          </p:cNvSpPr>
          <p:nvPr>
            <p:ph type="sldNum" sz="quarter" idx="5"/>
          </p:nvPr>
        </p:nvSpPr>
        <p:spPr/>
        <p:txBody>
          <a:bodyPr/>
          <a:lstStyle/>
          <a:p>
            <a:fld id="{FDB15B27-10B9-47BD-A8F9-EB0473F19DF1}" type="slidenum">
              <a:rPr lang="en-US" smtClean="0"/>
              <a:pPr/>
              <a:t>4</a:t>
            </a:fld>
            <a:endParaRPr lang="en-US" dirty="0"/>
          </a:p>
        </p:txBody>
      </p:sp>
    </p:spTree>
    <p:extLst>
      <p:ext uri="{BB962C8B-B14F-4D97-AF65-F5344CB8AC3E}">
        <p14:creationId xmlns:p14="http://schemas.microsoft.com/office/powerpoint/2010/main" val="37608640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7F41FDA-4EA2-46AD-B87B-59BDC7CD401B}" type="slidenum">
              <a:rPr lang="en-US" smtClean="0"/>
              <a:pPr/>
              <a:t>41</a:t>
            </a:fld>
            <a:endParaRPr lang="en-US" dirty="0"/>
          </a:p>
        </p:txBody>
      </p:sp>
    </p:spTree>
    <p:extLst>
      <p:ext uri="{BB962C8B-B14F-4D97-AF65-F5344CB8AC3E}">
        <p14:creationId xmlns:p14="http://schemas.microsoft.com/office/powerpoint/2010/main" val="26746510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42</a:t>
            </a:fld>
            <a:endParaRPr lang="en-US" dirty="0"/>
          </a:p>
        </p:txBody>
      </p:sp>
    </p:spTree>
    <p:extLst>
      <p:ext uri="{BB962C8B-B14F-4D97-AF65-F5344CB8AC3E}">
        <p14:creationId xmlns:p14="http://schemas.microsoft.com/office/powerpoint/2010/main" val="16092007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43</a:t>
            </a:fld>
            <a:endParaRPr lang="en-US" dirty="0"/>
          </a:p>
        </p:txBody>
      </p:sp>
    </p:spTree>
    <p:extLst>
      <p:ext uri="{BB962C8B-B14F-4D97-AF65-F5344CB8AC3E}">
        <p14:creationId xmlns:p14="http://schemas.microsoft.com/office/powerpoint/2010/main" val="42237655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7F41FDA-4EA2-46AD-B87B-59BDC7CD401B}" type="slidenum">
              <a:rPr lang="en-US" smtClean="0"/>
              <a:pPr/>
              <a:t>46</a:t>
            </a:fld>
            <a:endParaRPr lang="en-US" dirty="0"/>
          </a:p>
        </p:txBody>
      </p:sp>
    </p:spTree>
    <p:extLst>
      <p:ext uri="{BB962C8B-B14F-4D97-AF65-F5344CB8AC3E}">
        <p14:creationId xmlns:p14="http://schemas.microsoft.com/office/powerpoint/2010/main" val="3925839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49</a:t>
            </a:fld>
            <a:endParaRPr lang="en-US" dirty="0"/>
          </a:p>
        </p:txBody>
      </p:sp>
    </p:spTree>
    <p:extLst>
      <p:ext uri="{BB962C8B-B14F-4D97-AF65-F5344CB8AC3E}">
        <p14:creationId xmlns:p14="http://schemas.microsoft.com/office/powerpoint/2010/main" val="17206275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50</a:t>
            </a:fld>
            <a:endParaRPr lang="en-US" dirty="0"/>
          </a:p>
        </p:txBody>
      </p:sp>
    </p:spTree>
    <p:extLst>
      <p:ext uri="{BB962C8B-B14F-4D97-AF65-F5344CB8AC3E}">
        <p14:creationId xmlns:p14="http://schemas.microsoft.com/office/powerpoint/2010/main" val="11322531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Stepwise Selection: 1 = Top factor added to model contributing to increased lifejacket wear, 2 = second factor, 3 – third factor, 4 – fourth factor. Note: If a risk factor does not have a number assigned to it, that means their contribution is not statistically significant at the p-value threshold set and thus they were not included in the model.</a:t>
            </a:r>
            <a:endParaRPr lang="en-CA" sz="1200" dirty="0"/>
          </a:p>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55</a:t>
            </a:fld>
            <a:endParaRPr lang="en-US" dirty="0"/>
          </a:p>
        </p:txBody>
      </p:sp>
    </p:spTree>
    <p:extLst>
      <p:ext uri="{BB962C8B-B14F-4D97-AF65-F5344CB8AC3E}">
        <p14:creationId xmlns:p14="http://schemas.microsoft.com/office/powerpoint/2010/main" val="36574109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56</a:t>
            </a:fld>
            <a:endParaRPr lang="en-US" dirty="0"/>
          </a:p>
        </p:txBody>
      </p:sp>
    </p:spTree>
    <p:extLst>
      <p:ext uri="{BB962C8B-B14F-4D97-AF65-F5344CB8AC3E}">
        <p14:creationId xmlns:p14="http://schemas.microsoft.com/office/powerpoint/2010/main" val="13740649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60</a:t>
            </a:fld>
            <a:endParaRPr lang="en-US" dirty="0"/>
          </a:p>
        </p:txBody>
      </p:sp>
    </p:spTree>
    <p:extLst>
      <p:ext uri="{BB962C8B-B14F-4D97-AF65-F5344CB8AC3E}">
        <p14:creationId xmlns:p14="http://schemas.microsoft.com/office/powerpoint/2010/main" val="3287593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In the USA tests</a:t>
            </a:r>
            <a:r>
              <a:rPr lang="en-US" dirty="0"/>
              <a:t>: </a:t>
            </a:r>
          </a:p>
          <a:p>
            <a:r>
              <a:rPr lang="en-US" dirty="0"/>
              <a:t>1. In 2007 to 2009, a concentrated </a:t>
            </a:r>
            <a:r>
              <a:rPr lang="en-US" b="1" u="none" dirty="0"/>
              <a:t>local public education and communications campaign</a:t>
            </a:r>
            <a:r>
              <a:rPr lang="en-US" dirty="0"/>
              <a:t> was implemented in California to encourage more lifejacket wear among recreational boaters. The campaign included radio advertising, promotions, marina events and an on-water campaign tour boat staffed by ambassadors who distributed educational material and promoted lifejacket wear. </a:t>
            </a:r>
          </a:p>
          <a:p>
            <a:r>
              <a:rPr lang="en-US" dirty="0"/>
              <a:t>During and after the campaign, the </a:t>
            </a:r>
            <a:r>
              <a:rPr lang="en-US" b="1" dirty="0"/>
              <a:t>lifejacket wear rate in the test areas increased by 2 to 3% of boaters </a:t>
            </a:r>
            <a:r>
              <a:rPr lang="en-US" dirty="0"/>
              <a:t>in the test area (from approximately 9% baseline to 11-12% during and post the test). </a:t>
            </a:r>
          </a:p>
          <a:p>
            <a:r>
              <a:rPr lang="en-US" dirty="0"/>
              <a:t>2. On the other hand, when </a:t>
            </a:r>
            <a:r>
              <a:rPr lang="en-US" b="1" dirty="0"/>
              <a:t>mandatory wear regulations </a:t>
            </a:r>
            <a:r>
              <a:rPr lang="en-US" dirty="0"/>
              <a:t>were implemented at 4 lakes in Mississippi in 2009 to 2011, the </a:t>
            </a:r>
            <a:r>
              <a:rPr lang="en-US" b="1" dirty="0"/>
              <a:t>lifejacket wear rate increased from 14% baseline to 75% and was sustained after 3 years at almost 70%</a:t>
            </a:r>
            <a:r>
              <a:rPr lang="en-US" dirty="0"/>
              <a:t>.</a:t>
            </a:r>
          </a:p>
          <a:p>
            <a:r>
              <a:rPr lang="en-US" dirty="0"/>
              <a:t>In this test, it was mandatory for all boaters on boats less than 16 feet long to wear lifejackets at all times; and all boaters on boats 16 to 26 feet to wear lifejackets when underway.</a:t>
            </a:r>
          </a:p>
        </p:txBody>
      </p:sp>
      <p:sp>
        <p:nvSpPr>
          <p:cNvPr id="4" name="Slide Number Placeholder 3"/>
          <p:cNvSpPr>
            <a:spLocks noGrp="1"/>
          </p:cNvSpPr>
          <p:nvPr>
            <p:ph type="sldNum" sz="quarter" idx="5"/>
          </p:nvPr>
        </p:nvSpPr>
        <p:spPr/>
        <p:txBody>
          <a:bodyPr/>
          <a:lstStyle/>
          <a:p>
            <a:fld id="{FDB15B27-10B9-47BD-A8F9-EB0473F19DF1}" type="slidenum">
              <a:rPr lang="en-US" smtClean="0"/>
              <a:pPr/>
              <a:t>61</a:t>
            </a:fld>
            <a:endParaRPr lang="en-US" dirty="0"/>
          </a:p>
        </p:txBody>
      </p:sp>
    </p:spTree>
    <p:extLst>
      <p:ext uri="{BB962C8B-B14F-4D97-AF65-F5344CB8AC3E}">
        <p14:creationId xmlns:p14="http://schemas.microsoft.com/office/powerpoint/2010/main" val="3349011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completed #’s 1 through 4, and are sharing the results with you in this presentation.</a:t>
            </a:r>
          </a:p>
        </p:txBody>
      </p:sp>
      <p:sp>
        <p:nvSpPr>
          <p:cNvPr id="4" name="Slide Number Placeholder 3"/>
          <p:cNvSpPr>
            <a:spLocks noGrp="1"/>
          </p:cNvSpPr>
          <p:nvPr>
            <p:ph type="sldNum" sz="quarter" idx="5"/>
          </p:nvPr>
        </p:nvSpPr>
        <p:spPr/>
        <p:txBody>
          <a:bodyPr/>
          <a:lstStyle/>
          <a:p>
            <a:fld id="{FDB15B27-10B9-47BD-A8F9-EB0473F19DF1}" type="slidenum">
              <a:rPr lang="en-US" smtClean="0"/>
              <a:pPr/>
              <a:t>5</a:t>
            </a:fld>
            <a:endParaRPr lang="en-US" dirty="0"/>
          </a:p>
        </p:txBody>
      </p:sp>
    </p:spTree>
    <p:extLst>
      <p:ext uri="{BB962C8B-B14F-4D97-AF65-F5344CB8AC3E}">
        <p14:creationId xmlns:p14="http://schemas.microsoft.com/office/powerpoint/2010/main" val="661105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62</a:t>
            </a:fld>
            <a:endParaRPr lang="en-US" dirty="0"/>
          </a:p>
        </p:txBody>
      </p:sp>
    </p:spTree>
    <p:extLst>
      <p:ext uri="{BB962C8B-B14F-4D97-AF65-F5344CB8AC3E}">
        <p14:creationId xmlns:p14="http://schemas.microsoft.com/office/powerpoint/2010/main" val="23527715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indent="0">
              <a:buNone/>
            </a:pPr>
            <a:r>
              <a:rPr lang="en-CA" sz="2000" dirty="0"/>
              <a:t>“Wearing your lifejacket” is important for safe boating, and can be encouraged by local campaigns. Want to plan your own campaign and event, start with the “What”, “When”, “Who”, “Where” &amp; “How”:</a:t>
            </a:r>
          </a:p>
          <a:p>
            <a:r>
              <a:rPr lang="en-CA" sz="2000" b="1" dirty="0"/>
              <a:t>“What” </a:t>
            </a:r>
            <a:r>
              <a:rPr lang="en-CA" sz="2000" dirty="0"/>
              <a:t>– This is the messaging of your campaign. Focus on messaging that can be effective for you &amp; your audience. </a:t>
            </a:r>
            <a:r>
              <a:rPr lang="en-CA" sz="1800" dirty="0"/>
              <a:t>‘Within Reach’ communicates “</a:t>
            </a:r>
            <a:r>
              <a:rPr lang="en-US" sz="1800" dirty="0"/>
              <a:t>you may not be able to reach your lifejacket and put it on if you fall into the water”, so “always wear your lifejacket”.</a:t>
            </a:r>
            <a:br>
              <a:rPr lang="en-US" sz="1800" dirty="0"/>
            </a:br>
            <a:endParaRPr lang="en-CA" sz="1800" dirty="0"/>
          </a:p>
          <a:p>
            <a:r>
              <a:rPr lang="en-CA" sz="2000" b="1" dirty="0"/>
              <a:t>“When” </a:t>
            </a:r>
            <a:r>
              <a:rPr lang="en-CA" sz="2000" dirty="0"/>
              <a:t>- Decide what time during the year and how long you will be promoting the campaign. Is </a:t>
            </a:r>
            <a:r>
              <a:rPr lang="en-CA" sz="1800" dirty="0"/>
              <a:t>Summer boating season in your area? Are there other seasonal local events that you can participant.</a:t>
            </a:r>
            <a:br>
              <a:rPr lang="en-CA" sz="1800" dirty="0"/>
            </a:br>
            <a:endParaRPr lang="en-CA" sz="1800" dirty="0"/>
          </a:p>
          <a:p>
            <a:r>
              <a:rPr lang="en-CA" sz="2000" b="1" dirty="0"/>
              <a:t>“Who”</a:t>
            </a:r>
            <a:r>
              <a:rPr lang="en-CA" sz="2000" dirty="0"/>
              <a:t> - Think about who your target audience should be or could be</a:t>
            </a:r>
          </a:p>
          <a:p>
            <a:pPr marL="800100" lvl="1" indent="-342900">
              <a:buFont typeface="Arial" panose="020B0604020202020204" pitchFamily="34" charset="0"/>
              <a:buChar char="•"/>
            </a:pPr>
            <a:r>
              <a:rPr lang="en-CA" sz="2000" dirty="0"/>
              <a:t>Is it all recreational boaters? Or more specific?</a:t>
            </a:r>
          </a:p>
          <a:p>
            <a:pPr marL="800100" lvl="1" indent="-342900">
              <a:buFont typeface="Arial" panose="020B0604020202020204" pitchFamily="34" charset="0"/>
              <a:buChar char="•"/>
            </a:pPr>
            <a:r>
              <a:rPr lang="en-CA" sz="2000" dirty="0"/>
              <a:t>Members of your marina or boating organization?</a:t>
            </a:r>
          </a:p>
          <a:p>
            <a:pPr marL="800100" lvl="1" indent="-342900">
              <a:buFont typeface="Arial" panose="020B0604020202020204" pitchFamily="34" charset="0"/>
              <a:buChar char="•"/>
            </a:pPr>
            <a:r>
              <a:rPr lang="en-CA" sz="2000" dirty="0"/>
              <a:t>The general public in your community?</a:t>
            </a:r>
          </a:p>
          <a:p>
            <a:endParaRPr lang="en-CA" dirty="0"/>
          </a:p>
        </p:txBody>
      </p:sp>
      <p:sp>
        <p:nvSpPr>
          <p:cNvPr id="4" name="Slide Number Placeholder 3"/>
          <p:cNvSpPr>
            <a:spLocks noGrp="1"/>
          </p:cNvSpPr>
          <p:nvPr>
            <p:ph type="sldNum" sz="quarter" idx="5"/>
          </p:nvPr>
        </p:nvSpPr>
        <p:spPr/>
        <p:txBody>
          <a:bodyPr/>
          <a:lstStyle/>
          <a:p>
            <a:fld id="{E3EA9CD2-C206-4B70-A263-DA3DD5DAFB5D}" type="slidenum">
              <a:rPr lang="en-CA" smtClean="0"/>
              <a:t>63</a:t>
            </a:fld>
            <a:endParaRPr lang="en-CA" dirty="0"/>
          </a:p>
        </p:txBody>
      </p:sp>
    </p:spTree>
    <p:extLst>
      <p:ext uri="{BB962C8B-B14F-4D97-AF65-F5344CB8AC3E}">
        <p14:creationId xmlns:p14="http://schemas.microsoft.com/office/powerpoint/2010/main" val="17950110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“Where”</a:t>
            </a:r>
            <a:r>
              <a:rPr lang="en-CA" dirty="0"/>
              <a:t> - Be focused on where you are looking to promote the campaign</a:t>
            </a:r>
          </a:p>
          <a:p>
            <a:pPr lvl="1"/>
            <a:r>
              <a:rPr lang="en-CA" dirty="0"/>
              <a:t>What boating areas / lakes/ geography?</a:t>
            </a:r>
          </a:p>
          <a:p>
            <a:pPr lvl="1"/>
            <a:r>
              <a:rPr lang="en-CA" dirty="0"/>
              <a:t>Just your marina or organization??</a:t>
            </a:r>
            <a:br>
              <a:rPr lang="en-CA" dirty="0"/>
            </a:br>
            <a:endParaRPr lang="en-CA" dirty="0"/>
          </a:p>
          <a:p>
            <a:r>
              <a:rPr lang="en-CA" b="1" dirty="0"/>
              <a:t>“Partners”</a:t>
            </a:r>
            <a:r>
              <a:rPr lang="en-CA" dirty="0"/>
              <a:t> - Look within your community on who you wish to work with</a:t>
            </a:r>
          </a:p>
          <a:p>
            <a:pPr lvl="1"/>
            <a:r>
              <a:rPr lang="en-CA" dirty="0"/>
              <a:t>Local marine enforcement agency?</a:t>
            </a:r>
          </a:p>
          <a:p>
            <a:pPr lvl="1"/>
            <a:r>
              <a:rPr lang="en-CA" dirty="0"/>
              <a:t>Other local partners or other organizations?</a:t>
            </a:r>
          </a:p>
          <a:p>
            <a:pPr lvl="1"/>
            <a:r>
              <a:rPr lang="en-CA" dirty="0"/>
              <a:t>People within your marina or organization?</a:t>
            </a:r>
            <a:br>
              <a:rPr lang="en-CA" dirty="0"/>
            </a:br>
            <a:endParaRPr lang="en-CA" dirty="0"/>
          </a:p>
          <a:p>
            <a:r>
              <a:rPr lang="en-CA" b="1" dirty="0"/>
              <a:t>“How” </a:t>
            </a:r>
            <a:r>
              <a:rPr lang="en-CA" dirty="0"/>
              <a:t>- For a successful campaign, you will need to identify what resources you have available</a:t>
            </a:r>
          </a:p>
          <a:p>
            <a:pPr lvl="1"/>
            <a:r>
              <a:rPr lang="en-CA" dirty="0"/>
              <a:t>Including the ‘Within Reach’ campaign materials, </a:t>
            </a:r>
            <a:br>
              <a:rPr lang="en-CA" dirty="0"/>
            </a:br>
            <a:r>
              <a:rPr lang="en-CA" dirty="0"/>
              <a:t>other CSBC materials, etc.</a:t>
            </a:r>
          </a:p>
          <a:p>
            <a:pPr lvl="1"/>
            <a:r>
              <a:rPr lang="en-CA" dirty="0"/>
              <a:t>People resources, $’s.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When deciding where to promote your campaign, remember that sometimes “less is actually more”.  Don’t overstretch and spread your resources too thin.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For a successful campaign or event, look at what personnel are available, how many physical materials are required, what are all the costs involved for the event or campaign</a:t>
            </a:r>
          </a:p>
          <a:p>
            <a:endParaRPr lang="en-CA" dirty="0"/>
          </a:p>
        </p:txBody>
      </p:sp>
      <p:sp>
        <p:nvSpPr>
          <p:cNvPr id="4" name="Slide Number Placeholder 3"/>
          <p:cNvSpPr>
            <a:spLocks noGrp="1"/>
          </p:cNvSpPr>
          <p:nvPr>
            <p:ph type="sldNum" sz="quarter" idx="5"/>
          </p:nvPr>
        </p:nvSpPr>
        <p:spPr/>
        <p:txBody>
          <a:bodyPr/>
          <a:lstStyle/>
          <a:p>
            <a:fld id="{E3EA9CD2-C206-4B70-A263-DA3DD5DAFB5D}" type="slidenum">
              <a:rPr lang="en-CA" smtClean="0"/>
              <a:t>64</a:t>
            </a:fld>
            <a:endParaRPr lang="en-CA" dirty="0"/>
          </a:p>
        </p:txBody>
      </p:sp>
    </p:spTree>
    <p:extLst>
      <p:ext uri="{BB962C8B-B14F-4D97-AF65-F5344CB8AC3E}">
        <p14:creationId xmlns:p14="http://schemas.microsoft.com/office/powerpoint/2010/main" val="37114929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are different formats of marketing and communication materials that you can use for your own campaign, with printed material and digital materials – including poster images and graphics for sharing on social media</a:t>
            </a:r>
          </a:p>
        </p:txBody>
      </p:sp>
      <p:sp>
        <p:nvSpPr>
          <p:cNvPr id="4" name="Slide Number Placeholder 3"/>
          <p:cNvSpPr>
            <a:spLocks noGrp="1"/>
          </p:cNvSpPr>
          <p:nvPr>
            <p:ph type="sldNum" sz="quarter" idx="5"/>
          </p:nvPr>
        </p:nvSpPr>
        <p:spPr/>
        <p:txBody>
          <a:bodyPr/>
          <a:lstStyle/>
          <a:p>
            <a:fld id="{E3EA9CD2-C206-4B70-A263-DA3DD5DAFB5D}" type="slidenum">
              <a:rPr lang="en-CA" smtClean="0"/>
              <a:t>65</a:t>
            </a:fld>
            <a:endParaRPr lang="en-CA" dirty="0"/>
          </a:p>
        </p:txBody>
      </p:sp>
    </p:spTree>
    <p:extLst>
      <p:ext uri="{BB962C8B-B14F-4D97-AF65-F5344CB8AC3E}">
        <p14:creationId xmlns:p14="http://schemas.microsoft.com/office/powerpoint/2010/main" val="22710250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is a variety of printed marketing materials and sizes available.  From rigid outdoor signs, to indoor materials.  Choose what fits right for your business and campaign.</a:t>
            </a:r>
          </a:p>
          <a:p>
            <a:endParaRPr lang="en-CA" dirty="0"/>
          </a:p>
          <a:p>
            <a:r>
              <a:rPr lang="en-CA" dirty="0"/>
              <a:t>Access electronic files to print your own, or order printed copies (while quantities available, shipping extra)</a:t>
            </a:r>
          </a:p>
        </p:txBody>
      </p:sp>
      <p:sp>
        <p:nvSpPr>
          <p:cNvPr id="4" name="Slide Number Placeholder 3"/>
          <p:cNvSpPr>
            <a:spLocks noGrp="1"/>
          </p:cNvSpPr>
          <p:nvPr>
            <p:ph type="sldNum" sz="quarter" idx="5"/>
          </p:nvPr>
        </p:nvSpPr>
        <p:spPr/>
        <p:txBody>
          <a:bodyPr/>
          <a:lstStyle/>
          <a:p>
            <a:fld id="{FDB15B27-10B9-47BD-A8F9-EB0473F19DF1}" type="slidenum">
              <a:rPr lang="en-US" smtClean="0"/>
              <a:pPr/>
              <a:t>66</a:t>
            </a:fld>
            <a:endParaRPr lang="en-US" dirty="0"/>
          </a:p>
        </p:txBody>
      </p:sp>
    </p:spTree>
    <p:extLst>
      <p:ext uri="{BB962C8B-B14F-4D97-AF65-F5344CB8AC3E}">
        <p14:creationId xmlns:p14="http://schemas.microsoft.com/office/powerpoint/2010/main" val="19939592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Files that are print-ready are available for downloading from the enjoyboating.ca website.  You can share these on your website, in newsletters or social media.  You can also print them out as handouts for use in your campaign.</a:t>
            </a:r>
          </a:p>
        </p:txBody>
      </p:sp>
      <p:sp>
        <p:nvSpPr>
          <p:cNvPr id="4" name="Slide Number Placeholder 3"/>
          <p:cNvSpPr>
            <a:spLocks noGrp="1"/>
          </p:cNvSpPr>
          <p:nvPr>
            <p:ph type="sldNum" sz="quarter" idx="5"/>
          </p:nvPr>
        </p:nvSpPr>
        <p:spPr/>
        <p:txBody>
          <a:bodyPr/>
          <a:lstStyle/>
          <a:p>
            <a:fld id="{E3EA9CD2-C206-4B70-A263-DA3DD5DAFB5D}" type="slidenum">
              <a:rPr lang="en-CA" smtClean="0"/>
              <a:t>67</a:t>
            </a:fld>
            <a:endParaRPr lang="en-CA" dirty="0"/>
          </a:p>
        </p:txBody>
      </p:sp>
    </p:spTree>
    <p:extLst>
      <p:ext uri="{BB962C8B-B14F-4D97-AF65-F5344CB8AC3E}">
        <p14:creationId xmlns:p14="http://schemas.microsoft.com/office/powerpoint/2010/main" val="21039282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Take advantage of the ‘Within Reach’ Social Media images and suggested posts that are available.  </a:t>
            </a:r>
          </a:p>
          <a:p>
            <a:endParaRPr lang="en-CA" dirty="0"/>
          </a:p>
          <a:p>
            <a:r>
              <a:rPr lang="en-CA" dirty="0"/>
              <a:t>Pick and choose posts that fit your boating clientele OR pick a mix of “popular” messages to share on your platforms.</a:t>
            </a:r>
          </a:p>
        </p:txBody>
      </p:sp>
      <p:sp>
        <p:nvSpPr>
          <p:cNvPr id="4" name="Slide Number Placeholder 3"/>
          <p:cNvSpPr>
            <a:spLocks noGrp="1"/>
          </p:cNvSpPr>
          <p:nvPr>
            <p:ph type="sldNum" sz="quarter" idx="5"/>
          </p:nvPr>
        </p:nvSpPr>
        <p:spPr/>
        <p:txBody>
          <a:bodyPr/>
          <a:lstStyle/>
          <a:p>
            <a:fld id="{E3EA9CD2-C206-4B70-A263-DA3DD5DAFB5D}" type="slidenum">
              <a:rPr lang="en-CA" smtClean="0"/>
              <a:t>68</a:t>
            </a:fld>
            <a:endParaRPr lang="en-CA" dirty="0"/>
          </a:p>
        </p:txBody>
      </p:sp>
    </p:spTree>
    <p:extLst>
      <p:ext uri="{BB962C8B-B14F-4D97-AF65-F5344CB8AC3E}">
        <p14:creationId xmlns:p14="http://schemas.microsoft.com/office/powerpoint/2010/main" val="2729000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addition to the Within Reach campaign, there are other graphics, including infographs and other posters, featuring boating safety messaging that can be used as social media posts, on your website, in newsletters or other outreach campaigns.</a:t>
            </a:r>
          </a:p>
        </p:txBody>
      </p:sp>
      <p:sp>
        <p:nvSpPr>
          <p:cNvPr id="4" name="Slide Number Placeholder 3"/>
          <p:cNvSpPr>
            <a:spLocks noGrp="1"/>
          </p:cNvSpPr>
          <p:nvPr>
            <p:ph type="sldNum" sz="quarter" idx="5"/>
          </p:nvPr>
        </p:nvSpPr>
        <p:spPr/>
        <p:txBody>
          <a:bodyPr/>
          <a:lstStyle/>
          <a:p>
            <a:fld id="{FDB15B27-10B9-47BD-A8F9-EB0473F19DF1}" type="slidenum">
              <a:rPr lang="en-US" smtClean="0"/>
              <a:pPr/>
              <a:t>69</a:t>
            </a:fld>
            <a:endParaRPr lang="en-US" dirty="0"/>
          </a:p>
        </p:txBody>
      </p:sp>
    </p:spTree>
    <p:extLst>
      <p:ext uri="{BB962C8B-B14F-4D97-AF65-F5344CB8AC3E}">
        <p14:creationId xmlns:p14="http://schemas.microsoft.com/office/powerpoint/2010/main" val="20927516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tips to consider for any campaign that you may do…and these come from the success stories we heard from the partners who participated in the 2022 outreach project for the targeted research area.</a:t>
            </a:r>
          </a:p>
        </p:txBody>
      </p:sp>
      <p:sp>
        <p:nvSpPr>
          <p:cNvPr id="4" name="Slide Number Placeholder 3"/>
          <p:cNvSpPr>
            <a:spLocks noGrp="1"/>
          </p:cNvSpPr>
          <p:nvPr>
            <p:ph type="sldNum" sz="quarter" idx="5"/>
          </p:nvPr>
        </p:nvSpPr>
        <p:spPr/>
        <p:txBody>
          <a:bodyPr/>
          <a:lstStyle/>
          <a:p>
            <a:fld id="{FDB15B27-10B9-47BD-A8F9-EB0473F19DF1}" type="slidenum">
              <a:rPr lang="en-US" smtClean="0"/>
              <a:pPr/>
              <a:t>70</a:t>
            </a:fld>
            <a:endParaRPr lang="en-US" dirty="0"/>
          </a:p>
        </p:txBody>
      </p:sp>
    </p:spTree>
    <p:extLst>
      <p:ext uri="{BB962C8B-B14F-4D97-AF65-F5344CB8AC3E}">
        <p14:creationId xmlns:p14="http://schemas.microsoft.com/office/powerpoint/2010/main" val="34701914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Put any of your desired marketing materials in highly visible traffic areas.  Think about all the possible touch points / locations within your business location that customers can see the messaging</a:t>
            </a:r>
          </a:p>
        </p:txBody>
      </p:sp>
      <p:sp>
        <p:nvSpPr>
          <p:cNvPr id="4" name="Slide Number Placeholder 3"/>
          <p:cNvSpPr>
            <a:spLocks noGrp="1"/>
          </p:cNvSpPr>
          <p:nvPr>
            <p:ph type="sldNum" sz="quarter" idx="5"/>
          </p:nvPr>
        </p:nvSpPr>
        <p:spPr/>
        <p:txBody>
          <a:bodyPr/>
          <a:lstStyle/>
          <a:p>
            <a:fld id="{FDB15B27-10B9-47BD-A8F9-EB0473F19DF1}" type="slidenum">
              <a:rPr lang="en-US" smtClean="0"/>
              <a:pPr/>
              <a:t>71</a:t>
            </a:fld>
            <a:endParaRPr lang="en-US" dirty="0"/>
          </a:p>
        </p:txBody>
      </p:sp>
    </p:spTree>
    <p:extLst>
      <p:ext uri="{BB962C8B-B14F-4D97-AF65-F5344CB8AC3E}">
        <p14:creationId xmlns:p14="http://schemas.microsoft.com/office/powerpoint/2010/main" val="2056796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6</a:t>
            </a:fld>
            <a:endParaRPr lang="en-US" dirty="0"/>
          </a:p>
        </p:txBody>
      </p:sp>
    </p:spTree>
    <p:extLst>
      <p:ext uri="{BB962C8B-B14F-4D97-AF65-F5344CB8AC3E}">
        <p14:creationId xmlns:p14="http://schemas.microsoft.com/office/powerpoint/2010/main" val="27686492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Think about different ways you can spread the message within your community.  Whether you are hosting your own event, partnering with other local businesses or participating in events hosted by your local chamber of commerce</a:t>
            </a:r>
          </a:p>
        </p:txBody>
      </p:sp>
      <p:sp>
        <p:nvSpPr>
          <p:cNvPr id="4" name="Slide Number Placeholder 3"/>
          <p:cNvSpPr>
            <a:spLocks noGrp="1"/>
          </p:cNvSpPr>
          <p:nvPr>
            <p:ph type="sldNum" sz="quarter" idx="5"/>
          </p:nvPr>
        </p:nvSpPr>
        <p:spPr/>
        <p:txBody>
          <a:bodyPr/>
          <a:lstStyle/>
          <a:p>
            <a:fld id="{E3EA9CD2-C206-4B70-A263-DA3DD5DAFB5D}" type="slidenum">
              <a:rPr lang="en-CA" smtClean="0"/>
              <a:t>72</a:t>
            </a:fld>
            <a:endParaRPr lang="en-CA" dirty="0"/>
          </a:p>
        </p:txBody>
      </p:sp>
    </p:spTree>
    <p:extLst>
      <p:ext uri="{BB962C8B-B14F-4D97-AF65-F5344CB8AC3E}">
        <p14:creationId xmlns:p14="http://schemas.microsoft.com/office/powerpoint/2010/main" val="15186025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are many different local partner options, several who may be hosting their own events that you can participate in.</a:t>
            </a:r>
          </a:p>
        </p:txBody>
      </p:sp>
      <p:sp>
        <p:nvSpPr>
          <p:cNvPr id="4" name="Slide Number Placeholder 3"/>
          <p:cNvSpPr>
            <a:spLocks noGrp="1"/>
          </p:cNvSpPr>
          <p:nvPr>
            <p:ph type="sldNum" sz="quarter" idx="5"/>
          </p:nvPr>
        </p:nvSpPr>
        <p:spPr/>
        <p:txBody>
          <a:bodyPr/>
          <a:lstStyle/>
          <a:p>
            <a:fld id="{E3EA9CD2-C206-4B70-A263-DA3DD5DAFB5D}" type="slidenum">
              <a:rPr lang="en-CA" smtClean="0"/>
              <a:t>73</a:t>
            </a:fld>
            <a:endParaRPr lang="en-CA" dirty="0"/>
          </a:p>
        </p:txBody>
      </p:sp>
    </p:spTree>
    <p:extLst>
      <p:ext uri="{BB962C8B-B14F-4D97-AF65-F5344CB8AC3E}">
        <p14:creationId xmlns:p14="http://schemas.microsoft.com/office/powerpoint/2010/main" val="7780849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74</a:t>
            </a:fld>
            <a:endParaRPr lang="en-US" dirty="0"/>
          </a:p>
        </p:txBody>
      </p:sp>
    </p:spTree>
    <p:extLst>
      <p:ext uri="{BB962C8B-B14F-4D97-AF65-F5344CB8AC3E}">
        <p14:creationId xmlns:p14="http://schemas.microsoft.com/office/powerpoint/2010/main" val="17458973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3EA9CD2-C206-4B70-A263-DA3DD5DAFB5D}" type="slidenum">
              <a:rPr lang="en-CA" smtClean="0"/>
              <a:t>75</a:t>
            </a:fld>
            <a:endParaRPr lang="en-CA" dirty="0"/>
          </a:p>
        </p:txBody>
      </p:sp>
    </p:spTree>
    <p:extLst>
      <p:ext uri="{BB962C8B-B14F-4D97-AF65-F5344CB8AC3E}">
        <p14:creationId xmlns:p14="http://schemas.microsoft.com/office/powerpoint/2010/main" val="3247343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Where</a:t>
            </a:r>
            <a:r>
              <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rPr>
              <a:t> was the research work done?  …In south central Ontario on inland lakes.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rPr>
              <a:t>Canadian boater populations are largest in Ontario.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rPr>
              <a:t>Inland lakes historically have had the greatest number of Canadian boating drownings.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rPr>
              <a:t>Lake Simcoe has its southern shores withing 60 km of Toronto.  With a size of almost 750 Square kms it is a very busy boating destination.  We divided Simcoe into 4 research areas. Cook bay, Kempenfelt bay, and Northern and east central lake Simcoe, both of which are part of the Trent Severn waterway, stretching from lake Ontario north and west to Lake Huron. The other 3 lake regions were similarly divided into 4 sub-areas.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Who:</a:t>
            </a:r>
            <a:r>
              <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rPr>
              <a:t> All recreational boaters were included, with emphasis on 3 dominant high risk groups…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When</a:t>
            </a:r>
            <a:r>
              <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rPr>
              <a:t>: July to mid-September summer 2021 baseline data collection and summer 2022 after the campaign.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How Many</a:t>
            </a:r>
            <a:r>
              <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rPr>
              <a:t>: Very large #’s of boaters were observed and recorded – almost 12,000 in each of the 2 summer periods.</a:t>
            </a:r>
          </a:p>
        </p:txBody>
      </p:sp>
      <p:sp>
        <p:nvSpPr>
          <p:cNvPr id="4" name="Slide Number Placeholder 3"/>
          <p:cNvSpPr>
            <a:spLocks noGrp="1"/>
          </p:cNvSpPr>
          <p:nvPr>
            <p:ph type="sldNum" sz="quarter" idx="5"/>
          </p:nvPr>
        </p:nvSpPr>
        <p:spPr/>
        <p:txBody>
          <a:bodyPr/>
          <a:lstStyle/>
          <a:p>
            <a:fld id="{FDB15B27-10B9-47BD-A8F9-EB0473F19DF1}" type="slidenum">
              <a:rPr lang="en-US" smtClean="0"/>
              <a:pPr/>
              <a:t>7</a:t>
            </a:fld>
            <a:endParaRPr lang="en-US" dirty="0"/>
          </a:p>
        </p:txBody>
      </p:sp>
    </p:spTree>
    <p:extLst>
      <p:ext uri="{BB962C8B-B14F-4D97-AF65-F5344CB8AC3E}">
        <p14:creationId xmlns:p14="http://schemas.microsoft.com/office/powerpoint/2010/main" val="3517559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256E99"/>
                </a:solidFill>
                <a:effectLst/>
                <a:uLnTx/>
                <a:uFillTx/>
                <a:latin typeface="Helvetica Neue"/>
                <a:ea typeface="+mn-ea"/>
                <a:cs typeface="+mn-cs"/>
              </a:rPr>
              <a:t>How:</a:t>
            </a:r>
            <a:r>
              <a:rPr kumimoji="0" lang="en-CA" sz="1200" b="0" i="0" u="none" strike="noStrike" kern="1200" cap="none" spc="0" normalizeH="0" baseline="0" noProof="0" dirty="0">
                <a:ln>
                  <a:noFill/>
                </a:ln>
                <a:solidFill>
                  <a:srgbClr val="256E99"/>
                </a:solidFill>
                <a:effectLst/>
                <a:uLnTx/>
                <a:uFillTx/>
                <a:latin typeface="Helvetica Neue"/>
                <a:ea typeface="+mn-ea"/>
                <a:cs typeface="+mn-cs"/>
              </a:rPr>
              <a:t>  Here is the fun part. Instead of the more traditional ‘observation from shore methodology’, boaters were observed ‘in situ’ … where they boat and how they boat, out on-the-water.  To do that, two float-equipped aircraft were used: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256E99"/>
                </a:solidFill>
                <a:effectLst/>
                <a:uLnTx/>
                <a:uFillTx/>
                <a:latin typeface="Helvetica Neue"/>
                <a:ea typeface="+mn-ea"/>
                <a:cs typeface="+mn-cs"/>
              </a:rPr>
              <a:t>The one in the northern lakes, is the blue Cessna that is one of the assets used by BAYSAR search and rescue out of North Bay.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256E99"/>
                </a:solidFill>
                <a:effectLst/>
                <a:uLnTx/>
                <a:uFillTx/>
                <a:latin typeface="Helvetica Neue"/>
                <a:ea typeface="+mn-ea"/>
                <a:cs typeface="+mn-cs"/>
              </a:rPr>
              <a:t>The yellow Cub is the aircraft used in the southern lakes.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srgbClr val="256E99"/>
              </a:solidFill>
              <a:effectLst/>
              <a:uLnTx/>
              <a:uFillTx/>
              <a:latin typeface="Helvetica Neue"/>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256E99"/>
                </a:solidFill>
                <a:effectLst/>
                <a:uLnTx/>
                <a:uFillTx/>
                <a:latin typeface="Helvetica Neue"/>
                <a:ea typeface="+mn-ea"/>
                <a:cs typeface="+mn-cs"/>
              </a:rPr>
              <a:t>Each aircraft conducted each flight with two-aboard .. A pilot and observer / photographer.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256E99"/>
                </a:solidFill>
                <a:effectLst/>
                <a:uLnTx/>
                <a:uFillTx/>
                <a:latin typeface="Helvetica Neue"/>
                <a:ea typeface="+mn-ea"/>
                <a:cs typeface="+mn-cs"/>
              </a:rPr>
              <a:t>These aircraft flew the target lakes and took pictures of the subject vessels with extremely high quality, geo-referenced, gyro-stabilized cameras.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256E99"/>
                </a:solidFill>
                <a:effectLst/>
                <a:uLnTx/>
                <a:uFillTx/>
                <a:latin typeface="Helvetica Neue"/>
                <a:ea typeface="+mn-ea"/>
                <a:cs typeface="+mn-cs"/>
              </a:rPr>
              <a:t>Plus they were tasked with collecting weather information, wind and wave conditions, and other data re: issues that might affect life jacket wear.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256E99"/>
                </a:solidFill>
                <a:effectLst/>
                <a:uLnTx/>
                <a:uFillTx/>
                <a:latin typeface="Helvetica Neue"/>
                <a:ea typeface="+mn-ea"/>
                <a:cs typeface="+mn-cs"/>
              </a:rPr>
              <a:t>All personnel were well trained on how to get the best camera shots and were required to undergo a performance testing period for both capturing and analyzing the pictures to obtain the required large number of data points.</a:t>
            </a:r>
          </a:p>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8</a:t>
            </a:fld>
            <a:endParaRPr lang="en-US" dirty="0"/>
          </a:p>
        </p:txBody>
      </p:sp>
    </p:spTree>
    <p:extLst>
      <p:ext uri="{BB962C8B-B14F-4D97-AF65-F5344CB8AC3E}">
        <p14:creationId xmlns:p14="http://schemas.microsoft.com/office/powerpoint/2010/main" val="2672236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256E99"/>
                </a:solidFill>
                <a:effectLst/>
                <a:uLnTx/>
                <a:uFillTx/>
                <a:latin typeface="Helvetica Neue"/>
                <a:ea typeface="+mn-ea"/>
                <a:cs typeface="+mn-cs"/>
              </a:rPr>
              <a:t>The results were crystal clear pictures… with a burst series from a variety of angles.  With this method, it was relatively easy to identify boat details, and approximate age and gender of those aboard. BTW, the pictures are held secure and private and are not shared with anyone other than the research personnel. These examples were taken with agreeable subjects to demonstrate the methodology and / or with boat information and faces not identifiable. </a:t>
            </a:r>
          </a:p>
        </p:txBody>
      </p:sp>
      <p:sp>
        <p:nvSpPr>
          <p:cNvPr id="4" name="Slide Number Placeholder 3"/>
          <p:cNvSpPr>
            <a:spLocks noGrp="1"/>
          </p:cNvSpPr>
          <p:nvPr>
            <p:ph type="sldNum" sz="quarter" idx="5"/>
          </p:nvPr>
        </p:nvSpPr>
        <p:spPr/>
        <p:txBody>
          <a:bodyPr/>
          <a:lstStyle/>
          <a:p>
            <a:fld id="{FDB15B27-10B9-47BD-A8F9-EB0473F19DF1}" type="slidenum">
              <a:rPr lang="en-US" smtClean="0"/>
              <a:pPr/>
              <a:t>9</a:t>
            </a:fld>
            <a:endParaRPr lang="en-US" dirty="0"/>
          </a:p>
        </p:txBody>
      </p:sp>
    </p:spTree>
    <p:extLst>
      <p:ext uri="{BB962C8B-B14F-4D97-AF65-F5344CB8AC3E}">
        <p14:creationId xmlns:p14="http://schemas.microsoft.com/office/powerpoint/2010/main" val="861364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14687" y="6480176"/>
            <a:ext cx="768085" cy="365125"/>
          </a:xfrm>
          <a:prstGeom prst="rect">
            <a:avLst/>
          </a:prstGeom>
        </p:spPr>
        <p:txBody>
          <a:bodyPr/>
          <a:lstStyle/>
          <a:p>
            <a:fld id="{5857359A-ACC2-4AC8-94CA-842605F06C6B}" type="slidenum">
              <a:rPr lang="en-US" smtClean="0"/>
              <a:pPr/>
              <a:t>‹#›</a:t>
            </a:fld>
            <a:endParaRPr lang="en-US" dirty="0"/>
          </a:p>
        </p:txBody>
      </p:sp>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95054" y="0"/>
            <a:ext cx="9861585" cy="1052736"/>
          </a:xfrm>
        </p:spPr>
        <p:txBody>
          <a:body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414687" y="6480176"/>
            <a:ext cx="768085" cy="365125"/>
          </a:xfrm>
          <a:prstGeom prst="rect">
            <a:avLst/>
          </a:prstGeom>
        </p:spPr>
        <p:txBody>
          <a:bodyPr/>
          <a:lstStyle/>
          <a:p>
            <a:fld id="{5857359A-ACC2-4AC8-94CA-842605F06C6B}" type="slidenum">
              <a:rPr lang="en-US" smtClean="0"/>
              <a:pPr/>
              <a:t>‹#›</a:t>
            </a:fld>
            <a:endParaRPr lang="en-US" dirty="0"/>
          </a:p>
        </p:txBody>
      </p:sp>
    </p:spTree>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00D38-F3C0-46D2-A9D9-7513265735B5}"/>
              </a:ext>
            </a:extLst>
          </p:cNvPr>
          <p:cNvSpPr>
            <a:spLocks noGrp="1"/>
          </p:cNvSpPr>
          <p:nvPr>
            <p:ph type="title"/>
          </p:nvPr>
        </p:nvSpPr>
        <p:spPr>
          <a:xfrm>
            <a:off x="1866900" y="0"/>
            <a:ext cx="9989740" cy="1052736"/>
          </a:xfrm>
        </p:spPr>
        <p:txBody>
          <a:bodyPr/>
          <a:lstStyle/>
          <a:p>
            <a:r>
              <a:rPr lang="en-US" dirty="0"/>
              <a:t>Click to edit Master title style</a:t>
            </a:r>
            <a:endParaRPr lang="en-CA" dirty="0"/>
          </a:p>
        </p:txBody>
      </p:sp>
      <p:sp>
        <p:nvSpPr>
          <p:cNvPr id="6" name="Slide Number Placeholder 5">
            <a:extLst>
              <a:ext uri="{FF2B5EF4-FFF2-40B4-BE49-F238E27FC236}">
                <a16:creationId xmlns:a16="http://schemas.microsoft.com/office/drawing/2014/main" id="{FC20115C-7BFE-66AA-AFDF-FEC78D3039BD}"/>
              </a:ext>
            </a:extLst>
          </p:cNvPr>
          <p:cNvSpPr>
            <a:spLocks noGrp="1"/>
          </p:cNvSpPr>
          <p:nvPr>
            <p:ph type="sldNum" sz="quarter" idx="12"/>
          </p:nvPr>
        </p:nvSpPr>
        <p:spPr>
          <a:xfrm>
            <a:off x="11414687" y="6480176"/>
            <a:ext cx="768085" cy="365125"/>
          </a:xfrm>
          <a:prstGeom prst="rect">
            <a:avLst/>
          </a:prstGeom>
        </p:spPr>
        <p:txBody>
          <a:bodyPr/>
          <a:lstStyle/>
          <a:p>
            <a:fld id="{5857359A-ACC2-4AC8-94CA-842605F06C6B}" type="slidenum">
              <a:rPr lang="en-US" smtClean="0"/>
              <a:pPr/>
              <a:t>‹#›</a:t>
            </a:fld>
            <a:endParaRPr lang="en-US" dirty="0"/>
          </a:p>
        </p:txBody>
      </p:sp>
    </p:spTree>
    <p:custDataLst>
      <p:tags r:id="rId1"/>
    </p:custDataLst>
    <p:extLst>
      <p:ext uri="{BB962C8B-B14F-4D97-AF65-F5344CB8AC3E}">
        <p14:creationId xmlns:p14="http://schemas.microsoft.com/office/powerpoint/2010/main" val="962891087"/>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57400" y="0"/>
            <a:ext cx="9799240" cy="1052736"/>
          </a:xfrm>
        </p:spPr>
        <p:txBody>
          <a:bodyPr/>
          <a:lstStyle/>
          <a:p>
            <a:r>
              <a:rPr lang="en-US" dirty="0"/>
              <a:t>edit Master title style</a:t>
            </a:r>
          </a:p>
        </p:txBody>
      </p:sp>
      <p:sp>
        <p:nvSpPr>
          <p:cNvPr id="3" name="Content Placeholder 2"/>
          <p:cNvSpPr>
            <a:spLocks noGrp="1"/>
          </p:cNvSpPr>
          <p:nvPr>
            <p:ph sz="half" idx="1"/>
          </p:nvPr>
        </p:nvSpPr>
        <p:spPr>
          <a:xfrm>
            <a:off x="814917" y="1052513"/>
            <a:ext cx="5179483"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052513"/>
            <a:ext cx="5179484"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lgn="l"/>
            <a:endParaRPr lang="en-US" dirty="0"/>
          </a:p>
        </p:txBody>
      </p:sp>
      <p:sp>
        <p:nvSpPr>
          <p:cNvPr id="6" name="Rectangle 6"/>
          <p:cNvSpPr>
            <a:spLocks noGrp="1" noChangeArrowheads="1"/>
          </p:cNvSpPr>
          <p:nvPr>
            <p:ph type="sldNum" sz="quarter" idx="11"/>
          </p:nvPr>
        </p:nvSpPr>
        <p:spPr>
          <a:xfrm>
            <a:off x="11414687" y="6480176"/>
            <a:ext cx="768085" cy="365125"/>
          </a:xfrm>
          <a:prstGeom prst="rect">
            <a:avLst/>
          </a:prstGeom>
          <a:ln/>
        </p:spPr>
        <p:txBody>
          <a:bodyPr/>
          <a:lstStyle>
            <a:lvl1pPr>
              <a:defRPr/>
            </a:lvl1pPr>
          </a:lstStyle>
          <a:p>
            <a:pPr>
              <a:defRPr/>
            </a:pPr>
            <a:fld id="{2542B3AB-1DA1-4BC4-BF8B-E6C00CD384BB}" type="slidenum">
              <a:rPr lang="en-US"/>
              <a:pPr>
                <a:defRPr/>
              </a:pPr>
              <a:t>‹#›</a:t>
            </a:fld>
            <a:endParaRPr lang="en-US" dirty="0"/>
          </a:p>
        </p:txBody>
      </p:sp>
    </p:spTree>
    <p:extLst>
      <p:ext uri="{BB962C8B-B14F-4D97-AF65-F5344CB8AC3E}">
        <p14:creationId xmlns:p14="http://schemas.microsoft.com/office/powerpoint/2010/main" val="323599994"/>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20BB19-87F8-EB5D-C259-B463901291D4}"/>
              </a:ext>
            </a:extLst>
          </p:cNvPr>
          <p:cNvSpPr>
            <a:spLocks noGrp="1"/>
          </p:cNvSpPr>
          <p:nvPr>
            <p:ph type="dt" sz="half" idx="10"/>
          </p:nvPr>
        </p:nvSpPr>
        <p:spPr/>
        <p:txBody>
          <a:bodyPr/>
          <a:lstStyle/>
          <a:p>
            <a:fld id="{4F1FF75E-68E9-4E18-8A9A-CC63118477E1}" type="datetimeFigureOut">
              <a:rPr lang="en-CA" smtClean="0"/>
              <a:t>2023-04-16</a:t>
            </a:fld>
            <a:endParaRPr lang="en-CA" dirty="0"/>
          </a:p>
        </p:txBody>
      </p:sp>
      <p:sp>
        <p:nvSpPr>
          <p:cNvPr id="3" name="Footer Placeholder 2">
            <a:extLst>
              <a:ext uri="{FF2B5EF4-FFF2-40B4-BE49-F238E27FC236}">
                <a16:creationId xmlns:a16="http://schemas.microsoft.com/office/drawing/2014/main" id="{A0CF8684-BCF1-1FAB-D644-95C21AF2FB9E}"/>
              </a:ext>
            </a:extLst>
          </p:cNvPr>
          <p:cNvSpPr>
            <a:spLocks noGrp="1"/>
          </p:cNvSpPr>
          <p:nvPr>
            <p:ph type="ftr" sz="quarter" idx="11"/>
          </p:nvPr>
        </p:nvSpPr>
        <p:spPr/>
        <p:txBody>
          <a:bodyPr/>
          <a:lstStyle/>
          <a:p>
            <a:endParaRPr lang="en-CA" dirty="0"/>
          </a:p>
        </p:txBody>
      </p:sp>
      <p:sp>
        <p:nvSpPr>
          <p:cNvPr id="4" name="Slide Number Placeholder 3">
            <a:extLst>
              <a:ext uri="{FF2B5EF4-FFF2-40B4-BE49-F238E27FC236}">
                <a16:creationId xmlns:a16="http://schemas.microsoft.com/office/drawing/2014/main" id="{E54FC74E-89CA-C66A-DA12-89D80F62CECA}"/>
              </a:ext>
            </a:extLst>
          </p:cNvPr>
          <p:cNvSpPr>
            <a:spLocks noGrp="1"/>
          </p:cNvSpPr>
          <p:nvPr>
            <p:ph type="sldNum" sz="quarter" idx="12"/>
          </p:nvPr>
        </p:nvSpPr>
        <p:spPr/>
        <p:txBody>
          <a:bodyPr/>
          <a:lstStyle/>
          <a:p>
            <a:fld id="{E03D833F-BD3E-4BD7-918A-DB9E1F331A00}" type="slidenum">
              <a:rPr lang="en-CA" smtClean="0"/>
              <a:t>‹#›</a:t>
            </a:fld>
            <a:endParaRPr lang="en-CA" dirty="0"/>
          </a:p>
        </p:txBody>
      </p:sp>
    </p:spTree>
    <p:extLst>
      <p:ext uri="{BB962C8B-B14F-4D97-AF65-F5344CB8AC3E}">
        <p14:creationId xmlns:p14="http://schemas.microsoft.com/office/powerpoint/2010/main" val="1788263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Main Slid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xfrm>
            <a:off x="11268303" y="420125"/>
            <a:ext cx="184287" cy="190501"/>
          </a:xfrm>
          <a:prstGeom prst="rect">
            <a:avLst/>
          </a:prstGeom>
        </p:spPr>
        <p:txBody>
          <a:bodyPr/>
          <a:lstStyle>
            <a:lvl1pPr algn="r">
              <a:defRPr sz="900">
                <a:solidFill>
                  <a:srgbClr val="9AA2AC"/>
                </a:solidFill>
                <a:latin typeface="+mj-lt"/>
                <a:ea typeface="+mj-ea"/>
                <a:cs typeface="+mj-cs"/>
                <a:sym typeface="Helvetica"/>
              </a:defRPr>
            </a:lvl1pPr>
          </a:lstStyle>
          <a:p>
            <a:fld id="{86CB4B4D-7CA3-9044-876B-883B54F8677D}" type="slidenum">
              <a:t>‹#›</a:t>
            </a:fld>
            <a:endParaRPr dirty="0"/>
          </a:p>
        </p:txBody>
      </p:sp>
    </p:spTree>
    <p:extLst>
      <p:ext uri="{BB962C8B-B14F-4D97-AF65-F5344CB8AC3E}">
        <p14:creationId xmlns:p14="http://schemas.microsoft.com/office/powerpoint/2010/main" val="336988870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27384"/>
            <a:ext cx="12192000" cy="1124744"/>
          </a:xfrm>
          <a:prstGeom prst="rect">
            <a:avLst/>
          </a:prstGeom>
          <a:solidFill>
            <a:srgbClr val="005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dirty="0">
              <a:latin typeface="Arial" pitchFamily="34" charset="0"/>
              <a:cs typeface="Arial" pitchFamily="34" charset="0"/>
            </a:endParaRPr>
          </a:p>
        </p:txBody>
      </p:sp>
      <p:sp>
        <p:nvSpPr>
          <p:cNvPr id="2" name="Title Placeholder 1"/>
          <p:cNvSpPr>
            <a:spLocks noGrp="1"/>
          </p:cNvSpPr>
          <p:nvPr>
            <p:ph type="title"/>
          </p:nvPr>
        </p:nvSpPr>
        <p:spPr>
          <a:xfrm>
            <a:off x="335360" y="0"/>
            <a:ext cx="11521280" cy="1052736"/>
          </a:xfrm>
          <a:prstGeom prst="rect">
            <a:avLst/>
          </a:prstGeom>
        </p:spPr>
        <p:txBody>
          <a:bodyPr vert="horz" lIns="91440" tIns="45720" rIns="91440" bIns="45720" rtlCol="0" anchor="ctr">
            <a:normAutofit/>
          </a:bodyPr>
          <a:lstStyle/>
          <a:p>
            <a:r>
              <a:rPr lang="en-US" dirty="0"/>
              <a:t>Click to edit Master title style</a:t>
            </a:r>
          </a:p>
        </p:txBody>
      </p:sp>
      <p:sp>
        <p:nvSpPr>
          <p:cNvPr id="9" name="Rectangle 8"/>
          <p:cNvSpPr/>
          <p:nvPr userDrawn="1"/>
        </p:nvSpPr>
        <p:spPr>
          <a:xfrm>
            <a:off x="-2117" y="6435307"/>
            <a:ext cx="12192000" cy="90038"/>
          </a:xfrm>
          <a:prstGeom prst="rect">
            <a:avLst/>
          </a:prstGeom>
          <a:solidFill>
            <a:srgbClr val="005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800" b="0" dirty="0">
              <a:latin typeface="Arial" pitchFamily="34" charset="0"/>
              <a:cs typeface="Arial" pitchFamily="34" charset="0"/>
            </a:endParaRPr>
          </a:p>
        </p:txBody>
      </p:sp>
      <p:pic>
        <p:nvPicPr>
          <p:cNvPr id="7" name="Picture 11" descr="csbc-logo-only.jpg"/>
          <p:cNvPicPr>
            <a:picLocks noChangeAspect="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56301" y="18475"/>
            <a:ext cx="1799167" cy="1016000"/>
          </a:xfrm>
          <a:prstGeom prst="rect">
            <a:avLst/>
          </a:prstGeom>
          <a:noFill/>
          <a:ln w="9525">
            <a:noFill/>
            <a:miter lim="800000"/>
            <a:headEnd/>
            <a:tailEnd/>
          </a:ln>
        </p:spPr>
      </p:pic>
      <p:sp>
        <p:nvSpPr>
          <p:cNvPr id="3" name="Slide Number Placeholder 5">
            <a:extLst>
              <a:ext uri="{FF2B5EF4-FFF2-40B4-BE49-F238E27FC236}">
                <a16:creationId xmlns:a16="http://schemas.microsoft.com/office/drawing/2014/main" id="{032EAFEE-4A09-6E7A-5917-776903C390E3}"/>
              </a:ext>
            </a:extLst>
          </p:cNvPr>
          <p:cNvSpPr>
            <a:spLocks noGrp="1"/>
          </p:cNvSpPr>
          <p:nvPr>
            <p:ph type="sldNum" sz="quarter" idx="4"/>
          </p:nvPr>
        </p:nvSpPr>
        <p:spPr>
          <a:xfrm>
            <a:off x="11414687" y="6480176"/>
            <a:ext cx="768085" cy="365125"/>
          </a:xfrm>
          <a:prstGeom prst="rect">
            <a:avLst/>
          </a:prstGeom>
        </p:spPr>
        <p:txBody>
          <a:bodyPr/>
          <a:lstStyle>
            <a:lvl1pPr algn="r">
              <a:defRPr>
                <a:solidFill>
                  <a:schemeClr val="bg1">
                    <a:lumMod val="50000"/>
                  </a:schemeClr>
                </a:solidFill>
              </a:defRPr>
            </a:lvl1pPr>
          </a:lstStyle>
          <a:p>
            <a:fld id="{5857359A-ACC2-4AC8-94CA-842605F06C6B}" type="slidenum">
              <a:rPr lang="en-US" smtClean="0"/>
              <a:pPr/>
              <a:t>‹#›</a:t>
            </a:fld>
            <a:endParaRPr lang="en-US" dirty="0"/>
          </a:p>
        </p:txBody>
      </p:sp>
    </p:spTree>
    <p:custDataLst>
      <p:tags r:id="rId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transition spd="slow">
    <p:fade thruBlk="1"/>
  </p:transition>
  <p:hf hdr="0" ftr="0" dt="0"/>
  <p:txStyles>
    <p:titleStyle>
      <a:lvl1pPr algn="l" defTabSz="914400" rtl="0" eaLnBrk="1" latinLnBrk="0" hangingPunct="1">
        <a:spcBef>
          <a:spcPct val="0"/>
        </a:spcBef>
        <a:buNone/>
        <a:defRPr sz="2000" b="1" kern="120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5.xml"/><Relationship Id="rId6" Type="http://schemas.openxmlformats.org/officeDocument/2006/relationships/image" Target="../media/image19.png"/><Relationship Id="rId5" Type="http://schemas.openxmlformats.org/officeDocument/2006/relationships/chart" Target="../charts/chart2.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6.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7.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8.xml"/><Relationship Id="rId4" Type="http://schemas.openxmlformats.org/officeDocument/2006/relationships/chart" Target="../charts/chart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chart" Target="../charts/chart1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20.xml"/><Relationship Id="rId4" Type="http://schemas.openxmlformats.org/officeDocument/2006/relationships/chart" Target="../charts/chart1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1.xml"/><Relationship Id="rId4" Type="http://schemas.openxmlformats.org/officeDocument/2006/relationships/chart" Target="../charts/chart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chart" Target="../charts/chart16.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3.xml"/><Relationship Id="rId4" Type="http://schemas.openxmlformats.org/officeDocument/2006/relationships/chart" Target="../charts/chart1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chart" Target="../charts/chart1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chart" Target="../charts/chart1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20.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ags" Target="../tags/tag3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33.xml"/><Relationship Id="rId6" Type="http://schemas.openxmlformats.org/officeDocument/2006/relationships/image" Target="../media/image22.jpeg"/><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34.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5.xml"/><Relationship Id="rId6" Type="http://schemas.openxmlformats.org/officeDocument/2006/relationships/image" Target="../media/image27.png"/><Relationship Id="rId5" Type="http://schemas.openxmlformats.org/officeDocument/2006/relationships/notesSlide" Target="../notesSlides/notesSlide33.xml"/><Relationship Id="rId4"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31.png"/><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notesSlide" Target="../notesSlides/notesSlide38.xml"/><Relationship Id="rId7"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34.jpeg"/><Relationship Id="rId5" Type="http://schemas.openxmlformats.org/officeDocument/2006/relationships/chart" Target="../charts/chart21.xml"/><Relationship Id="rId10" Type="http://schemas.openxmlformats.org/officeDocument/2006/relationships/image" Target="../media/image38.jpeg"/><Relationship Id="rId4" Type="http://schemas.openxmlformats.org/officeDocument/2006/relationships/chart" Target="../charts/chart20.xml"/><Relationship Id="rId9"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43.xml"/><Relationship Id="rId4" Type="http://schemas.openxmlformats.org/officeDocument/2006/relationships/chart" Target="../charts/chart2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44.xml"/><Relationship Id="rId4" Type="http://schemas.openxmlformats.org/officeDocument/2006/relationships/chart" Target="../charts/chart2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45.xml"/><Relationship Id="rId4" Type="http://schemas.openxmlformats.org/officeDocument/2006/relationships/chart" Target="../charts/chart25.xml"/></Relationships>
</file>

<file path=ppt/slides/_rels/slide4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slideLayout" Target="../slideLayouts/slideLayout3.xml"/><Relationship Id="rId1" Type="http://schemas.openxmlformats.org/officeDocument/2006/relationships/tags" Target="../tags/tag46.xml"/><Relationship Id="rId4" Type="http://schemas.openxmlformats.org/officeDocument/2006/relationships/chart" Target="../charts/chart27.xml"/></Relationships>
</file>

<file path=ppt/slides/_rels/slide4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chart" Target="../charts/chart28.xml"/><Relationship Id="rId7"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chart" Target="../charts/chart29.xml"/><Relationship Id="rId9" Type="http://schemas.openxmlformats.org/officeDocument/2006/relationships/image" Target="../media/image38.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48.xml"/><Relationship Id="rId5" Type="http://schemas.openxmlformats.org/officeDocument/2006/relationships/chart" Target="../charts/chart31.xml"/><Relationship Id="rId4" Type="http://schemas.openxmlformats.org/officeDocument/2006/relationships/chart" Target="../charts/chart30.xml"/></Relationships>
</file>

<file path=ppt/slides/_rels/slide47.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slideLayout" Target="../slideLayouts/slideLayout3.xml"/><Relationship Id="rId1" Type="http://schemas.openxmlformats.org/officeDocument/2006/relationships/tags" Target="../tags/tag49.xml"/><Relationship Id="rId4" Type="http://schemas.openxmlformats.org/officeDocument/2006/relationships/chart" Target="../charts/chart33.xml"/></Relationships>
</file>

<file path=ppt/slides/_rels/slide48.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slideLayout" Target="../slideLayouts/slideLayout3.xml"/><Relationship Id="rId1" Type="http://schemas.openxmlformats.org/officeDocument/2006/relationships/tags" Target="../tags/tag50.xml"/><Relationship Id="rId4" Type="http://schemas.openxmlformats.org/officeDocument/2006/relationships/chart" Target="../charts/chart3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1.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slideLayout" Target="../slideLayouts/slideLayout3.xml"/><Relationship Id="rId1" Type="http://schemas.openxmlformats.org/officeDocument/2006/relationships/tags" Target="../tags/tag53.xml"/><Relationship Id="rId4" Type="http://schemas.openxmlformats.org/officeDocument/2006/relationships/chart" Target="../charts/chart37.xml"/></Relationships>
</file>

<file path=ppt/slides/_rels/slide52.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slideLayout" Target="../slideLayouts/slideLayout3.xml"/><Relationship Id="rId1" Type="http://schemas.openxmlformats.org/officeDocument/2006/relationships/tags" Target="../tags/tag54.xml"/><Relationship Id="rId5" Type="http://schemas.openxmlformats.org/officeDocument/2006/relationships/chart" Target="../charts/chart40.xml"/><Relationship Id="rId4" Type="http://schemas.openxmlformats.org/officeDocument/2006/relationships/chart" Target="../charts/chart39.xml"/></Relationships>
</file>

<file path=ppt/slides/_rels/slide53.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slideLayout" Target="../slideLayouts/slideLayout3.xml"/><Relationship Id="rId1" Type="http://schemas.openxmlformats.org/officeDocument/2006/relationships/tags" Target="../tags/tag55.xml"/><Relationship Id="rId6" Type="http://schemas.openxmlformats.org/officeDocument/2006/relationships/chart" Target="../charts/chart44.xml"/><Relationship Id="rId5" Type="http://schemas.openxmlformats.org/officeDocument/2006/relationships/chart" Target="../charts/chart43.xml"/><Relationship Id="rId4" Type="http://schemas.openxmlformats.org/officeDocument/2006/relationships/chart" Target="../charts/chart42.xml"/></Relationships>
</file>

<file path=ppt/slides/_rels/slide54.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tags" Target="../tags/tag58.xml"/><Relationship Id="rId4" Type="http://schemas.openxmlformats.org/officeDocument/2006/relationships/chart" Target="../charts/chart46.xml"/></Relationships>
</file>

<file path=ppt/slides/_rels/slide57.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slideLayout" Target="../slideLayouts/slideLayout3.xml"/><Relationship Id="rId1" Type="http://schemas.openxmlformats.org/officeDocument/2006/relationships/tags" Target="../tags/tag59.xml"/></Relationships>
</file>

<file path=ppt/slides/_rels/slide58.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slideLayout" Target="../slideLayouts/slideLayout3.xml"/><Relationship Id="rId1" Type="http://schemas.openxmlformats.org/officeDocument/2006/relationships/tags" Target="../tags/tag60.xml"/></Relationships>
</file>

<file path=ppt/slides/_rels/slide59.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slideLayout" Target="../slideLayouts/slideLayout3.xml"/><Relationship Id="rId1" Type="http://schemas.openxmlformats.org/officeDocument/2006/relationships/tags" Target="../tags/tag6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xml"/><Relationship Id="rId1" Type="http://schemas.openxmlformats.org/officeDocument/2006/relationships/tags" Target="../tags/tag65.xml"/><Relationship Id="rId4" Type="http://schemas.openxmlformats.org/officeDocument/2006/relationships/image" Target="../media/image39.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xml"/><Relationship Id="rId1" Type="http://schemas.openxmlformats.org/officeDocument/2006/relationships/tags" Target="../tags/tag66.xml"/><Relationship Id="rId4" Type="http://schemas.openxmlformats.org/officeDocument/2006/relationships/image" Target="../media/image40.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xml"/><Relationship Id="rId1" Type="http://schemas.openxmlformats.org/officeDocument/2006/relationships/tags" Target="../tags/tag6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22.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xml"/><Relationship Id="rId1" Type="http://schemas.openxmlformats.org/officeDocument/2006/relationships/tags" Target="../tags/tag68.xml"/><Relationship Id="rId4" Type="http://schemas.openxmlformats.org/officeDocument/2006/relationships/image" Target="../media/image43.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xml"/><Relationship Id="rId1" Type="http://schemas.openxmlformats.org/officeDocument/2006/relationships/tags" Target="../tags/tag69.xml"/><Relationship Id="rId5" Type="http://schemas.openxmlformats.org/officeDocument/2006/relationships/image" Target="../media/image44.jpeg"/><Relationship Id="rId4" Type="http://schemas.openxmlformats.org/officeDocument/2006/relationships/image" Target="../media/image22.jpeg"/></Relationships>
</file>

<file path=ppt/slides/_rels/slide6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notesSlide" Target="../notesSlides/notesSlide56.xml"/><Relationship Id="rId7" Type="http://schemas.openxmlformats.org/officeDocument/2006/relationships/image" Target="../media/image47.jpeg"/><Relationship Id="rId2" Type="http://schemas.openxmlformats.org/officeDocument/2006/relationships/slideLayout" Target="../slideLayouts/slideLayout3.xml"/><Relationship Id="rId1" Type="http://schemas.openxmlformats.org/officeDocument/2006/relationships/tags" Target="../tags/tag70.xml"/><Relationship Id="rId6" Type="http://schemas.openxmlformats.org/officeDocument/2006/relationships/image" Target="../media/image46.jpeg"/><Relationship Id="rId5" Type="http://schemas.openxmlformats.org/officeDocument/2006/relationships/image" Target="../media/image41.jpeg"/><Relationship Id="rId4" Type="http://schemas.openxmlformats.org/officeDocument/2006/relationships/image" Target="../media/image45.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52.jpeg"/><Relationship Id="rId2" Type="http://schemas.openxmlformats.org/officeDocument/2006/relationships/slideLayout" Target="../slideLayouts/slideLayout3.xml"/><Relationship Id="rId1" Type="http://schemas.openxmlformats.org/officeDocument/2006/relationships/tags" Target="../tags/tag7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xml"/><Relationship Id="rId1" Type="http://schemas.openxmlformats.org/officeDocument/2006/relationships/tags" Target="../tags/tag72.xml"/><Relationship Id="rId6" Type="http://schemas.openxmlformats.org/officeDocument/2006/relationships/image" Target="../media/image55.jpeg"/><Relationship Id="rId5" Type="http://schemas.openxmlformats.org/officeDocument/2006/relationships/image" Target="../media/image54.jpg"/><Relationship Id="rId4" Type="http://schemas.openxmlformats.org/officeDocument/2006/relationships/image" Target="../media/image53.jp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xml"/><Relationship Id="rId1" Type="http://schemas.openxmlformats.org/officeDocument/2006/relationships/tags" Target="../tags/tag7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xml"/><Relationship Id="rId1" Type="http://schemas.openxmlformats.org/officeDocument/2006/relationships/tags" Target="../tags/tag74.xml"/><Relationship Id="rId5" Type="http://schemas.openxmlformats.org/officeDocument/2006/relationships/image" Target="../media/image60.jpeg"/><Relationship Id="rId4" Type="http://schemas.openxmlformats.org/officeDocument/2006/relationships/image" Target="../media/image59.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5.xml"/><Relationship Id="rId1" Type="http://schemas.openxmlformats.org/officeDocument/2006/relationships/tags" Target="../tags/tag75.xml"/><Relationship Id="rId5" Type="http://schemas.openxmlformats.org/officeDocument/2006/relationships/image" Target="../media/image62.jpeg"/><Relationship Id="rId4" Type="http://schemas.openxmlformats.org/officeDocument/2006/relationships/image" Target="../media/image61.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xml"/><Relationship Id="rId1" Type="http://schemas.openxmlformats.org/officeDocument/2006/relationships/tags" Target="../tags/tag77.xml"/><Relationship Id="rId4" Type="http://schemas.openxmlformats.org/officeDocument/2006/relationships/image" Target="../media/image6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857359A-ACC2-4AC8-94CA-842605F06C6B}" type="slidenum">
              <a:rPr lang="en-US" smtClean="0"/>
              <a:pPr/>
              <a:t>1</a:t>
            </a:fld>
            <a:endParaRPr lang="en-US" dirty="0"/>
          </a:p>
        </p:txBody>
      </p:sp>
      <p:sp>
        <p:nvSpPr>
          <p:cNvPr id="3" name="Rectangle 3"/>
          <p:cNvSpPr txBox="1">
            <a:spLocks noChangeArrowheads="1"/>
          </p:cNvSpPr>
          <p:nvPr/>
        </p:nvSpPr>
        <p:spPr>
          <a:xfrm>
            <a:off x="1190847" y="1876301"/>
            <a:ext cx="9856381" cy="4372099"/>
          </a:xfrm>
          <a:prstGeom prst="rect">
            <a:avLst/>
          </a:prstGeom>
        </p:spPr>
        <p:txBody>
          <a:bodyPr/>
          <a:lstStyle/>
          <a:p>
            <a:pPr marL="342900" indent="-342900" algn="ctr">
              <a:spcBef>
                <a:spcPct val="20000"/>
              </a:spcBef>
              <a:defRPr/>
            </a:pPr>
            <a:r>
              <a:rPr lang="en-US" sz="2800" b="1" dirty="0">
                <a:latin typeface="Arial" pitchFamily="34" charset="0"/>
                <a:cs typeface="Arial" pitchFamily="34" charset="0"/>
              </a:rPr>
              <a:t>Research That Floats (“RTF”)</a:t>
            </a:r>
          </a:p>
          <a:p>
            <a:pPr marL="342900" indent="-342900" algn="ctr">
              <a:spcBef>
                <a:spcPct val="20000"/>
              </a:spcBef>
              <a:defRPr/>
            </a:pPr>
            <a:endParaRPr lang="en-US" sz="1200" dirty="0">
              <a:latin typeface="Arial" pitchFamily="34" charset="0"/>
              <a:cs typeface="Arial" pitchFamily="34" charset="0"/>
            </a:endParaRPr>
          </a:p>
          <a:p>
            <a:pPr marL="342900" indent="-342900" algn="ctr">
              <a:spcBef>
                <a:spcPct val="20000"/>
              </a:spcBef>
              <a:defRPr/>
            </a:pPr>
            <a:r>
              <a:rPr lang="en-US" sz="3200" b="1" dirty="0">
                <a:latin typeface="Arial" pitchFamily="34" charset="0"/>
                <a:cs typeface="Arial" pitchFamily="34" charset="0"/>
              </a:rPr>
              <a:t>Lifejacket Wear Research &amp; </a:t>
            </a:r>
            <a:br>
              <a:rPr lang="en-US" sz="3200" b="1" dirty="0">
                <a:latin typeface="Arial" pitchFamily="34" charset="0"/>
                <a:cs typeface="Arial" pitchFamily="34" charset="0"/>
              </a:rPr>
            </a:br>
            <a:r>
              <a:rPr lang="en-US" sz="3200" b="1" dirty="0">
                <a:latin typeface="Arial" pitchFamily="34" charset="0"/>
                <a:cs typeface="Arial" pitchFamily="34" charset="0"/>
              </a:rPr>
              <a:t>Communications Outreach Opportunities</a:t>
            </a:r>
            <a:br>
              <a:rPr lang="en-US" sz="3200" dirty="0">
                <a:latin typeface="Arial" pitchFamily="34" charset="0"/>
                <a:cs typeface="Arial" pitchFamily="34" charset="0"/>
              </a:rPr>
            </a:br>
            <a:endParaRPr lang="en-US" dirty="0">
              <a:latin typeface="Arial" pitchFamily="34" charset="0"/>
              <a:cs typeface="Arial" pitchFamily="34" charset="0"/>
            </a:endParaRPr>
          </a:p>
          <a:p>
            <a:pPr marL="742950" lvl="1" indent="-285750">
              <a:spcBef>
                <a:spcPct val="20000"/>
              </a:spcBef>
              <a:defRPr/>
            </a:pPr>
            <a:endParaRPr lang="en-US" sz="2800" dirty="0">
              <a:latin typeface="Arial" pitchFamily="34" charset="0"/>
              <a:cs typeface="Arial" pitchFamily="34" charset="0"/>
            </a:endParaRPr>
          </a:p>
          <a:p>
            <a:pPr marL="5616575" lvl="4" indent="-1703388">
              <a:spcBef>
                <a:spcPts val="600"/>
              </a:spcBef>
              <a:defRPr/>
            </a:pPr>
            <a:r>
              <a:rPr lang="en-US" sz="1400" b="1" i="1" dirty="0">
                <a:latin typeface="Arial" pitchFamily="34" charset="0"/>
                <a:cs typeface="Arial" pitchFamily="34" charset="0"/>
              </a:rPr>
              <a:t>   </a:t>
            </a:r>
          </a:p>
          <a:p>
            <a:pPr marL="2419350" lvl="3" indent="-458788">
              <a:spcBef>
                <a:spcPts val="600"/>
              </a:spcBef>
              <a:defRPr/>
            </a:pPr>
            <a:r>
              <a:rPr lang="en-CA" sz="1600" b="1" i="1" dirty="0">
                <a:latin typeface="Arial" pitchFamily="34" charset="0"/>
                <a:cs typeface="Arial" pitchFamily="34" charset="0"/>
              </a:rPr>
              <a:t>Prepared for:  </a:t>
            </a:r>
            <a:r>
              <a:rPr lang="en-CA" sz="1600" b="1" dirty="0">
                <a:latin typeface="Arial" pitchFamily="34" charset="0"/>
                <a:cs typeface="Arial" pitchFamily="34" charset="0"/>
              </a:rPr>
              <a:t>Canadian Safe Boating Council &amp; Partners</a:t>
            </a:r>
          </a:p>
          <a:p>
            <a:pPr marL="2419350" lvl="3" indent="-458788">
              <a:spcBef>
                <a:spcPts val="600"/>
              </a:spcBef>
              <a:defRPr/>
            </a:pPr>
            <a:r>
              <a:rPr lang="en-CA" sz="1600" b="1" i="1" dirty="0">
                <a:latin typeface="Arial" pitchFamily="34" charset="0"/>
                <a:cs typeface="Arial" pitchFamily="34" charset="0"/>
              </a:rPr>
              <a:t>Prepared by:  </a:t>
            </a:r>
            <a:r>
              <a:rPr lang="en-CA" sz="1600" b="1" dirty="0">
                <a:latin typeface="Arial" pitchFamily="34" charset="0"/>
                <a:cs typeface="Arial" pitchFamily="34" charset="0"/>
              </a:rPr>
              <a:t>McCullough Associates, Gadd Research &amp; Playsafe Productions</a:t>
            </a:r>
            <a:endParaRPr lang="en-US" sz="1600" b="1" dirty="0">
              <a:latin typeface="Arial" pitchFamily="34" charset="0"/>
              <a:cs typeface="Arial" pitchFamily="34" charset="0"/>
            </a:endParaRPr>
          </a:p>
          <a:p>
            <a:pPr marL="2876550" lvl="4" indent="-458788">
              <a:spcBef>
                <a:spcPts val="600"/>
              </a:spcBef>
              <a:defRPr/>
            </a:pPr>
            <a:r>
              <a:rPr lang="en-US" sz="1600" b="1" i="1" dirty="0">
                <a:latin typeface="Arial" pitchFamily="34" charset="0"/>
                <a:cs typeface="Arial" pitchFamily="34" charset="0"/>
              </a:rPr>
              <a:t>Date:  </a:t>
            </a:r>
            <a:r>
              <a:rPr lang="en-US" sz="1600" b="1" dirty="0">
                <a:latin typeface="Arial" pitchFamily="34" charset="0"/>
                <a:cs typeface="Arial" pitchFamily="34" charset="0"/>
              </a:rPr>
              <a:t>March 2023</a:t>
            </a:r>
          </a:p>
        </p:txBody>
      </p:sp>
      <p:pic>
        <p:nvPicPr>
          <p:cNvPr id="4" name="Picture 3">
            <a:extLst>
              <a:ext uri="{FF2B5EF4-FFF2-40B4-BE49-F238E27FC236}">
                <a16:creationId xmlns:a16="http://schemas.microsoft.com/office/drawing/2014/main" id="{6320ABD6-5A8D-5174-D729-982A3633A3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72518" y="1216643"/>
            <a:ext cx="1995482" cy="1087538"/>
          </a:xfrm>
          <a:prstGeom prst="rect">
            <a:avLst/>
          </a:prstGeom>
        </p:spPr>
      </p:pic>
      <p:pic>
        <p:nvPicPr>
          <p:cNvPr id="6" name="Picture 2">
            <a:extLst>
              <a:ext uri="{FF2B5EF4-FFF2-40B4-BE49-F238E27FC236}">
                <a16:creationId xmlns:a16="http://schemas.microsoft.com/office/drawing/2014/main" id="{85381B12-C589-4062-77B1-90F2EA9DF5E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75228" y="6356395"/>
            <a:ext cx="1591272" cy="55797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D2B57612-2881-8BC0-59F2-5509797BE13D}"/>
              </a:ext>
            </a:extLst>
          </p:cNvPr>
          <p:cNvSpPr txBox="1">
            <a:spLocks noChangeArrowheads="1"/>
          </p:cNvSpPr>
          <p:nvPr/>
        </p:nvSpPr>
        <p:spPr bwMode="auto">
          <a:xfrm>
            <a:off x="1" y="6528032"/>
            <a:ext cx="2044700" cy="228368"/>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800" dirty="0">
                <a:solidFill>
                  <a:srgbClr val="C00000"/>
                </a:solidFill>
              </a:rPr>
              <a:t>Gadd Research</a:t>
            </a:r>
          </a:p>
        </p:txBody>
      </p:sp>
      <p:pic>
        <p:nvPicPr>
          <p:cNvPr id="10" name="Picture 9" descr="A picture containing text, clipart, vector graphics&#10;&#10;Description automatically generated">
            <a:extLst>
              <a:ext uri="{FF2B5EF4-FFF2-40B4-BE49-F238E27FC236}">
                <a16:creationId xmlns:a16="http://schemas.microsoft.com/office/drawing/2014/main" id="{A9AFFC80-B307-E32F-2597-BF0F9A25077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2355" y="6493978"/>
            <a:ext cx="1847290" cy="364022"/>
          </a:xfrm>
          <a:prstGeom prst="rect">
            <a:avLst/>
          </a:prstGeom>
        </p:spPr>
      </p:pic>
    </p:spTree>
    <p:custDataLst>
      <p:tags r:id="rId1"/>
    </p:custData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RTF Observational Research – Recreational Boaters &amp; their Lifejacket Wear</a:t>
            </a:r>
            <a:endParaRPr lang="en-US" dirty="0"/>
          </a:p>
        </p:txBody>
      </p:sp>
      <p:sp>
        <p:nvSpPr>
          <p:cNvPr id="4" name="Slide Number Placeholder 3"/>
          <p:cNvSpPr>
            <a:spLocks noGrp="1"/>
          </p:cNvSpPr>
          <p:nvPr>
            <p:ph type="sldNum" sz="quarter" idx="12"/>
          </p:nvPr>
        </p:nvSpPr>
        <p:spPr/>
        <p:txBody>
          <a:bodyPr/>
          <a:lstStyle/>
          <a:p>
            <a:fld id="{5857359A-ACC2-4AC8-94CA-842605F06C6B}" type="slidenum">
              <a:rPr lang="en-US">
                <a:solidFill>
                  <a:prstClr val="white">
                    <a:lumMod val="50000"/>
                  </a:prstClr>
                </a:solidFill>
                <a:latin typeface="Calibri"/>
              </a:rPr>
              <a:pPr/>
              <a:t>10</a:t>
            </a:fld>
            <a:endParaRPr lang="en-US" dirty="0">
              <a:solidFill>
                <a:prstClr val="white">
                  <a:lumMod val="50000"/>
                </a:prstClr>
              </a:solidFill>
              <a:latin typeface="Calibri"/>
            </a:endParaRPr>
          </a:p>
        </p:txBody>
      </p:sp>
      <p:sp>
        <p:nvSpPr>
          <p:cNvPr id="6" name="Text Box 5"/>
          <p:cNvSpPr txBox="1">
            <a:spLocks noChangeArrowheads="1"/>
          </p:cNvSpPr>
          <p:nvPr/>
        </p:nvSpPr>
        <p:spPr bwMode="auto">
          <a:xfrm>
            <a:off x="1042988" y="1270661"/>
            <a:ext cx="10206538" cy="625812"/>
          </a:xfrm>
          <a:prstGeom prst="rect">
            <a:avLst/>
          </a:prstGeom>
          <a:noFill/>
          <a:ln w="9525">
            <a:noFill/>
            <a:miter lim="800000"/>
            <a:headEnd/>
            <a:tailEnd/>
          </a:ln>
        </p:spPr>
        <p:txBody>
          <a:bodyPr wrap="square">
            <a:spAutoFit/>
          </a:bodyPr>
          <a:lstStyle/>
          <a:p>
            <a:pPr marL="342900" indent="-342900">
              <a:spcAft>
                <a:spcPts val="800"/>
              </a:spcAft>
              <a:buFont typeface="Arial" pitchFamily="34" charset="0"/>
              <a:buChar char="•"/>
            </a:pPr>
            <a:r>
              <a:rPr lang="en-US" sz="1400" b="1" dirty="0">
                <a:solidFill>
                  <a:prstClr val="black"/>
                </a:solidFill>
                <a:latin typeface="Arial" pitchFamily="34" charset="0"/>
                <a:cs typeface="Arial" pitchFamily="34" charset="0"/>
              </a:rPr>
              <a:t>How (cont’d):</a:t>
            </a:r>
            <a:endParaRPr lang="en-US" sz="1400" dirty="0">
              <a:solidFill>
                <a:prstClr val="black"/>
              </a:solidFill>
              <a:latin typeface="Arial" pitchFamily="34" charset="0"/>
              <a:cs typeface="Arial" pitchFamily="34" charset="0"/>
            </a:endParaRPr>
          </a:p>
          <a:p>
            <a:pPr marL="800100" lvl="1" indent="-342900">
              <a:spcAft>
                <a:spcPts val="800"/>
              </a:spcAft>
              <a:buFont typeface="Arial" pitchFamily="34" charset="0"/>
              <a:buChar char="•"/>
            </a:pPr>
            <a:r>
              <a:rPr lang="en-US" sz="1400" dirty="0">
                <a:solidFill>
                  <a:prstClr val="black"/>
                </a:solidFill>
                <a:latin typeface="Arial" pitchFamily="34" charset="0"/>
                <a:cs typeface="Arial" pitchFamily="34" charset="0"/>
              </a:rPr>
              <a:t>Check out this example pic… Boater characteristics, Lifejacket wear, and more, easily observed and identifiable.</a:t>
            </a:r>
          </a:p>
        </p:txBody>
      </p:sp>
      <p:pic>
        <p:nvPicPr>
          <p:cNvPr id="8" name="Picture 7">
            <a:extLst>
              <a:ext uri="{FF2B5EF4-FFF2-40B4-BE49-F238E27FC236}">
                <a16:creationId xmlns:a16="http://schemas.microsoft.com/office/drawing/2014/main" id="{A4E251E2-57EA-A21C-9CFB-C0DD7D72ED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42069" y="2000250"/>
            <a:ext cx="7935503" cy="4362450"/>
          </a:xfrm>
          <a:prstGeom prst="rect">
            <a:avLst/>
          </a:prstGeom>
        </p:spPr>
      </p:pic>
      <p:pic>
        <p:nvPicPr>
          <p:cNvPr id="9" name="Picture 8">
            <a:extLst>
              <a:ext uri="{FF2B5EF4-FFF2-40B4-BE49-F238E27FC236}">
                <a16:creationId xmlns:a16="http://schemas.microsoft.com/office/drawing/2014/main" id="{E73AAEFA-112F-37DC-305B-AFBBD436B3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8947" y="2114398"/>
            <a:ext cx="3052214" cy="3961061"/>
          </a:xfrm>
          <a:prstGeom prst="rect">
            <a:avLst/>
          </a:prstGeom>
        </p:spPr>
      </p:pic>
    </p:spTree>
    <p:custDataLst>
      <p:tags r:id="rId1"/>
    </p:custDataLst>
    <p:extLst>
      <p:ext uri="{BB962C8B-B14F-4D97-AF65-F5344CB8AC3E}">
        <p14:creationId xmlns:p14="http://schemas.microsoft.com/office/powerpoint/2010/main" val="1784864415"/>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RTF Observational Research – Recreational Boaters &amp; their Lifejacket Wear</a:t>
            </a:r>
            <a:endParaRPr lang="en-US" dirty="0"/>
          </a:p>
        </p:txBody>
      </p:sp>
      <p:sp>
        <p:nvSpPr>
          <p:cNvPr id="4" name="Slide Number Placeholder 3"/>
          <p:cNvSpPr>
            <a:spLocks noGrp="1"/>
          </p:cNvSpPr>
          <p:nvPr>
            <p:ph type="sldNum" sz="quarter" idx="12"/>
          </p:nvPr>
        </p:nvSpPr>
        <p:spPr/>
        <p:txBody>
          <a:bodyPr/>
          <a:lstStyle/>
          <a:p>
            <a:fld id="{5857359A-ACC2-4AC8-94CA-842605F06C6B}" type="slidenum">
              <a:rPr lang="en-US">
                <a:solidFill>
                  <a:prstClr val="white">
                    <a:lumMod val="50000"/>
                  </a:prstClr>
                </a:solidFill>
                <a:latin typeface="Calibri"/>
              </a:rPr>
              <a:pPr/>
              <a:t>11</a:t>
            </a:fld>
            <a:endParaRPr lang="en-US" dirty="0">
              <a:solidFill>
                <a:prstClr val="white">
                  <a:lumMod val="50000"/>
                </a:prstClr>
              </a:solidFill>
              <a:latin typeface="Calibri"/>
            </a:endParaRPr>
          </a:p>
        </p:txBody>
      </p:sp>
      <p:sp>
        <p:nvSpPr>
          <p:cNvPr id="6" name="Text Box 5"/>
          <p:cNvSpPr txBox="1">
            <a:spLocks noChangeArrowheads="1"/>
          </p:cNvSpPr>
          <p:nvPr/>
        </p:nvSpPr>
        <p:spPr bwMode="auto">
          <a:xfrm>
            <a:off x="385763" y="1270661"/>
            <a:ext cx="11028923" cy="841256"/>
          </a:xfrm>
          <a:prstGeom prst="rect">
            <a:avLst/>
          </a:prstGeom>
          <a:noFill/>
          <a:ln w="9525">
            <a:noFill/>
            <a:miter lim="800000"/>
            <a:headEnd/>
            <a:tailEnd/>
          </a:ln>
        </p:spPr>
        <p:txBody>
          <a:bodyPr wrap="square">
            <a:spAutoFit/>
          </a:bodyPr>
          <a:lstStyle/>
          <a:p>
            <a:pPr marL="342900" indent="-342900">
              <a:spcAft>
                <a:spcPts val="800"/>
              </a:spcAft>
              <a:buFont typeface="Arial" pitchFamily="34" charset="0"/>
              <a:buChar char="•"/>
            </a:pPr>
            <a:r>
              <a:rPr lang="en-US" sz="1400" b="1" dirty="0">
                <a:solidFill>
                  <a:prstClr val="black"/>
                </a:solidFill>
                <a:latin typeface="Arial" pitchFamily="34" charset="0"/>
                <a:cs typeface="Arial" pitchFamily="34" charset="0"/>
              </a:rPr>
              <a:t>Data Transfer, Consolidation and Analysis:</a:t>
            </a:r>
            <a:endParaRPr lang="en-US" sz="1400" dirty="0">
              <a:solidFill>
                <a:prstClr val="black"/>
              </a:solidFill>
              <a:latin typeface="Arial" pitchFamily="34" charset="0"/>
              <a:cs typeface="Arial" pitchFamily="34" charset="0"/>
            </a:endParaRPr>
          </a:p>
          <a:p>
            <a:pPr marL="800100" lvl="1" indent="-342900">
              <a:spcAft>
                <a:spcPts val="800"/>
              </a:spcAft>
              <a:buFont typeface="Arial" pitchFamily="34" charset="0"/>
              <a:buChar char="•"/>
            </a:pPr>
            <a:r>
              <a:rPr lang="en-US" sz="1400" dirty="0">
                <a:solidFill>
                  <a:prstClr val="black"/>
                </a:solidFill>
                <a:latin typeface="Arial" pitchFamily="34" charset="0"/>
                <a:cs typeface="Arial" pitchFamily="34" charset="0"/>
              </a:rPr>
              <a:t>At the end of each flight, the observers reviewed the file of pics taken, and entered data for each boat and boater into online data forms. Which were consolidated into the overall observational database by Gadd Research, for analysis and reporting.</a:t>
            </a:r>
          </a:p>
        </p:txBody>
      </p:sp>
      <p:pic>
        <p:nvPicPr>
          <p:cNvPr id="3" name="Picture 2">
            <a:extLst>
              <a:ext uri="{FF2B5EF4-FFF2-40B4-BE49-F238E27FC236}">
                <a16:creationId xmlns:a16="http://schemas.microsoft.com/office/drawing/2014/main" id="{67D9B0D2-78A2-F923-94FD-1F085596DD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488" y="1785938"/>
            <a:ext cx="4925402" cy="4919662"/>
          </a:xfrm>
          <a:prstGeom prst="rect">
            <a:avLst/>
          </a:prstGeom>
        </p:spPr>
      </p:pic>
      <p:pic>
        <p:nvPicPr>
          <p:cNvPr id="5" name="Picture 4">
            <a:extLst>
              <a:ext uri="{FF2B5EF4-FFF2-40B4-BE49-F238E27FC236}">
                <a16:creationId xmlns:a16="http://schemas.microsoft.com/office/drawing/2014/main" id="{A85B8D3C-6F25-E8C4-D1AD-61EC471A43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88100" y="2157800"/>
            <a:ext cx="4584700" cy="4281983"/>
          </a:xfrm>
          <a:prstGeom prst="rect">
            <a:avLst/>
          </a:prstGeom>
        </p:spPr>
      </p:pic>
    </p:spTree>
    <p:custDataLst>
      <p:tags r:id="rId1"/>
    </p:custDataLst>
    <p:extLst>
      <p:ext uri="{BB962C8B-B14F-4D97-AF65-F5344CB8AC3E}">
        <p14:creationId xmlns:p14="http://schemas.microsoft.com/office/powerpoint/2010/main" val="1927751783"/>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57359A-ACC2-4AC8-94CA-842605F06C6B}" type="slidenum">
              <a:rPr lang="en-US">
                <a:solidFill>
                  <a:prstClr val="white">
                    <a:lumMod val="50000"/>
                  </a:prstClr>
                </a:solidFill>
                <a:latin typeface="Calibri"/>
              </a:rPr>
              <a:pPr/>
              <a:t>12</a:t>
            </a:fld>
            <a:endParaRPr lang="en-US" dirty="0">
              <a:solidFill>
                <a:prstClr val="white">
                  <a:lumMod val="50000"/>
                </a:prstClr>
              </a:solidFill>
              <a:latin typeface="Calibri"/>
            </a:endParaRPr>
          </a:p>
        </p:txBody>
      </p:sp>
      <p:sp>
        <p:nvSpPr>
          <p:cNvPr id="5" name="Rectangle 4"/>
          <p:cNvSpPr>
            <a:spLocks noChangeArrowheads="1"/>
          </p:cNvSpPr>
          <p:nvPr/>
        </p:nvSpPr>
        <p:spPr bwMode="auto">
          <a:xfrm>
            <a:off x="2971800" y="2438400"/>
            <a:ext cx="6400800" cy="2120900"/>
          </a:xfrm>
          <a:prstGeom prst="rect">
            <a:avLst/>
          </a:prstGeom>
          <a:solidFill>
            <a:srgbClr val="DDDDDD"/>
          </a:solidFill>
          <a:ln w="9525">
            <a:noFill/>
            <a:miter lim="800000"/>
            <a:headEnd/>
            <a:tailEnd/>
          </a:ln>
        </p:spPr>
        <p:txBody>
          <a:bodyPr wrap="none" anchor="ctr"/>
          <a:lstStyle/>
          <a:p>
            <a:endParaRPr lang="en-US" b="1" dirty="0">
              <a:solidFill>
                <a:prstClr val="black"/>
              </a:solidFill>
              <a:latin typeface="Calibri"/>
            </a:endParaRPr>
          </a:p>
        </p:txBody>
      </p:sp>
      <p:sp>
        <p:nvSpPr>
          <p:cNvPr id="6" name="Rectangle 5"/>
          <p:cNvSpPr>
            <a:spLocks noChangeArrowheads="1"/>
          </p:cNvSpPr>
          <p:nvPr/>
        </p:nvSpPr>
        <p:spPr bwMode="auto">
          <a:xfrm>
            <a:off x="3124200" y="2590800"/>
            <a:ext cx="6096000" cy="1828800"/>
          </a:xfrm>
          <a:prstGeom prst="rect">
            <a:avLst/>
          </a:prstGeom>
          <a:solidFill>
            <a:srgbClr val="D95E23"/>
          </a:solidFill>
          <a:ln w="9525">
            <a:noFill/>
            <a:miter lim="800000"/>
            <a:headEnd/>
            <a:tailEnd/>
          </a:ln>
        </p:spPr>
        <p:txBody>
          <a:bodyPr wrap="none" anchor="ctr"/>
          <a:lstStyle/>
          <a:p>
            <a:pPr algn="ctr">
              <a:spcBef>
                <a:spcPct val="0"/>
              </a:spcBef>
            </a:pPr>
            <a:r>
              <a:rPr lang="en-US" sz="4000" dirty="0">
                <a:solidFill>
                  <a:prstClr val="black"/>
                </a:solidFill>
                <a:latin typeface="Arial" pitchFamily="34" charset="0"/>
                <a:cs typeface="Arial" pitchFamily="34" charset="0"/>
              </a:rPr>
              <a:t>Observational Research</a:t>
            </a:r>
            <a:br>
              <a:rPr lang="en-US" sz="4000" dirty="0">
                <a:solidFill>
                  <a:prstClr val="black"/>
                </a:solidFill>
                <a:latin typeface="Arial" pitchFamily="34" charset="0"/>
                <a:cs typeface="Arial" pitchFamily="34" charset="0"/>
              </a:rPr>
            </a:br>
            <a:r>
              <a:rPr lang="en-US" sz="4000" dirty="0">
                <a:solidFill>
                  <a:prstClr val="black"/>
                </a:solidFill>
                <a:latin typeface="Arial" pitchFamily="34" charset="0"/>
                <a:cs typeface="Arial" pitchFamily="34" charset="0"/>
              </a:rPr>
              <a:t>Learning</a:t>
            </a:r>
          </a:p>
        </p:txBody>
      </p:sp>
    </p:spTree>
    <p:custDataLst>
      <p:tags r:id="rId1"/>
    </p:custDataLst>
    <p:extLst>
      <p:ext uri="{BB962C8B-B14F-4D97-AF65-F5344CB8AC3E}">
        <p14:creationId xmlns:p14="http://schemas.microsoft.com/office/powerpoint/2010/main" val="1490550698"/>
      </p:ext>
    </p:extLst>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D7D85C-D394-4AFA-A35B-9F95B03F9A6C}"/>
              </a:ext>
            </a:extLst>
          </p:cNvPr>
          <p:cNvSpPr>
            <a:spLocks noGrp="1"/>
          </p:cNvSpPr>
          <p:nvPr>
            <p:ph type="title"/>
          </p:nvPr>
        </p:nvSpPr>
        <p:spPr>
          <a:xfrm>
            <a:off x="1957387" y="139615"/>
            <a:ext cx="10234609" cy="786745"/>
          </a:xfrm>
        </p:spPr>
        <p:txBody>
          <a:bodyPr anchor="t">
            <a:noAutofit/>
          </a:bodyPr>
          <a:lstStyle/>
          <a:p>
            <a:r>
              <a:rPr lang="en-CA" sz="2000" b="1" dirty="0"/>
              <a:t>Boater Profile:  Most inland lakes boaters observed in both 2021 &amp; 2022 were powerboaters (91%), with fewer paddlers (7%) and sailors (3%).</a:t>
            </a:r>
          </a:p>
        </p:txBody>
      </p:sp>
      <p:sp>
        <p:nvSpPr>
          <p:cNvPr id="8" name="TextBox 7">
            <a:extLst>
              <a:ext uri="{FF2B5EF4-FFF2-40B4-BE49-F238E27FC236}">
                <a16:creationId xmlns:a16="http://schemas.microsoft.com/office/drawing/2014/main" id="{BE5ED317-39E7-4044-817F-B708413928E1}"/>
              </a:ext>
            </a:extLst>
          </p:cNvPr>
          <p:cNvSpPr txBox="1"/>
          <p:nvPr/>
        </p:nvSpPr>
        <p:spPr>
          <a:xfrm>
            <a:off x="133351" y="1116277"/>
            <a:ext cx="4384326" cy="369332"/>
          </a:xfrm>
          <a:prstGeom prst="rect">
            <a:avLst/>
          </a:prstGeom>
          <a:noFill/>
        </p:spPr>
        <p:txBody>
          <a:bodyPr wrap="square" rtlCol="0">
            <a:spAutoFit/>
          </a:bodyPr>
          <a:lstStyle/>
          <a:p>
            <a:r>
              <a:rPr lang="en-CA" dirty="0"/>
              <a:t>2022 &amp; 2021 BOATER PROFILE: </a:t>
            </a:r>
            <a:r>
              <a:rPr lang="en-CA" b="1" dirty="0"/>
              <a:t>BOAT TYPE</a:t>
            </a:r>
            <a:endParaRPr lang="en-CA" dirty="0"/>
          </a:p>
        </p:txBody>
      </p:sp>
      <p:sp>
        <p:nvSpPr>
          <p:cNvPr id="9" name="TextBox 8">
            <a:extLst>
              <a:ext uri="{FF2B5EF4-FFF2-40B4-BE49-F238E27FC236}">
                <a16:creationId xmlns:a16="http://schemas.microsoft.com/office/drawing/2014/main" id="{88DC38EB-665B-4817-BDBE-558B3ECD4C15}"/>
              </a:ext>
            </a:extLst>
          </p:cNvPr>
          <p:cNvSpPr txBox="1"/>
          <p:nvPr/>
        </p:nvSpPr>
        <p:spPr>
          <a:xfrm>
            <a:off x="576126" y="1483084"/>
            <a:ext cx="3222594" cy="307777"/>
          </a:xfrm>
          <a:prstGeom prst="rect">
            <a:avLst/>
          </a:prstGeom>
          <a:noFill/>
        </p:spPr>
        <p:txBody>
          <a:bodyPr wrap="square" rtlCol="0">
            <a:spAutoFit/>
          </a:bodyPr>
          <a:lstStyle/>
          <a:p>
            <a:r>
              <a:rPr lang="en-CA" sz="1400" dirty="0"/>
              <a:t>Boat Type (% of total boaters; Weighted*)</a:t>
            </a:r>
          </a:p>
        </p:txBody>
      </p:sp>
      <p:graphicFrame>
        <p:nvGraphicFramePr>
          <p:cNvPr id="11" name="Chart 10">
            <a:extLst>
              <a:ext uri="{FF2B5EF4-FFF2-40B4-BE49-F238E27FC236}">
                <a16:creationId xmlns:a16="http://schemas.microsoft.com/office/drawing/2014/main" id="{4233E20B-33C2-4C09-A4BC-2E8C8DE56B2D}"/>
              </a:ext>
            </a:extLst>
          </p:cNvPr>
          <p:cNvGraphicFramePr/>
          <p:nvPr/>
        </p:nvGraphicFramePr>
        <p:xfrm>
          <a:off x="-36664" y="1622506"/>
          <a:ext cx="4448175" cy="466126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D60E735E-DE35-41BD-B1BD-285C51FCDAC5}"/>
              </a:ext>
            </a:extLst>
          </p:cNvPr>
          <p:cNvGraphicFramePr/>
          <p:nvPr/>
        </p:nvGraphicFramePr>
        <p:xfrm>
          <a:off x="4624392" y="1429525"/>
          <a:ext cx="5981699" cy="4863411"/>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A6FA3FB0-F26A-48E1-9A55-719B31000797}"/>
              </a:ext>
            </a:extLst>
          </p:cNvPr>
          <p:cNvSpPr txBox="1"/>
          <p:nvPr/>
        </p:nvSpPr>
        <p:spPr>
          <a:xfrm>
            <a:off x="-1" y="6042802"/>
            <a:ext cx="3222594" cy="430887"/>
          </a:xfrm>
          <a:prstGeom prst="rect">
            <a:avLst/>
          </a:prstGeom>
          <a:noFill/>
        </p:spPr>
        <p:txBody>
          <a:bodyPr wrap="square" rtlCol="0">
            <a:spAutoFit/>
          </a:bodyPr>
          <a:lstStyle/>
          <a:p>
            <a:r>
              <a:rPr lang="en-CA" sz="1100" dirty="0"/>
              <a:t>Type of boat, boat type + size at time of observation</a:t>
            </a:r>
          </a:p>
          <a:p>
            <a:r>
              <a:rPr lang="en-CA" sz="1100" dirty="0"/>
              <a:t>Base of Total Boaters: 2021 &amp; 2022 (23663)</a:t>
            </a:r>
          </a:p>
        </p:txBody>
      </p:sp>
      <p:sp>
        <p:nvSpPr>
          <p:cNvPr id="14" name="TextBox 13">
            <a:extLst>
              <a:ext uri="{FF2B5EF4-FFF2-40B4-BE49-F238E27FC236}">
                <a16:creationId xmlns:a16="http://schemas.microsoft.com/office/drawing/2014/main" id="{5A2FAF36-75FF-4D7E-A3B6-FD429817B6BF}"/>
              </a:ext>
            </a:extLst>
          </p:cNvPr>
          <p:cNvSpPr txBox="1"/>
          <p:nvPr/>
        </p:nvSpPr>
        <p:spPr>
          <a:xfrm>
            <a:off x="4624391" y="1087455"/>
            <a:ext cx="4533251" cy="307777"/>
          </a:xfrm>
          <a:prstGeom prst="rect">
            <a:avLst/>
          </a:prstGeom>
          <a:noFill/>
        </p:spPr>
        <p:txBody>
          <a:bodyPr wrap="square" rtlCol="0">
            <a:spAutoFit/>
          </a:bodyPr>
          <a:lstStyle/>
          <a:p>
            <a:r>
              <a:rPr lang="en-CA" sz="1400" dirty="0"/>
              <a:t>Boat Type + Size (% of total boaters)</a:t>
            </a:r>
          </a:p>
        </p:txBody>
      </p:sp>
      <p:sp>
        <p:nvSpPr>
          <p:cNvPr id="3" name="Rectangle 2">
            <a:extLst>
              <a:ext uri="{FF2B5EF4-FFF2-40B4-BE49-F238E27FC236}">
                <a16:creationId xmlns:a16="http://schemas.microsoft.com/office/drawing/2014/main" id="{C25940C1-8B7A-4772-A364-D464B1FE7F91}"/>
              </a:ext>
            </a:extLst>
          </p:cNvPr>
          <p:cNvSpPr/>
          <p:nvPr/>
        </p:nvSpPr>
        <p:spPr>
          <a:xfrm>
            <a:off x="4624392" y="1360939"/>
            <a:ext cx="4533251" cy="237557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Arrow: Right 4">
            <a:extLst>
              <a:ext uri="{FF2B5EF4-FFF2-40B4-BE49-F238E27FC236}">
                <a16:creationId xmlns:a16="http://schemas.microsoft.com/office/drawing/2014/main" id="{F4876E10-8ACB-41D8-9E06-496F991C3FB4}"/>
              </a:ext>
            </a:extLst>
          </p:cNvPr>
          <p:cNvSpPr/>
          <p:nvPr/>
        </p:nvSpPr>
        <p:spPr>
          <a:xfrm>
            <a:off x="4411512" y="2403890"/>
            <a:ext cx="387658" cy="470516"/>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Rectangle 16">
            <a:extLst>
              <a:ext uri="{FF2B5EF4-FFF2-40B4-BE49-F238E27FC236}">
                <a16:creationId xmlns:a16="http://schemas.microsoft.com/office/drawing/2014/main" id="{64247220-27C7-4E58-9B8B-D5AB340BB5FA}"/>
              </a:ext>
            </a:extLst>
          </p:cNvPr>
          <p:cNvSpPr/>
          <p:nvPr/>
        </p:nvSpPr>
        <p:spPr>
          <a:xfrm>
            <a:off x="4624391" y="3731943"/>
            <a:ext cx="4533251" cy="1220815"/>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Arrow: Right 17">
            <a:extLst>
              <a:ext uri="{FF2B5EF4-FFF2-40B4-BE49-F238E27FC236}">
                <a16:creationId xmlns:a16="http://schemas.microsoft.com/office/drawing/2014/main" id="{8E3FF5BB-A66D-4C00-9555-DB8179081B8E}"/>
              </a:ext>
            </a:extLst>
          </p:cNvPr>
          <p:cNvSpPr/>
          <p:nvPr/>
        </p:nvSpPr>
        <p:spPr>
          <a:xfrm>
            <a:off x="4446191" y="4063233"/>
            <a:ext cx="387658" cy="470516"/>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Rectangle 18">
            <a:extLst>
              <a:ext uri="{FF2B5EF4-FFF2-40B4-BE49-F238E27FC236}">
                <a16:creationId xmlns:a16="http://schemas.microsoft.com/office/drawing/2014/main" id="{293FACC0-6C88-43F6-A50F-7B2E0CAACF93}"/>
              </a:ext>
            </a:extLst>
          </p:cNvPr>
          <p:cNvSpPr/>
          <p:nvPr/>
        </p:nvSpPr>
        <p:spPr>
          <a:xfrm>
            <a:off x="4624391" y="4952759"/>
            <a:ext cx="4533251" cy="1010514"/>
          </a:xfrm>
          <a:prstGeom prst="rect">
            <a:avLst/>
          </a:prstGeom>
          <a:noFill/>
          <a:ln w="28575">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Arrow: Right 19">
            <a:extLst>
              <a:ext uri="{FF2B5EF4-FFF2-40B4-BE49-F238E27FC236}">
                <a16:creationId xmlns:a16="http://schemas.microsoft.com/office/drawing/2014/main" id="{504FF125-16D0-4F2E-BB14-C346EC925E79}"/>
              </a:ext>
            </a:extLst>
          </p:cNvPr>
          <p:cNvSpPr/>
          <p:nvPr/>
        </p:nvSpPr>
        <p:spPr>
          <a:xfrm>
            <a:off x="4437777" y="5163093"/>
            <a:ext cx="387658" cy="470516"/>
          </a:xfrm>
          <a:prstGeom prst="rightArrow">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extBox 1">
            <a:extLst>
              <a:ext uri="{FF2B5EF4-FFF2-40B4-BE49-F238E27FC236}">
                <a16:creationId xmlns:a16="http://schemas.microsoft.com/office/drawing/2014/main" id="{BC1E6419-8EB1-4301-8F53-52F278968F18}"/>
              </a:ext>
            </a:extLst>
          </p:cNvPr>
          <p:cNvSpPr txBox="1"/>
          <p:nvPr/>
        </p:nvSpPr>
        <p:spPr>
          <a:xfrm>
            <a:off x="9264357" y="1352851"/>
            <a:ext cx="2927640" cy="2062103"/>
          </a:xfrm>
          <a:prstGeom prst="rect">
            <a:avLst/>
          </a:prstGeom>
          <a:noFill/>
        </p:spPr>
        <p:txBody>
          <a:bodyPr wrap="square" rtlCol="0">
            <a:spAutoFit/>
          </a:bodyPr>
          <a:lstStyle/>
          <a:p>
            <a:pPr marL="285750" indent="-285750">
              <a:buFont typeface="Arial" panose="020B0604020202020204" pitchFamily="34" charset="0"/>
              <a:buChar char="•"/>
            </a:pPr>
            <a:r>
              <a:rPr lang="en-CA" sz="1600" dirty="0"/>
              <a:t>Small open powerboats, small runabouts and large runabouts were the biggest sub-groups, collectively accounting for two-thirds (64%) of total boaters.</a:t>
            </a:r>
          </a:p>
          <a:p>
            <a:pPr marL="285750" indent="-285750">
              <a:buFont typeface="Arial" panose="020B0604020202020204" pitchFamily="34" charset="0"/>
              <a:buChar char="•"/>
            </a:pPr>
            <a:endParaRPr lang="en-CA" sz="1600" dirty="0"/>
          </a:p>
          <a:p>
            <a:pPr marL="285750" indent="-285750">
              <a:buFont typeface="Arial" panose="020B0604020202020204" pitchFamily="34" charset="0"/>
              <a:buChar char="•"/>
            </a:pPr>
            <a:endParaRPr lang="en-CA" sz="1600" dirty="0"/>
          </a:p>
        </p:txBody>
      </p:sp>
      <p:sp>
        <p:nvSpPr>
          <p:cNvPr id="22" name="TextBox 1">
            <a:extLst>
              <a:ext uri="{FF2B5EF4-FFF2-40B4-BE49-F238E27FC236}">
                <a16:creationId xmlns:a16="http://schemas.microsoft.com/office/drawing/2014/main" id="{E1934734-13A8-4F20-8A74-AC8801C6A99D}"/>
              </a:ext>
            </a:extLst>
          </p:cNvPr>
          <p:cNvSpPr txBox="1"/>
          <p:nvPr/>
        </p:nvSpPr>
        <p:spPr>
          <a:xfrm>
            <a:off x="6856339" y="6047503"/>
            <a:ext cx="5246885" cy="39769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CA" sz="1100" dirty="0"/>
              <a:t>* The 2021 &amp; 2022 boater samples were weighted to match the profile above.</a:t>
            </a:r>
          </a:p>
          <a:p>
            <a:pPr algn="r"/>
            <a:r>
              <a:rPr lang="en-CA" sz="1100" dirty="0"/>
              <a:t> **Base not large enough for analyzing /reporting Kite/Wind Surfers as a sub-group</a:t>
            </a:r>
          </a:p>
        </p:txBody>
      </p:sp>
      <p:sp>
        <p:nvSpPr>
          <p:cNvPr id="28" name="Right Brace 27">
            <a:extLst>
              <a:ext uri="{FF2B5EF4-FFF2-40B4-BE49-F238E27FC236}">
                <a16:creationId xmlns:a16="http://schemas.microsoft.com/office/drawing/2014/main" id="{5640E04F-91C9-4188-831D-BD49FA3B387E}"/>
              </a:ext>
            </a:extLst>
          </p:cNvPr>
          <p:cNvSpPr/>
          <p:nvPr/>
        </p:nvSpPr>
        <p:spPr>
          <a:xfrm>
            <a:off x="8443033" y="1354442"/>
            <a:ext cx="178242" cy="89832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29" name="TextBox 28">
            <a:extLst>
              <a:ext uri="{FF2B5EF4-FFF2-40B4-BE49-F238E27FC236}">
                <a16:creationId xmlns:a16="http://schemas.microsoft.com/office/drawing/2014/main" id="{63C400A4-F4C8-4E5C-BF0D-4EC09E98A3EE}"/>
              </a:ext>
            </a:extLst>
          </p:cNvPr>
          <p:cNvSpPr txBox="1"/>
          <p:nvPr/>
        </p:nvSpPr>
        <p:spPr>
          <a:xfrm>
            <a:off x="8621275" y="1686344"/>
            <a:ext cx="679467" cy="338554"/>
          </a:xfrm>
          <a:prstGeom prst="rect">
            <a:avLst/>
          </a:prstGeom>
          <a:noFill/>
        </p:spPr>
        <p:txBody>
          <a:bodyPr wrap="square" rtlCol="0">
            <a:spAutoFit/>
          </a:bodyPr>
          <a:lstStyle/>
          <a:p>
            <a:pPr algn="l"/>
            <a:r>
              <a:rPr lang="en-CA" sz="1600" dirty="0"/>
              <a:t>64</a:t>
            </a:r>
          </a:p>
        </p:txBody>
      </p:sp>
      <p:sp>
        <p:nvSpPr>
          <p:cNvPr id="10" name="TextBox 9">
            <a:extLst>
              <a:ext uri="{FF2B5EF4-FFF2-40B4-BE49-F238E27FC236}">
                <a16:creationId xmlns:a16="http://schemas.microsoft.com/office/drawing/2014/main" id="{534F8E9A-4D64-85DF-375E-9D31BC6B1D9A}"/>
              </a:ext>
            </a:extLst>
          </p:cNvPr>
          <p:cNvSpPr txBox="1"/>
          <p:nvPr/>
        </p:nvSpPr>
        <p:spPr>
          <a:xfrm>
            <a:off x="0" y="6512030"/>
            <a:ext cx="9435637" cy="246221"/>
          </a:xfrm>
          <a:prstGeom prst="rect">
            <a:avLst/>
          </a:prstGeom>
          <a:noFill/>
        </p:spPr>
        <p:txBody>
          <a:bodyPr wrap="square" rtlCol="0">
            <a:spAutoFit/>
          </a:bodyPr>
          <a:lstStyle/>
          <a:p>
            <a:r>
              <a:rPr lang="en-US" sz="1000" dirty="0">
                <a:solidFill>
                  <a:srgbClr val="000000"/>
                </a:solidFill>
                <a:latin typeface="Lucida Grande"/>
                <a:ea typeface="Lucida Grande"/>
                <a:cs typeface="Lucida Grande"/>
              </a:rPr>
              <a:t>Source – Aerial Study 2021 &amp; 2022</a:t>
            </a:r>
            <a:endParaRPr lang="en-CA" sz="1000" dirty="0"/>
          </a:p>
        </p:txBody>
      </p:sp>
      <p:pic>
        <p:nvPicPr>
          <p:cNvPr id="15" name="Picture 14">
            <a:extLst>
              <a:ext uri="{FF2B5EF4-FFF2-40B4-BE49-F238E27FC236}">
                <a16:creationId xmlns:a16="http://schemas.microsoft.com/office/drawing/2014/main" id="{D7DECF9C-375B-F040-43E5-2F460CFAB76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87532" y="3182090"/>
            <a:ext cx="816935" cy="493819"/>
          </a:xfrm>
          <a:prstGeom prst="rect">
            <a:avLst/>
          </a:prstGeom>
        </p:spPr>
      </p:pic>
      <p:sp>
        <p:nvSpPr>
          <p:cNvPr id="16" name="Slide Number Placeholder 3">
            <a:extLst>
              <a:ext uri="{FF2B5EF4-FFF2-40B4-BE49-F238E27FC236}">
                <a16:creationId xmlns:a16="http://schemas.microsoft.com/office/drawing/2014/main" id="{0A7FC4F8-B23D-527A-0FA3-1742195C874E}"/>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13</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4047500285"/>
      </p:ext>
    </p:extLst>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D7D85C-D394-4AFA-A35B-9F95B03F9A6C}"/>
              </a:ext>
            </a:extLst>
          </p:cNvPr>
          <p:cNvSpPr>
            <a:spLocks noGrp="1"/>
          </p:cNvSpPr>
          <p:nvPr>
            <p:ph type="title"/>
          </p:nvPr>
        </p:nvSpPr>
        <p:spPr>
          <a:xfrm>
            <a:off x="1857375" y="1"/>
            <a:ext cx="10334622" cy="670612"/>
          </a:xfrm>
        </p:spPr>
        <p:txBody>
          <a:bodyPr anchor="t">
            <a:noAutofit/>
          </a:bodyPr>
          <a:lstStyle/>
          <a:p>
            <a:r>
              <a:rPr lang="en-CA" sz="2000" b="1" dirty="0"/>
              <a:t>Two-thirds (65%) of powerboaters were in small boats &lt; 6 meters in length, with the majority (63%) on-the-move. The most common activity was pleasure boating, followed by fishing (including ‘on-the-move with intent to fish’).</a:t>
            </a:r>
            <a:endParaRPr lang="en-CA" sz="2000" dirty="0"/>
          </a:p>
        </p:txBody>
      </p:sp>
      <p:sp>
        <p:nvSpPr>
          <p:cNvPr id="8" name="TextBox 7">
            <a:extLst>
              <a:ext uri="{FF2B5EF4-FFF2-40B4-BE49-F238E27FC236}">
                <a16:creationId xmlns:a16="http://schemas.microsoft.com/office/drawing/2014/main" id="{BE5ED317-39E7-4044-817F-B708413928E1}"/>
              </a:ext>
            </a:extLst>
          </p:cNvPr>
          <p:cNvSpPr txBox="1"/>
          <p:nvPr/>
        </p:nvSpPr>
        <p:spPr>
          <a:xfrm>
            <a:off x="174071" y="1187347"/>
            <a:ext cx="10023373" cy="369332"/>
          </a:xfrm>
          <a:prstGeom prst="rect">
            <a:avLst/>
          </a:prstGeom>
          <a:noFill/>
        </p:spPr>
        <p:txBody>
          <a:bodyPr wrap="square" rtlCol="0">
            <a:spAutoFit/>
          </a:bodyPr>
          <a:lstStyle/>
          <a:p>
            <a:r>
              <a:rPr lang="en-CA" dirty="0"/>
              <a:t>2022 &amp; 2021 POWERBOATER PROFILE: </a:t>
            </a:r>
            <a:r>
              <a:rPr lang="en-CA" b="1" dirty="0"/>
              <a:t>BOAT SIZE, OPERATION &amp; ACTIVITY </a:t>
            </a:r>
            <a:r>
              <a:rPr lang="en-CA" dirty="0"/>
              <a:t>(WEIGHTED)</a:t>
            </a:r>
          </a:p>
        </p:txBody>
      </p:sp>
      <p:sp>
        <p:nvSpPr>
          <p:cNvPr id="9" name="TextBox 8">
            <a:extLst>
              <a:ext uri="{FF2B5EF4-FFF2-40B4-BE49-F238E27FC236}">
                <a16:creationId xmlns:a16="http://schemas.microsoft.com/office/drawing/2014/main" id="{88DC38EB-665B-4817-BDBE-558B3ECD4C15}"/>
              </a:ext>
            </a:extLst>
          </p:cNvPr>
          <p:cNvSpPr txBox="1"/>
          <p:nvPr/>
        </p:nvSpPr>
        <p:spPr>
          <a:xfrm>
            <a:off x="282226" y="1608485"/>
            <a:ext cx="3222594" cy="307777"/>
          </a:xfrm>
          <a:prstGeom prst="rect">
            <a:avLst/>
          </a:prstGeom>
          <a:noFill/>
        </p:spPr>
        <p:txBody>
          <a:bodyPr wrap="square" rtlCol="0">
            <a:spAutoFit/>
          </a:bodyPr>
          <a:lstStyle/>
          <a:p>
            <a:r>
              <a:rPr lang="en-CA" sz="1400" dirty="0"/>
              <a:t>Powerboat Size (% of powerboaters)</a:t>
            </a:r>
          </a:p>
        </p:txBody>
      </p:sp>
      <p:graphicFrame>
        <p:nvGraphicFramePr>
          <p:cNvPr id="11" name="Chart 10">
            <a:extLst>
              <a:ext uri="{FF2B5EF4-FFF2-40B4-BE49-F238E27FC236}">
                <a16:creationId xmlns:a16="http://schemas.microsoft.com/office/drawing/2014/main" id="{4233E20B-33C2-4C09-A4BC-2E8C8DE56B2D}"/>
              </a:ext>
            </a:extLst>
          </p:cNvPr>
          <p:cNvGraphicFramePr/>
          <p:nvPr/>
        </p:nvGraphicFramePr>
        <p:xfrm>
          <a:off x="174071" y="1957784"/>
          <a:ext cx="3222595" cy="3678313"/>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A6FA3FB0-F26A-48E1-9A55-719B31000797}"/>
              </a:ext>
            </a:extLst>
          </p:cNvPr>
          <p:cNvSpPr txBox="1"/>
          <p:nvPr/>
        </p:nvSpPr>
        <p:spPr>
          <a:xfrm>
            <a:off x="-1" y="6049289"/>
            <a:ext cx="3721940" cy="430887"/>
          </a:xfrm>
          <a:prstGeom prst="rect">
            <a:avLst/>
          </a:prstGeom>
          <a:noFill/>
        </p:spPr>
        <p:txBody>
          <a:bodyPr wrap="square" rtlCol="0">
            <a:spAutoFit/>
          </a:bodyPr>
          <a:lstStyle/>
          <a:p>
            <a:r>
              <a:rPr lang="en-CA" sz="1100" dirty="0"/>
              <a:t>Power boat size, operation, activity at time of observation</a:t>
            </a:r>
          </a:p>
          <a:p>
            <a:r>
              <a:rPr lang="en-CA" sz="1100" dirty="0"/>
              <a:t>Base of Total Powerboaters: 2021 &amp; 2022 (21423)</a:t>
            </a:r>
          </a:p>
        </p:txBody>
      </p:sp>
      <p:sp>
        <p:nvSpPr>
          <p:cNvPr id="14" name="TextBox 13">
            <a:extLst>
              <a:ext uri="{FF2B5EF4-FFF2-40B4-BE49-F238E27FC236}">
                <a16:creationId xmlns:a16="http://schemas.microsoft.com/office/drawing/2014/main" id="{5A2FAF36-75FF-4D7E-A3B6-FD429817B6BF}"/>
              </a:ext>
            </a:extLst>
          </p:cNvPr>
          <p:cNvSpPr txBox="1"/>
          <p:nvPr/>
        </p:nvSpPr>
        <p:spPr>
          <a:xfrm>
            <a:off x="3721939" y="1598201"/>
            <a:ext cx="4533251" cy="307777"/>
          </a:xfrm>
          <a:prstGeom prst="rect">
            <a:avLst/>
          </a:prstGeom>
          <a:noFill/>
        </p:spPr>
        <p:txBody>
          <a:bodyPr wrap="square" rtlCol="0">
            <a:spAutoFit/>
          </a:bodyPr>
          <a:lstStyle/>
          <a:p>
            <a:r>
              <a:rPr lang="en-CA" sz="1400" dirty="0"/>
              <a:t>Powerboat Operation (% of powerboaters)</a:t>
            </a:r>
          </a:p>
        </p:txBody>
      </p:sp>
      <p:sp>
        <p:nvSpPr>
          <p:cNvPr id="27" name="Slide Number Placeholder 5">
            <a:extLst>
              <a:ext uri="{FF2B5EF4-FFF2-40B4-BE49-F238E27FC236}">
                <a16:creationId xmlns:a16="http://schemas.microsoft.com/office/drawing/2014/main" id="{6B7D900B-EB14-4077-9618-80EBEECEC5B8}"/>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14</a:t>
            </a:fld>
            <a:endParaRPr lang="en-CA" dirty="0"/>
          </a:p>
        </p:txBody>
      </p:sp>
      <p:graphicFrame>
        <p:nvGraphicFramePr>
          <p:cNvPr id="7" name="Chart 6">
            <a:extLst>
              <a:ext uri="{FF2B5EF4-FFF2-40B4-BE49-F238E27FC236}">
                <a16:creationId xmlns:a16="http://schemas.microsoft.com/office/drawing/2014/main" id="{59E9EE57-2C2C-D4DC-9738-57FFB28AC57B}"/>
              </a:ext>
            </a:extLst>
          </p:cNvPr>
          <p:cNvGraphicFramePr/>
          <p:nvPr/>
        </p:nvGraphicFramePr>
        <p:xfrm>
          <a:off x="6659398" y="2176711"/>
          <a:ext cx="6343650" cy="355609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11EA55A6-17CF-662B-F23A-90FD7281902B}"/>
              </a:ext>
            </a:extLst>
          </p:cNvPr>
          <p:cNvGraphicFramePr/>
          <p:nvPr/>
        </p:nvGraphicFramePr>
        <p:xfrm>
          <a:off x="3721939" y="1957783"/>
          <a:ext cx="3222595" cy="3678313"/>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Box 12">
            <a:extLst>
              <a:ext uri="{FF2B5EF4-FFF2-40B4-BE49-F238E27FC236}">
                <a16:creationId xmlns:a16="http://schemas.microsoft.com/office/drawing/2014/main" id="{8159D938-75B2-037A-77A6-0C557168E8D9}"/>
              </a:ext>
            </a:extLst>
          </p:cNvPr>
          <p:cNvSpPr txBox="1"/>
          <p:nvPr/>
        </p:nvSpPr>
        <p:spPr>
          <a:xfrm>
            <a:off x="7311041" y="1605582"/>
            <a:ext cx="4533251" cy="307777"/>
          </a:xfrm>
          <a:prstGeom prst="rect">
            <a:avLst/>
          </a:prstGeom>
          <a:noFill/>
        </p:spPr>
        <p:txBody>
          <a:bodyPr wrap="square" rtlCol="0">
            <a:spAutoFit/>
          </a:bodyPr>
          <a:lstStyle/>
          <a:p>
            <a:r>
              <a:rPr lang="en-CA" sz="1400" dirty="0"/>
              <a:t>Powerboat Activity (% of powerboaters)</a:t>
            </a:r>
          </a:p>
        </p:txBody>
      </p:sp>
      <p:sp>
        <p:nvSpPr>
          <p:cNvPr id="3" name="TextBox 2">
            <a:extLst>
              <a:ext uri="{FF2B5EF4-FFF2-40B4-BE49-F238E27FC236}">
                <a16:creationId xmlns:a16="http://schemas.microsoft.com/office/drawing/2014/main" id="{3D59C479-D118-5928-8E7A-2C61F5B5B284}"/>
              </a:ext>
            </a:extLst>
          </p:cNvPr>
          <p:cNvSpPr txBox="1"/>
          <p:nvPr/>
        </p:nvSpPr>
        <p:spPr>
          <a:xfrm>
            <a:off x="0" y="6512030"/>
            <a:ext cx="9435637" cy="246221"/>
          </a:xfrm>
          <a:prstGeom prst="rect">
            <a:avLst/>
          </a:prstGeom>
          <a:noFill/>
        </p:spPr>
        <p:txBody>
          <a:bodyPr wrap="square" rtlCol="0">
            <a:spAutoFit/>
          </a:bodyPr>
          <a:lstStyle/>
          <a:p>
            <a:r>
              <a:rPr lang="en-US" sz="1000" dirty="0">
                <a:solidFill>
                  <a:srgbClr val="000000"/>
                </a:solidFill>
                <a:latin typeface="Lucida Grande"/>
                <a:ea typeface="Lucida Grande"/>
                <a:cs typeface="Lucida Grande"/>
              </a:rPr>
              <a:t>Source – Aerial Study 2021 &amp; 2022</a:t>
            </a:r>
            <a:endParaRPr lang="en-CA" sz="1000" dirty="0"/>
          </a:p>
        </p:txBody>
      </p:sp>
      <p:sp>
        <p:nvSpPr>
          <p:cNvPr id="5" name="Slide Number Placeholder 3">
            <a:extLst>
              <a:ext uri="{FF2B5EF4-FFF2-40B4-BE49-F238E27FC236}">
                <a16:creationId xmlns:a16="http://schemas.microsoft.com/office/drawing/2014/main" id="{BD2304B2-DBCF-7072-CB1F-5957D331CB9B}"/>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14</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3557569200"/>
      </p:ext>
    </p:extLst>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1512C2F-C15D-82FE-4246-FA992698BB58}"/>
              </a:ext>
            </a:extLst>
          </p:cNvPr>
          <p:cNvGraphicFramePr/>
          <p:nvPr/>
        </p:nvGraphicFramePr>
        <p:xfrm>
          <a:off x="8384050" y="1721000"/>
          <a:ext cx="3968726" cy="426361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id="{B5CCF074-A738-40AF-89CD-8D28B2E2570A}"/>
              </a:ext>
            </a:extLst>
          </p:cNvPr>
          <p:cNvGraphicFramePr/>
          <p:nvPr/>
        </p:nvGraphicFramePr>
        <p:xfrm>
          <a:off x="139138" y="1580900"/>
          <a:ext cx="3180121" cy="4046784"/>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01D7D85C-D394-4AFA-A35B-9F95B03F9A6C}"/>
              </a:ext>
            </a:extLst>
          </p:cNvPr>
          <p:cNvSpPr>
            <a:spLocks noGrp="1"/>
          </p:cNvSpPr>
          <p:nvPr>
            <p:ph type="title"/>
          </p:nvPr>
        </p:nvSpPr>
        <p:spPr>
          <a:xfrm>
            <a:off x="1857375" y="1"/>
            <a:ext cx="10334622" cy="1076736"/>
          </a:xfrm>
        </p:spPr>
        <p:txBody>
          <a:bodyPr anchor="t">
            <a:normAutofit/>
          </a:bodyPr>
          <a:lstStyle/>
          <a:p>
            <a:r>
              <a:rPr lang="en-CA" sz="2000" b="1" dirty="0"/>
              <a:t>Close to two-thirds (61%) of all Boaters were male; and 8 in 10 were adults aged 18 to 64 yrs. Just over one-third (38%) were operators; only 10% were alone; and just under half (46%) were on boats with 4+ occupants.</a:t>
            </a:r>
            <a:endParaRPr lang="en-CA" sz="2000" dirty="0"/>
          </a:p>
        </p:txBody>
      </p:sp>
      <p:graphicFrame>
        <p:nvGraphicFramePr>
          <p:cNvPr id="7" name="Chart 6">
            <a:extLst>
              <a:ext uri="{FF2B5EF4-FFF2-40B4-BE49-F238E27FC236}">
                <a16:creationId xmlns:a16="http://schemas.microsoft.com/office/drawing/2014/main" id="{02142814-DD2D-442C-9440-E08502F17B4A}"/>
              </a:ext>
            </a:extLst>
          </p:cNvPr>
          <p:cNvGraphicFramePr/>
          <p:nvPr/>
        </p:nvGraphicFramePr>
        <p:xfrm>
          <a:off x="3792220" y="1721000"/>
          <a:ext cx="3968726" cy="4263617"/>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a:extLst>
              <a:ext uri="{FF2B5EF4-FFF2-40B4-BE49-F238E27FC236}">
                <a16:creationId xmlns:a16="http://schemas.microsoft.com/office/drawing/2014/main" id="{BE5ED317-39E7-4044-817F-B708413928E1}"/>
              </a:ext>
            </a:extLst>
          </p:cNvPr>
          <p:cNvSpPr txBox="1"/>
          <p:nvPr/>
        </p:nvSpPr>
        <p:spPr>
          <a:xfrm>
            <a:off x="0" y="1108968"/>
            <a:ext cx="8968965" cy="369332"/>
          </a:xfrm>
          <a:prstGeom prst="rect">
            <a:avLst/>
          </a:prstGeom>
          <a:noFill/>
        </p:spPr>
        <p:txBody>
          <a:bodyPr wrap="square" rtlCol="0">
            <a:spAutoFit/>
          </a:bodyPr>
          <a:lstStyle/>
          <a:p>
            <a:r>
              <a:rPr lang="en-CA" dirty="0"/>
              <a:t>2021 &amp; 2022 BOATER PROFILE: </a:t>
            </a:r>
            <a:r>
              <a:rPr lang="en-CA" b="1" dirty="0"/>
              <a:t>GENDER, AGE, POSITION IN BOAT &amp; NUMBER OF OCCUPANTS</a:t>
            </a:r>
          </a:p>
        </p:txBody>
      </p:sp>
      <p:sp>
        <p:nvSpPr>
          <p:cNvPr id="6" name="TextBox 5">
            <a:extLst>
              <a:ext uri="{FF2B5EF4-FFF2-40B4-BE49-F238E27FC236}">
                <a16:creationId xmlns:a16="http://schemas.microsoft.com/office/drawing/2014/main" id="{A6FA3FB0-F26A-48E1-9A55-719B31000797}"/>
              </a:ext>
            </a:extLst>
          </p:cNvPr>
          <p:cNvSpPr txBox="1"/>
          <p:nvPr/>
        </p:nvSpPr>
        <p:spPr>
          <a:xfrm>
            <a:off x="-12300" y="6058295"/>
            <a:ext cx="3515788" cy="430887"/>
          </a:xfrm>
          <a:prstGeom prst="rect">
            <a:avLst/>
          </a:prstGeom>
          <a:noFill/>
        </p:spPr>
        <p:txBody>
          <a:bodyPr wrap="square" rtlCol="0">
            <a:spAutoFit/>
          </a:bodyPr>
          <a:lstStyle/>
          <a:p>
            <a:r>
              <a:rPr lang="en-CA" sz="1100" dirty="0"/>
              <a:t>Gender, age and position in boat at time of observation</a:t>
            </a:r>
          </a:p>
          <a:p>
            <a:r>
              <a:rPr lang="en-CA" sz="1100" dirty="0"/>
              <a:t>Base of Total Boaters: 2021 &amp; 2022 (23663)</a:t>
            </a:r>
          </a:p>
        </p:txBody>
      </p:sp>
      <p:sp>
        <p:nvSpPr>
          <p:cNvPr id="9" name="TextBox 8">
            <a:extLst>
              <a:ext uri="{FF2B5EF4-FFF2-40B4-BE49-F238E27FC236}">
                <a16:creationId xmlns:a16="http://schemas.microsoft.com/office/drawing/2014/main" id="{88DC38EB-665B-4817-BDBE-558B3ECD4C15}"/>
              </a:ext>
            </a:extLst>
          </p:cNvPr>
          <p:cNvSpPr txBox="1"/>
          <p:nvPr/>
        </p:nvSpPr>
        <p:spPr>
          <a:xfrm>
            <a:off x="-12300" y="1507348"/>
            <a:ext cx="3804520" cy="307777"/>
          </a:xfrm>
          <a:prstGeom prst="rect">
            <a:avLst/>
          </a:prstGeom>
          <a:noFill/>
        </p:spPr>
        <p:txBody>
          <a:bodyPr wrap="square" rtlCol="0">
            <a:spAutoFit/>
          </a:bodyPr>
          <a:lstStyle/>
          <a:p>
            <a:r>
              <a:rPr lang="en-CA" sz="1400" dirty="0"/>
              <a:t>Gender of boaters (% of total boaters)</a:t>
            </a:r>
          </a:p>
        </p:txBody>
      </p:sp>
      <p:sp>
        <p:nvSpPr>
          <p:cNvPr id="14" name="TextBox 13">
            <a:extLst>
              <a:ext uri="{FF2B5EF4-FFF2-40B4-BE49-F238E27FC236}">
                <a16:creationId xmlns:a16="http://schemas.microsoft.com/office/drawing/2014/main" id="{F9DE3D36-4217-4B5A-8E65-3E1633795D1C}"/>
              </a:ext>
            </a:extLst>
          </p:cNvPr>
          <p:cNvSpPr txBox="1"/>
          <p:nvPr/>
        </p:nvSpPr>
        <p:spPr>
          <a:xfrm>
            <a:off x="3792220" y="1507348"/>
            <a:ext cx="5176744" cy="307777"/>
          </a:xfrm>
          <a:prstGeom prst="rect">
            <a:avLst/>
          </a:prstGeom>
          <a:noFill/>
        </p:spPr>
        <p:txBody>
          <a:bodyPr wrap="square" rtlCol="0">
            <a:spAutoFit/>
          </a:bodyPr>
          <a:lstStyle/>
          <a:p>
            <a:r>
              <a:rPr lang="en-CA" sz="1400" dirty="0"/>
              <a:t>Age of boaters (% of total boaters)</a:t>
            </a:r>
          </a:p>
        </p:txBody>
      </p:sp>
      <p:sp>
        <p:nvSpPr>
          <p:cNvPr id="3" name="Right Brace 2">
            <a:extLst>
              <a:ext uri="{FF2B5EF4-FFF2-40B4-BE49-F238E27FC236}">
                <a16:creationId xmlns:a16="http://schemas.microsoft.com/office/drawing/2014/main" id="{F74E1119-517B-4267-BB54-10509BC1DFDD}"/>
              </a:ext>
            </a:extLst>
          </p:cNvPr>
          <p:cNvSpPr/>
          <p:nvPr/>
        </p:nvSpPr>
        <p:spPr>
          <a:xfrm>
            <a:off x="6026418" y="2107746"/>
            <a:ext cx="275208" cy="132125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5" name="TextBox 4">
            <a:extLst>
              <a:ext uri="{FF2B5EF4-FFF2-40B4-BE49-F238E27FC236}">
                <a16:creationId xmlns:a16="http://schemas.microsoft.com/office/drawing/2014/main" id="{CAF41F00-C415-4A3B-B6D4-87347BC47506}"/>
              </a:ext>
            </a:extLst>
          </p:cNvPr>
          <p:cNvSpPr txBox="1"/>
          <p:nvPr/>
        </p:nvSpPr>
        <p:spPr>
          <a:xfrm>
            <a:off x="6313039" y="2583707"/>
            <a:ext cx="1278385" cy="369332"/>
          </a:xfrm>
          <a:prstGeom prst="rect">
            <a:avLst/>
          </a:prstGeom>
          <a:noFill/>
        </p:spPr>
        <p:txBody>
          <a:bodyPr wrap="square" rtlCol="0">
            <a:spAutoFit/>
          </a:bodyPr>
          <a:lstStyle/>
          <a:p>
            <a:r>
              <a:rPr lang="en-CA" dirty="0"/>
              <a:t>14</a:t>
            </a:r>
          </a:p>
        </p:txBody>
      </p:sp>
      <p:sp>
        <p:nvSpPr>
          <p:cNvPr id="16" name="Slide Number Placeholder 5">
            <a:extLst>
              <a:ext uri="{FF2B5EF4-FFF2-40B4-BE49-F238E27FC236}">
                <a16:creationId xmlns:a16="http://schemas.microsoft.com/office/drawing/2014/main" id="{A3347298-115A-4291-9328-A517CC02C477}"/>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15</a:t>
            </a:fld>
            <a:endParaRPr lang="en-CA" dirty="0"/>
          </a:p>
        </p:txBody>
      </p:sp>
      <p:sp>
        <p:nvSpPr>
          <p:cNvPr id="10" name="TextBox 9">
            <a:extLst>
              <a:ext uri="{FF2B5EF4-FFF2-40B4-BE49-F238E27FC236}">
                <a16:creationId xmlns:a16="http://schemas.microsoft.com/office/drawing/2014/main" id="{1DF05BE4-92FA-94A6-6D5A-1B22C8B6DFB6}"/>
              </a:ext>
            </a:extLst>
          </p:cNvPr>
          <p:cNvSpPr txBox="1"/>
          <p:nvPr/>
        </p:nvSpPr>
        <p:spPr>
          <a:xfrm>
            <a:off x="8384050" y="1507348"/>
            <a:ext cx="3807947" cy="307777"/>
          </a:xfrm>
          <a:prstGeom prst="rect">
            <a:avLst/>
          </a:prstGeom>
          <a:noFill/>
        </p:spPr>
        <p:txBody>
          <a:bodyPr wrap="square" rtlCol="0">
            <a:spAutoFit/>
          </a:bodyPr>
          <a:lstStyle/>
          <a:p>
            <a:r>
              <a:rPr lang="en-CA" sz="1400" dirty="0"/>
              <a:t>Position &amp; # of boaters (% of total boaters)</a:t>
            </a:r>
          </a:p>
        </p:txBody>
      </p:sp>
      <p:sp>
        <p:nvSpPr>
          <p:cNvPr id="12" name="TextBox 11">
            <a:extLst>
              <a:ext uri="{FF2B5EF4-FFF2-40B4-BE49-F238E27FC236}">
                <a16:creationId xmlns:a16="http://schemas.microsoft.com/office/drawing/2014/main" id="{56CE90E0-AEDE-F9D9-5E1B-AE387A7D49E4}"/>
              </a:ext>
            </a:extLst>
          </p:cNvPr>
          <p:cNvSpPr txBox="1"/>
          <p:nvPr/>
        </p:nvSpPr>
        <p:spPr>
          <a:xfrm>
            <a:off x="0" y="6512030"/>
            <a:ext cx="9435637" cy="246221"/>
          </a:xfrm>
          <a:prstGeom prst="rect">
            <a:avLst/>
          </a:prstGeom>
          <a:noFill/>
        </p:spPr>
        <p:txBody>
          <a:bodyPr wrap="square" rtlCol="0">
            <a:spAutoFit/>
          </a:bodyPr>
          <a:lstStyle/>
          <a:p>
            <a:r>
              <a:rPr lang="en-US" sz="1000" dirty="0">
                <a:solidFill>
                  <a:srgbClr val="000000"/>
                </a:solidFill>
                <a:latin typeface="Lucida Grande"/>
                <a:ea typeface="Lucida Grande"/>
                <a:cs typeface="Lucida Grande"/>
              </a:rPr>
              <a:t>Source – Aerial Study 2021 &amp; 2022</a:t>
            </a:r>
            <a:endParaRPr lang="en-CA" sz="1000" dirty="0"/>
          </a:p>
        </p:txBody>
      </p:sp>
      <p:sp>
        <p:nvSpPr>
          <p:cNvPr id="13" name="Slide Number Placeholder 3">
            <a:extLst>
              <a:ext uri="{FF2B5EF4-FFF2-40B4-BE49-F238E27FC236}">
                <a16:creationId xmlns:a16="http://schemas.microsoft.com/office/drawing/2014/main" id="{9F464BA1-2ACA-237E-AF69-8280F09DFB1D}"/>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15</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1520412291"/>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0">
            <a:extLst>
              <a:ext uri="{FF2B5EF4-FFF2-40B4-BE49-F238E27FC236}">
                <a16:creationId xmlns:a16="http://schemas.microsoft.com/office/drawing/2014/main" id="{D6CB3D32-CD0D-49D8-8653-8E1CA504F30A}"/>
              </a:ext>
            </a:extLst>
          </p:cNvPr>
          <p:cNvGraphicFramePr>
            <a:graphicFrameLocks noGrp="1"/>
          </p:cNvGraphicFramePr>
          <p:nvPr>
            <p:extLst>
              <p:ext uri="{D42A27DB-BD31-4B8C-83A1-F6EECF244321}">
                <p14:modId xmlns:p14="http://schemas.microsoft.com/office/powerpoint/2010/main" val="3021221790"/>
              </p:ext>
            </p:extLst>
          </p:nvPr>
        </p:nvGraphicFramePr>
        <p:xfrm>
          <a:off x="222591" y="1696169"/>
          <a:ext cx="8392001" cy="4068619"/>
        </p:xfrm>
        <a:graphic>
          <a:graphicData uri="http://schemas.openxmlformats.org/drawingml/2006/table">
            <a:tbl>
              <a:tblPr firstRow="1" bandRow="1">
                <a:tableStyleId>{5C22544A-7EE6-4342-B048-85BDC9FD1C3A}</a:tableStyleId>
              </a:tblPr>
              <a:tblGrid>
                <a:gridCol w="3905725">
                  <a:extLst>
                    <a:ext uri="{9D8B030D-6E8A-4147-A177-3AD203B41FA5}">
                      <a16:colId xmlns:a16="http://schemas.microsoft.com/office/drawing/2014/main" val="3871915027"/>
                    </a:ext>
                  </a:extLst>
                </a:gridCol>
                <a:gridCol w="1121569">
                  <a:extLst>
                    <a:ext uri="{9D8B030D-6E8A-4147-A177-3AD203B41FA5}">
                      <a16:colId xmlns:a16="http://schemas.microsoft.com/office/drawing/2014/main" val="3871535019"/>
                    </a:ext>
                  </a:extLst>
                </a:gridCol>
                <a:gridCol w="1121569">
                  <a:extLst>
                    <a:ext uri="{9D8B030D-6E8A-4147-A177-3AD203B41FA5}">
                      <a16:colId xmlns:a16="http://schemas.microsoft.com/office/drawing/2014/main" val="3182226718"/>
                    </a:ext>
                  </a:extLst>
                </a:gridCol>
                <a:gridCol w="1121569">
                  <a:extLst>
                    <a:ext uri="{9D8B030D-6E8A-4147-A177-3AD203B41FA5}">
                      <a16:colId xmlns:a16="http://schemas.microsoft.com/office/drawing/2014/main" val="3817923917"/>
                    </a:ext>
                  </a:extLst>
                </a:gridCol>
                <a:gridCol w="1121569">
                  <a:extLst>
                    <a:ext uri="{9D8B030D-6E8A-4147-A177-3AD203B41FA5}">
                      <a16:colId xmlns:a16="http://schemas.microsoft.com/office/drawing/2014/main" val="884103121"/>
                    </a:ext>
                  </a:extLst>
                </a:gridCol>
              </a:tblGrid>
              <a:tr h="537459">
                <a:tc>
                  <a:txBody>
                    <a:bodyPr/>
                    <a:lstStyle/>
                    <a:p>
                      <a:pPr algn="ctr"/>
                      <a:endParaRPr lang="en-CA" sz="14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en-CA" sz="1200" dirty="0"/>
                        <a:t>Powerboaters</a:t>
                      </a:r>
                    </a:p>
                  </a:txBody>
                  <a:tcPr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rowSpan="2">
                  <a:txBody>
                    <a:bodyPr/>
                    <a:lstStyle/>
                    <a:p>
                      <a:pPr algn="ctr"/>
                      <a:r>
                        <a:rPr lang="en-CA" sz="1200" dirty="0"/>
                        <a:t>Powerboaters excl. PWC</a:t>
                      </a:r>
                    </a:p>
                  </a:txBody>
                  <a:tcPr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rowSpan="2">
                  <a:txBody>
                    <a:bodyPr/>
                    <a:lstStyle/>
                    <a:p>
                      <a:pPr algn="ctr"/>
                      <a:r>
                        <a:rPr lang="en-CA" sz="1200" dirty="0"/>
                        <a:t>Paddlers</a:t>
                      </a:r>
                    </a:p>
                  </a:txBody>
                  <a:tcPr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rowSpan="2">
                  <a:txBody>
                    <a:bodyPr/>
                    <a:lstStyle/>
                    <a:p>
                      <a:pPr algn="ctr"/>
                      <a:r>
                        <a:rPr lang="en-CA" sz="1200" dirty="0"/>
                        <a:t>Sailors</a:t>
                      </a:r>
                    </a:p>
                  </a:txBody>
                  <a:tcPr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60590994"/>
                  </a:ext>
                </a:extLst>
              </a:tr>
              <a:tr h="228600">
                <a:tc>
                  <a:txBody>
                    <a:bodyPr/>
                    <a:lstStyle/>
                    <a:p>
                      <a:pPr algn="ctr"/>
                      <a:endParaRPr lang="en-CA" sz="1100" dirty="0"/>
                    </a:p>
                  </a:txBody>
                  <a:tcP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CA" sz="1100" dirty="0"/>
                    </a:p>
                  </a:txBody>
                  <a:tcPr>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vMerge="1">
                  <a:txBody>
                    <a:bodyPr/>
                    <a:lstStyle/>
                    <a:p>
                      <a:pPr algn="ctr"/>
                      <a:endParaRPr lang="en-CA" sz="1100" dirty="0"/>
                    </a:p>
                  </a:txBody>
                  <a:tcPr>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vMerge="1">
                  <a:txBody>
                    <a:bodyPr/>
                    <a:lstStyle/>
                    <a:p>
                      <a:pPr algn="ctr"/>
                      <a:endParaRPr lang="en-CA" sz="1100" dirty="0"/>
                    </a:p>
                  </a:txBody>
                  <a:tcPr>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vMerge="1">
                  <a:txBody>
                    <a:bodyPr/>
                    <a:lstStyle/>
                    <a:p>
                      <a:pPr algn="ctr"/>
                      <a:endParaRPr lang="en-CA" sz="1100" dirty="0"/>
                    </a:p>
                  </a:txBody>
                  <a:tcPr>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364471321"/>
                  </a:ext>
                </a:extLst>
              </a:tr>
              <a:tr h="654416">
                <a:tc>
                  <a:txBody>
                    <a:bodyPr/>
                    <a:lstStyle/>
                    <a:p>
                      <a:pPr algn="ctr"/>
                      <a:endParaRPr lang="en-CA" dirty="0"/>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21</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b="0" dirty="0"/>
                        <a:t>18</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b="0" dirty="0"/>
                        <a:t>60</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dirty="0"/>
                        <a:t>47</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0851692"/>
                  </a:ext>
                </a:extLst>
              </a:tr>
              <a:tr h="654416">
                <a:tc>
                  <a:txBody>
                    <a:bodyPr/>
                    <a:lstStyle/>
                    <a:p>
                      <a:pPr algn="ctr"/>
                      <a:endParaRPr lang="en-CA" dirty="0"/>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19</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b="0" dirty="0"/>
                        <a:t>16</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b="0" dirty="0"/>
                        <a:t>58</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dirty="0"/>
                        <a:t>39</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86717839"/>
                  </a:ext>
                </a:extLst>
              </a:tr>
              <a:tr h="654416">
                <a:tc>
                  <a:txBody>
                    <a:bodyPr/>
                    <a:lstStyle/>
                    <a:p>
                      <a:pPr algn="ctr"/>
                      <a:endParaRPr lang="en-CA" dirty="0"/>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2</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dirty="0"/>
                        <a:t>2</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b="0" dirty="0"/>
                        <a:t>1</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dirty="0"/>
                        <a:t>8</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31427304"/>
                  </a:ext>
                </a:extLst>
              </a:tr>
              <a:tr h="654416">
                <a:tc>
                  <a:txBody>
                    <a:bodyPr/>
                    <a:lstStyle/>
                    <a:p>
                      <a:pPr algn="ctr"/>
                      <a:endParaRPr lang="en-CA" dirty="0"/>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b="0" dirty="0"/>
                        <a:t>75</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b="0" dirty="0"/>
                        <a:t>78</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38</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50</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7159119"/>
                  </a:ext>
                </a:extLst>
              </a:tr>
              <a:tr h="654416">
                <a:tc>
                  <a:txBody>
                    <a:bodyPr/>
                    <a:lstStyle/>
                    <a:p>
                      <a:pPr algn="ctr"/>
                      <a:endParaRPr lang="en-CA" dirty="0"/>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4</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4</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2</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3</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5690739"/>
                  </a:ext>
                </a:extLst>
              </a:tr>
            </a:tbl>
          </a:graphicData>
        </a:graphic>
      </p:graphicFrame>
      <p:sp>
        <p:nvSpPr>
          <p:cNvPr id="4" name="Title 3">
            <a:extLst>
              <a:ext uri="{FF2B5EF4-FFF2-40B4-BE49-F238E27FC236}">
                <a16:creationId xmlns:a16="http://schemas.microsoft.com/office/drawing/2014/main" id="{01D7D85C-D394-4AFA-A35B-9F95B03F9A6C}"/>
              </a:ext>
            </a:extLst>
          </p:cNvPr>
          <p:cNvSpPr>
            <a:spLocks noGrp="1"/>
          </p:cNvSpPr>
          <p:nvPr>
            <p:ph type="title"/>
          </p:nvPr>
        </p:nvSpPr>
        <p:spPr>
          <a:xfrm>
            <a:off x="1914525" y="41564"/>
            <a:ext cx="10277471" cy="941063"/>
          </a:xfrm>
        </p:spPr>
        <p:txBody>
          <a:bodyPr>
            <a:normAutofit fontScale="90000"/>
          </a:bodyPr>
          <a:lstStyle/>
          <a:p>
            <a:r>
              <a:rPr lang="en-CA" sz="2400" b="1" dirty="0"/>
              <a:t>LJ Wear Rates: Overall, 24% of boaters were wearing lifejackets – usually the traditional buoyant type. Lifejacket wear rates were much higher for Paddlers (60%) and Sailors (47%) than Powerboaters (21%).</a:t>
            </a:r>
            <a:endParaRPr lang="en-CA" sz="2400" dirty="0"/>
          </a:p>
        </p:txBody>
      </p:sp>
      <p:graphicFrame>
        <p:nvGraphicFramePr>
          <p:cNvPr id="7" name="Chart 6">
            <a:extLst>
              <a:ext uri="{FF2B5EF4-FFF2-40B4-BE49-F238E27FC236}">
                <a16:creationId xmlns:a16="http://schemas.microsoft.com/office/drawing/2014/main" id="{02142814-DD2D-442C-9440-E08502F17B4A}"/>
              </a:ext>
            </a:extLst>
          </p:cNvPr>
          <p:cNvGraphicFramePr/>
          <p:nvPr>
            <p:extLst>
              <p:ext uri="{D42A27DB-BD31-4B8C-83A1-F6EECF244321}">
                <p14:modId xmlns:p14="http://schemas.microsoft.com/office/powerpoint/2010/main" val="3149052559"/>
              </p:ext>
            </p:extLst>
          </p:nvPr>
        </p:nvGraphicFramePr>
        <p:xfrm>
          <a:off x="133350" y="2411636"/>
          <a:ext cx="4448175" cy="4005586"/>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BE5ED317-39E7-4044-817F-B708413928E1}"/>
              </a:ext>
            </a:extLst>
          </p:cNvPr>
          <p:cNvSpPr txBox="1"/>
          <p:nvPr/>
        </p:nvSpPr>
        <p:spPr>
          <a:xfrm>
            <a:off x="133350" y="1449300"/>
            <a:ext cx="7591425" cy="646331"/>
          </a:xfrm>
          <a:prstGeom prst="rect">
            <a:avLst/>
          </a:prstGeom>
          <a:noFill/>
        </p:spPr>
        <p:txBody>
          <a:bodyPr wrap="square" rtlCol="0">
            <a:spAutoFit/>
          </a:bodyPr>
          <a:lstStyle/>
          <a:p>
            <a:r>
              <a:rPr lang="en-CA" dirty="0"/>
              <a:t>2021 &amp; 2022 BOATER PROFILE: </a:t>
            </a:r>
            <a:br>
              <a:rPr lang="en-CA" dirty="0"/>
            </a:br>
            <a:r>
              <a:rPr lang="en-CA" b="1" dirty="0"/>
              <a:t>LIFEJACKET WEAR STATUS</a:t>
            </a:r>
          </a:p>
        </p:txBody>
      </p:sp>
      <p:sp>
        <p:nvSpPr>
          <p:cNvPr id="6" name="TextBox 5">
            <a:extLst>
              <a:ext uri="{FF2B5EF4-FFF2-40B4-BE49-F238E27FC236}">
                <a16:creationId xmlns:a16="http://schemas.microsoft.com/office/drawing/2014/main" id="{A6FA3FB0-F26A-48E1-9A55-719B31000797}"/>
              </a:ext>
            </a:extLst>
          </p:cNvPr>
          <p:cNvSpPr txBox="1"/>
          <p:nvPr/>
        </p:nvSpPr>
        <p:spPr>
          <a:xfrm>
            <a:off x="44990" y="6049485"/>
            <a:ext cx="8478176" cy="600164"/>
          </a:xfrm>
          <a:prstGeom prst="rect">
            <a:avLst/>
          </a:prstGeom>
          <a:noFill/>
        </p:spPr>
        <p:txBody>
          <a:bodyPr wrap="square" rtlCol="0">
            <a:spAutoFit/>
          </a:bodyPr>
          <a:lstStyle/>
          <a:p>
            <a:r>
              <a:rPr lang="en-CA" sz="1100" dirty="0"/>
              <a:t>Lifejacket /PFD status at time of observation</a:t>
            </a:r>
          </a:p>
          <a:p>
            <a:r>
              <a:rPr lang="en-CA" sz="1100" dirty="0"/>
              <a:t>Base of Total Boaters: 2021 &amp; 2022 (23663), Powerboaters (21423), Powerboaters excl. PWC (20624), Paddlers (1662), Sailors (3578)</a:t>
            </a:r>
          </a:p>
          <a:p>
            <a:endParaRPr lang="en-CA" sz="1100" dirty="0"/>
          </a:p>
        </p:txBody>
      </p:sp>
      <p:sp>
        <p:nvSpPr>
          <p:cNvPr id="9" name="TextBox 8">
            <a:extLst>
              <a:ext uri="{FF2B5EF4-FFF2-40B4-BE49-F238E27FC236}">
                <a16:creationId xmlns:a16="http://schemas.microsoft.com/office/drawing/2014/main" id="{88DC38EB-665B-4817-BDBE-558B3ECD4C15}"/>
              </a:ext>
            </a:extLst>
          </p:cNvPr>
          <p:cNvSpPr txBox="1"/>
          <p:nvPr/>
        </p:nvSpPr>
        <p:spPr>
          <a:xfrm>
            <a:off x="146866" y="1999343"/>
            <a:ext cx="3222594" cy="307777"/>
          </a:xfrm>
          <a:prstGeom prst="rect">
            <a:avLst/>
          </a:prstGeom>
          <a:noFill/>
        </p:spPr>
        <p:txBody>
          <a:bodyPr wrap="square" rtlCol="0">
            <a:spAutoFit/>
          </a:bodyPr>
          <a:lstStyle/>
          <a:p>
            <a:r>
              <a:rPr lang="en-CA" sz="1400" dirty="0"/>
              <a:t>Lifejacket Wear Rate (% of total boaters)</a:t>
            </a:r>
          </a:p>
        </p:txBody>
      </p:sp>
      <p:sp>
        <p:nvSpPr>
          <p:cNvPr id="17" name="TextBox 16">
            <a:extLst>
              <a:ext uri="{FF2B5EF4-FFF2-40B4-BE49-F238E27FC236}">
                <a16:creationId xmlns:a16="http://schemas.microsoft.com/office/drawing/2014/main" id="{C9786B67-2A4D-4CFF-AB0D-EB093C7748B8}"/>
              </a:ext>
            </a:extLst>
          </p:cNvPr>
          <p:cNvSpPr txBox="1"/>
          <p:nvPr/>
        </p:nvSpPr>
        <p:spPr>
          <a:xfrm>
            <a:off x="4111127" y="1413079"/>
            <a:ext cx="4738447" cy="307777"/>
          </a:xfrm>
          <a:prstGeom prst="rect">
            <a:avLst/>
          </a:prstGeom>
          <a:noFill/>
        </p:spPr>
        <p:txBody>
          <a:bodyPr wrap="square" rtlCol="0">
            <a:spAutoFit/>
          </a:bodyPr>
          <a:lstStyle/>
          <a:p>
            <a:r>
              <a:rPr lang="en-CA" sz="1400" dirty="0"/>
              <a:t>By boat type (%  boaters in each boat type by lifejacket wear)</a:t>
            </a:r>
          </a:p>
        </p:txBody>
      </p:sp>
      <p:sp>
        <p:nvSpPr>
          <p:cNvPr id="22" name="Oval 21">
            <a:extLst>
              <a:ext uri="{FF2B5EF4-FFF2-40B4-BE49-F238E27FC236}">
                <a16:creationId xmlns:a16="http://schemas.microsoft.com/office/drawing/2014/main" id="{E3B5EC2C-84A2-42B9-AB98-FD137B234254}"/>
              </a:ext>
            </a:extLst>
          </p:cNvPr>
          <p:cNvSpPr/>
          <p:nvPr/>
        </p:nvSpPr>
        <p:spPr>
          <a:xfrm>
            <a:off x="6745734" y="2577441"/>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Oval 23">
            <a:extLst>
              <a:ext uri="{FF2B5EF4-FFF2-40B4-BE49-F238E27FC236}">
                <a16:creationId xmlns:a16="http://schemas.microsoft.com/office/drawing/2014/main" id="{D5FAE61D-C354-4DDB-A48D-152F97C9A12C}"/>
              </a:ext>
            </a:extLst>
          </p:cNvPr>
          <p:cNvSpPr/>
          <p:nvPr/>
        </p:nvSpPr>
        <p:spPr>
          <a:xfrm>
            <a:off x="6745734" y="3242599"/>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Oval 25">
            <a:extLst>
              <a:ext uri="{FF2B5EF4-FFF2-40B4-BE49-F238E27FC236}">
                <a16:creationId xmlns:a16="http://schemas.microsoft.com/office/drawing/2014/main" id="{29FB3BDD-158C-4FEC-A0BB-210313A8F769}"/>
              </a:ext>
            </a:extLst>
          </p:cNvPr>
          <p:cNvSpPr/>
          <p:nvPr/>
        </p:nvSpPr>
        <p:spPr>
          <a:xfrm>
            <a:off x="7825432" y="3972024"/>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Oval 27">
            <a:extLst>
              <a:ext uri="{FF2B5EF4-FFF2-40B4-BE49-F238E27FC236}">
                <a16:creationId xmlns:a16="http://schemas.microsoft.com/office/drawing/2014/main" id="{7CD2C01C-14E4-4E0C-BE07-35F6DA590CA3}"/>
              </a:ext>
            </a:extLst>
          </p:cNvPr>
          <p:cNvSpPr/>
          <p:nvPr/>
        </p:nvSpPr>
        <p:spPr>
          <a:xfrm>
            <a:off x="4508204" y="4581244"/>
            <a:ext cx="417251" cy="408373"/>
          </a:xfrm>
          <a:prstGeom prst="ellipse">
            <a:avLst/>
          </a:prstGeom>
          <a:solidFill>
            <a:srgbClr val="00B050">
              <a:alpha val="14118"/>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Rectangle 19">
            <a:extLst>
              <a:ext uri="{FF2B5EF4-FFF2-40B4-BE49-F238E27FC236}">
                <a16:creationId xmlns:a16="http://schemas.microsoft.com/office/drawing/2014/main" id="{CB9BBF5D-2F29-46CC-926D-051A8A5F984B}"/>
              </a:ext>
            </a:extLst>
          </p:cNvPr>
          <p:cNvSpPr/>
          <p:nvPr/>
        </p:nvSpPr>
        <p:spPr>
          <a:xfrm>
            <a:off x="6745734" y="4586799"/>
            <a:ext cx="417251" cy="40837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Slide Number Placeholder 5">
            <a:extLst>
              <a:ext uri="{FF2B5EF4-FFF2-40B4-BE49-F238E27FC236}">
                <a16:creationId xmlns:a16="http://schemas.microsoft.com/office/drawing/2014/main" id="{13AC9530-D8ED-4C7C-9898-2ADD63B8843C}"/>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16</a:t>
            </a:fld>
            <a:endParaRPr lang="en-CA" dirty="0"/>
          </a:p>
        </p:txBody>
      </p:sp>
      <p:sp>
        <p:nvSpPr>
          <p:cNvPr id="19" name="TextBox 18">
            <a:extLst>
              <a:ext uri="{FF2B5EF4-FFF2-40B4-BE49-F238E27FC236}">
                <a16:creationId xmlns:a16="http://schemas.microsoft.com/office/drawing/2014/main" id="{1BACBD67-9373-43ED-8DDA-C7ECCE5BEB5F}"/>
              </a:ext>
            </a:extLst>
          </p:cNvPr>
          <p:cNvSpPr txBox="1"/>
          <p:nvPr/>
        </p:nvSpPr>
        <p:spPr>
          <a:xfrm>
            <a:off x="8703833" y="2705172"/>
            <a:ext cx="3501680" cy="523220"/>
          </a:xfrm>
          <a:prstGeom prst="rect">
            <a:avLst/>
          </a:prstGeom>
          <a:noFill/>
        </p:spPr>
        <p:txBody>
          <a:bodyPr wrap="square" rtlCol="0">
            <a:spAutoFit/>
          </a:bodyPr>
          <a:lstStyle/>
          <a:p>
            <a:pPr marL="285750" indent="-285750">
              <a:buFont typeface="Arial" panose="020B0604020202020204" pitchFamily="34" charset="0"/>
              <a:buChar char="•"/>
            </a:pPr>
            <a:r>
              <a:rPr lang="en-CA" sz="1400" dirty="0"/>
              <a:t>Powerboaters (excluding PWC) have an even lower wear rate of 18%.</a:t>
            </a:r>
          </a:p>
        </p:txBody>
      </p:sp>
      <p:sp>
        <p:nvSpPr>
          <p:cNvPr id="21" name="Rectangle 20">
            <a:extLst>
              <a:ext uri="{FF2B5EF4-FFF2-40B4-BE49-F238E27FC236}">
                <a16:creationId xmlns:a16="http://schemas.microsoft.com/office/drawing/2014/main" id="{EED78BBE-AB94-4244-B7ED-4166996CC190}"/>
              </a:ext>
            </a:extLst>
          </p:cNvPr>
          <p:cNvSpPr/>
          <p:nvPr/>
        </p:nvSpPr>
        <p:spPr>
          <a:xfrm>
            <a:off x="5607126" y="2591479"/>
            <a:ext cx="417251" cy="40837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Rectangle 29">
            <a:extLst>
              <a:ext uri="{FF2B5EF4-FFF2-40B4-BE49-F238E27FC236}">
                <a16:creationId xmlns:a16="http://schemas.microsoft.com/office/drawing/2014/main" id="{ECEC5165-336C-408A-8534-2478E71D2F7B}"/>
              </a:ext>
            </a:extLst>
          </p:cNvPr>
          <p:cNvSpPr/>
          <p:nvPr/>
        </p:nvSpPr>
        <p:spPr>
          <a:xfrm>
            <a:off x="5607126" y="3256637"/>
            <a:ext cx="417251" cy="40837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1" name="Oval 30">
            <a:extLst>
              <a:ext uri="{FF2B5EF4-FFF2-40B4-BE49-F238E27FC236}">
                <a16:creationId xmlns:a16="http://schemas.microsoft.com/office/drawing/2014/main" id="{77472513-B3FF-42F2-83C5-C1492C6DF62D}"/>
              </a:ext>
            </a:extLst>
          </p:cNvPr>
          <p:cNvSpPr/>
          <p:nvPr/>
        </p:nvSpPr>
        <p:spPr>
          <a:xfrm>
            <a:off x="5607126" y="4583568"/>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extBox 1">
            <a:extLst>
              <a:ext uri="{FF2B5EF4-FFF2-40B4-BE49-F238E27FC236}">
                <a16:creationId xmlns:a16="http://schemas.microsoft.com/office/drawing/2014/main" id="{224B80D5-4968-1085-DC64-7A47AEF86C9C}"/>
              </a:ext>
            </a:extLst>
          </p:cNvPr>
          <p:cNvSpPr txBox="1"/>
          <p:nvPr/>
        </p:nvSpPr>
        <p:spPr>
          <a:xfrm>
            <a:off x="0" y="6512030"/>
            <a:ext cx="9435637" cy="246221"/>
          </a:xfrm>
          <a:prstGeom prst="rect">
            <a:avLst/>
          </a:prstGeom>
          <a:noFill/>
        </p:spPr>
        <p:txBody>
          <a:bodyPr wrap="square" rtlCol="0">
            <a:spAutoFit/>
          </a:bodyPr>
          <a:lstStyle/>
          <a:p>
            <a:r>
              <a:rPr lang="en-US" sz="1000" dirty="0">
                <a:solidFill>
                  <a:srgbClr val="000000"/>
                </a:solidFill>
                <a:latin typeface="Lucida Grande"/>
                <a:ea typeface="Lucida Grande"/>
                <a:cs typeface="Lucida Grande"/>
              </a:rPr>
              <a:t>Source – Aerial Study 2021 &amp; 2022</a:t>
            </a:r>
            <a:endParaRPr lang="en-CA" sz="1000" dirty="0"/>
          </a:p>
        </p:txBody>
      </p:sp>
      <p:sp>
        <p:nvSpPr>
          <p:cNvPr id="3" name="Slide Number Placeholder 3">
            <a:extLst>
              <a:ext uri="{FF2B5EF4-FFF2-40B4-BE49-F238E27FC236}">
                <a16:creationId xmlns:a16="http://schemas.microsoft.com/office/drawing/2014/main" id="{952F0B2A-C07F-C2E0-E705-93A113183AD2}"/>
              </a:ext>
            </a:extLst>
          </p:cNvPr>
          <p:cNvSpPr>
            <a:spLocks noGrp="1"/>
          </p:cNvSpPr>
          <p:nvPr>
            <p:ph type="sldNum" sz="quarter" idx="12"/>
          </p:nvPr>
        </p:nvSpPr>
        <p:spPr>
          <a:xfrm>
            <a:off x="11414687" y="6492876"/>
            <a:ext cx="768085" cy="365125"/>
          </a:xfrm>
        </p:spPr>
        <p:txBody>
          <a:bodyPr/>
          <a:lstStyle/>
          <a:p>
            <a:fld id="{5857359A-ACC2-4AC8-94CA-842605F06C6B}" type="slidenum">
              <a:rPr lang="en-US">
                <a:solidFill>
                  <a:prstClr val="white">
                    <a:lumMod val="50000"/>
                  </a:prstClr>
                </a:solidFill>
                <a:latin typeface="Calibri"/>
              </a:rPr>
              <a:pPr/>
              <a:t>16</a:t>
            </a:fld>
            <a:endParaRPr lang="en-US" dirty="0">
              <a:solidFill>
                <a:prstClr val="white">
                  <a:lumMod val="50000"/>
                </a:prstClr>
              </a:solidFill>
              <a:latin typeface="Calibri"/>
            </a:endParaRPr>
          </a:p>
        </p:txBody>
      </p:sp>
      <p:sp>
        <p:nvSpPr>
          <p:cNvPr id="11" name="Oval 10">
            <a:extLst>
              <a:ext uri="{FF2B5EF4-FFF2-40B4-BE49-F238E27FC236}">
                <a16:creationId xmlns:a16="http://schemas.microsoft.com/office/drawing/2014/main" id="{236B67A1-48D1-4CDB-1873-DD4D9FE840D5}"/>
              </a:ext>
            </a:extLst>
          </p:cNvPr>
          <p:cNvSpPr/>
          <p:nvPr/>
        </p:nvSpPr>
        <p:spPr>
          <a:xfrm>
            <a:off x="4503374" y="5255328"/>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Oval 11">
            <a:extLst>
              <a:ext uri="{FF2B5EF4-FFF2-40B4-BE49-F238E27FC236}">
                <a16:creationId xmlns:a16="http://schemas.microsoft.com/office/drawing/2014/main" id="{419C1872-BE21-1CED-5B2B-75F13DCFA52B}"/>
              </a:ext>
            </a:extLst>
          </p:cNvPr>
          <p:cNvSpPr/>
          <p:nvPr/>
        </p:nvSpPr>
        <p:spPr>
          <a:xfrm>
            <a:off x="5633911" y="5218551"/>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Oval 12">
            <a:extLst>
              <a:ext uri="{FF2B5EF4-FFF2-40B4-BE49-F238E27FC236}">
                <a16:creationId xmlns:a16="http://schemas.microsoft.com/office/drawing/2014/main" id="{7607E0CA-3648-9CA1-0C54-2D3829584A31}"/>
              </a:ext>
            </a:extLst>
          </p:cNvPr>
          <p:cNvSpPr/>
          <p:nvPr/>
        </p:nvSpPr>
        <p:spPr>
          <a:xfrm>
            <a:off x="8568156" y="6118064"/>
            <a:ext cx="304800" cy="304800"/>
          </a:xfrm>
          <a:prstGeom prst="ellipse">
            <a:avLst/>
          </a:prstGeom>
          <a:noFill/>
          <a:ln w="19050">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99A5763-4521-51C2-37FE-362E9562345A}"/>
              </a:ext>
            </a:extLst>
          </p:cNvPr>
          <p:cNvSpPr txBox="1"/>
          <p:nvPr/>
        </p:nvSpPr>
        <p:spPr>
          <a:xfrm>
            <a:off x="8049190" y="6168084"/>
            <a:ext cx="4191860" cy="246221"/>
          </a:xfrm>
          <a:prstGeom prst="rect">
            <a:avLst/>
          </a:prstGeom>
          <a:noFill/>
        </p:spPr>
        <p:txBody>
          <a:bodyPr wrap="square" rtlCol="0">
            <a:spAutoFit/>
          </a:bodyPr>
          <a:lstStyle/>
          <a:p>
            <a:pPr algn="r"/>
            <a:r>
              <a:rPr lang="en-CA" sz="1000" dirty="0"/>
              <a:t>Significantly higher / lower than other boat types at 95%</a:t>
            </a:r>
          </a:p>
        </p:txBody>
      </p:sp>
      <p:sp>
        <p:nvSpPr>
          <p:cNvPr id="23" name="Rectangle 22">
            <a:extLst>
              <a:ext uri="{FF2B5EF4-FFF2-40B4-BE49-F238E27FC236}">
                <a16:creationId xmlns:a16="http://schemas.microsoft.com/office/drawing/2014/main" id="{1D605D9A-66D7-D9CF-C4D4-1701C3102DB3}"/>
              </a:ext>
            </a:extLst>
          </p:cNvPr>
          <p:cNvSpPr/>
          <p:nvPr/>
        </p:nvSpPr>
        <p:spPr>
          <a:xfrm>
            <a:off x="8913601" y="6165971"/>
            <a:ext cx="255917" cy="23866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ustDataLst>
      <p:tags r:id="rId1"/>
    </p:custDataLst>
    <p:extLst>
      <p:ext uri="{BB962C8B-B14F-4D97-AF65-F5344CB8AC3E}">
        <p14:creationId xmlns:p14="http://schemas.microsoft.com/office/powerpoint/2010/main" val="1747204453"/>
      </p:ext>
    </p:extLst>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D60E735E-DE35-41BD-B1BD-285C51FCDAC5}"/>
              </a:ext>
            </a:extLst>
          </p:cNvPr>
          <p:cNvGraphicFramePr/>
          <p:nvPr>
            <p:extLst>
              <p:ext uri="{D42A27DB-BD31-4B8C-83A1-F6EECF244321}">
                <p14:modId xmlns:p14="http://schemas.microsoft.com/office/powerpoint/2010/main" val="1541217024"/>
              </p:ext>
            </p:extLst>
          </p:nvPr>
        </p:nvGraphicFramePr>
        <p:xfrm>
          <a:off x="298382" y="1453587"/>
          <a:ext cx="5981699" cy="4863411"/>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01D7D85C-D394-4AFA-A35B-9F95B03F9A6C}"/>
              </a:ext>
            </a:extLst>
          </p:cNvPr>
          <p:cNvSpPr>
            <a:spLocks noGrp="1"/>
          </p:cNvSpPr>
          <p:nvPr>
            <p:ph type="title"/>
          </p:nvPr>
        </p:nvSpPr>
        <p:spPr>
          <a:xfrm>
            <a:off x="1900237" y="203110"/>
            <a:ext cx="10291759" cy="617288"/>
          </a:xfrm>
        </p:spPr>
        <p:txBody>
          <a:bodyPr>
            <a:noAutofit/>
          </a:bodyPr>
          <a:lstStyle/>
          <a:p>
            <a:r>
              <a:rPr lang="en-CA" sz="2400" b="1" dirty="0"/>
              <a:t>Powerboater lifejacket wear rates are very low across boat types, except PWCs and Inflatables.</a:t>
            </a:r>
            <a:endParaRPr lang="en-CA" sz="2400" dirty="0"/>
          </a:p>
        </p:txBody>
      </p:sp>
      <p:sp>
        <p:nvSpPr>
          <p:cNvPr id="8" name="TextBox 7">
            <a:extLst>
              <a:ext uri="{FF2B5EF4-FFF2-40B4-BE49-F238E27FC236}">
                <a16:creationId xmlns:a16="http://schemas.microsoft.com/office/drawing/2014/main" id="{BE5ED317-39E7-4044-817F-B708413928E1}"/>
              </a:ext>
            </a:extLst>
          </p:cNvPr>
          <p:cNvSpPr txBox="1"/>
          <p:nvPr/>
        </p:nvSpPr>
        <p:spPr>
          <a:xfrm>
            <a:off x="3516783" y="1039525"/>
            <a:ext cx="7591425" cy="369332"/>
          </a:xfrm>
          <a:prstGeom prst="rect">
            <a:avLst/>
          </a:prstGeom>
          <a:noFill/>
        </p:spPr>
        <p:txBody>
          <a:bodyPr wrap="square" rtlCol="0">
            <a:spAutoFit/>
          </a:bodyPr>
          <a:lstStyle/>
          <a:p>
            <a:r>
              <a:rPr lang="en-CA" dirty="0"/>
              <a:t>LIFEJACKET / PFD WEAR: BY </a:t>
            </a:r>
            <a:r>
              <a:rPr lang="en-CA" b="1" dirty="0"/>
              <a:t>POWERBOATERS</a:t>
            </a:r>
            <a:r>
              <a:rPr lang="en-CA" dirty="0"/>
              <a:t> - </a:t>
            </a:r>
            <a:r>
              <a:rPr lang="en-CA" sz="1400" dirty="0"/>
              <a:t>% wearing lifejacket / PFD</a:t>
            </a:r>
          </a:p>
        </p:txBody>
      </p:sp>
      <p:sp>
        <p:nvSpPr>
          <p:cNvPr id="6" name="TextBox 5">
            <a:extLst>
              <a:ext uri="{FF2B5EF4-FFF2-40B4-BE49-F238E27FC236}">
                <a16:creationId xmlns:a16="http://schemas.microsoft.com/office/drawing/2014/main" id="{A6FA3FB0-F26A-48E1-9A55-719B31000797}"/>
              </a:ext>
            </a:extLst>
          </p:cNvPr>
          <p:cNvSpPr txBox="1"/>
          <p:nvPr/>
        </p:nvSpPr>
        <p:spPr>
          <a:xfrm>
            <a:off x="-1" y="5896181"/>
            <a:ext cx="8704001" cy="600164"/>
          </a:xfrm>
          <a:prstGeom prst="rect">
            <a:avLst/>
          </a:prstGeom>
          <a:noFill/>
        </p:spPr>
        <p:txBody>
          <a:bodyPr wrap="square" rtlCol="0">
            <a:spAutoFit/>
          </a:bodyPr>
          <a:lstStyle/>
          <a:p>
            <a:r>
              <a:rPr lang="en-US" sz="1100" dirty="0"/>
              <a:t>Lifejacket /PFD status by boat type at time of observation</a:t>
            </a:r>
          </a:p>
          <a:p>
            <a:r>
              <a:rPr lang="en-CA" sz="1100" dirty="0"/>
              <a:t>Base of Total Powerboaters: 2021 &amp; 2022 (21423), Power excl. PWC (20624), Power &lt;6m (13217), Power 6m+ (7407), PWC (799), Inflatable (176), Small open power (5120), Small runabout (6174), Large runabout (3927), Large pontoon (2392), Small pontoon (1645), Large cabin cruiser (801) </a:t>
            </a:r>
          </a:p>
        </p:txBody>
      </p:sp>
      <p:sp>
        <p:nvSpPr>
          <p:cNvPr id="9" name="TextBox 8">
            <a:extLst>
              <a:ext uri="{FF2B5EF4-FFF2-40B4-BE49-F238E27FC236}">
                <a16:creationId xmlns:a16="http://schemas.microsoft.com/office/drawing/2014/main" id="{88DC38EB-665B-4817-BDBE-558B3ECD4C15}"/>
              </a:ext>
            </a:extLst>
          </p:cNvPr>
          <p:cNvSpPr txBox="1"/>
          <p:nvPr/>
        </p:nvSpPr>
        <p:spPr>
          <a:xfrm>
            <a:off x="128586" y="1093181"/>
            <a:ext cx="3056403" cy="523220"/>
          </a:xfrm>
          <a:prstGeom prst="rect">
            <a:avLst/>
          </a:prstGeom>
          <a:noFill/>
        </p:spPr>
        <p:txBody>
          <a:bodyPr wrap="square" rtlCol="0">
            <a:spAutoFit/>
          </a:bodyPr>
          <a:lstStyle/>
          <a:p>
            <a:r>
              <a:rPr lang="en-CA" sz="1400" dirty="0"/>
              <a:t>2021 &amp; 2022 Lifejacket / PFD Wear </a:t>
            </a:r>
            <a:br>
              <a:rPr lang="en-CA" sz="1400" dirty="0"/>
            </a:br>
            <a:r>
              <a:rPr lang="en-CA" sz="1400" dirty="0"/>
              <a:t>(% of powerboaters)</a:t>
            </a:r>
          </a:p>
        </p:txBody>
      </p:sp>
      <p:sp>
        <p:nvSpPr>
          <p:cNvPr id="28" name="TextBox 27">
            <a:extLst>
              <a:ext uri="{FF2B5EF4-FFF2-40B4-BE49-F238E27FC236}">
                <a16:creationId xmlns:a16="http://schemas.microsoft.com/office/drawing/2014/main" id="{C6D4E357-1193-412A-8462-EBCAA376F645}"/>
              </a:ext>
            </a:extLst>
          </p:cNvPr>
          <p:cNvSpPr txBox="1"/>
          <p:nvPr/>
        </p:nvSpPr>
        <p:spPr>
          <a:xfrm>
            <a:off x="7366383" y="1605090"/>
            <a:ext cx="4082708" cy="3539430"/>
          </a:xfrm>
          <a:prstGeom prst="rect">
            <a:avLst/>
          </a:prstGeom>
          <a:noFill/>
        </p:spPr>
        <p:txBody>
          <a:bodyPr wrap="square" rtlCol="0">
            <a:spAutoFit/>
          </a:bodyPr>
          <a:lstStyle/>
          <a:p>
            <a:pPr marL="285750" indent="-285750" algn="l">
              <a:buFont typeface="Arial" panose="020B0604020202020204" pitchFamily="34" charset="0"/>
              <a:buChar char="•"/>
            </a:pPr>
            <a:r>
              <a:rPr lang="en-US" sz="1600" dirty="0"/>
              <a:t>Lifejacket / PFD wear rates were low across all sizes/types of powerboaters except PWCs (95%) and Inflatables/rafts (54%). </a:t>
            </a:r>
          </a:p>
          <a:p>
            <a:pPr marL="285750" indent="-285750" algn="l">
              <a:buFont typeface="Arial" panose="020B0604020202020204" pitchFamily="34" charset="0"/>
              <a:buChar char="•"/>
            </a:pPr>
            <a:endParaRPr lang="en-US" sz="1600" dirty="0"/>
          </a:p>
          <a:p>
            <a:pPr marL="285750" indent="-285750" algn="l">
              <a:buFont typeface="Arial" panose="020B0604020202020204" pitchFamily="34" charset="0"/>
              <a:buChar char="•"/>
            </a:pPr>
            <a:r>
              <a:rPr lang="en-US" sz="1600" dirty="0"/>
              <a:t>Even lower for large powerboaters &gt;6m (14%) than for small powerboaters &lt;6m (20%).</a:t>
            </a:r>
          </a:p>
          <a:p>
            <a:pPr marL="285750" indent="-285750" algn="l">
              <a:buFont typeface="Arial" panose="020B0604020202020204" pitchFamily="34" charset="0"/>
              <a:buChar char="•"/>
            </a:pPr>
            <a:endParaRPr lang="en-US" sz="1600" dirty="0"/>
          </a:p>
          <a:p>
            <a:pPr marL="285750" indent="-285750" algn="l">
              <a:buFont typeface="Arial" panose="020B0604020202020204" pitchFamily="34" charset="0"/>
              <a:buChar char="•"/>
            </a:pPr>
            <a:r>
              <a:rPr lang="en-US" sz="1600" dirty="0"/>
              <a:t>While still low, there was a somewhat higher rate of wear for small open powerboaters &lt;6m (24%) than for small &amp; large runabouts, pontoons and cabin cruisers.</a:t>
            </a:r>
          </a:p>
          <a:p>
            <a:pPr marL="285750" indent="-285750">
              <a:buFont typeface="Arial" panose="020B0604020202020204" pitchFamily="34" charset="0"/>
              <a:buChar char="•"/>
            </a:pPr>
            <a:endParaRPr lang="en-CA" sz="1600" dirty="0"/>
          </a:p>
        </p:txBody>
      </p:sp>
      <p:sp>
        <p:nvSpPr>
          <p:cNvPr id="35" name="Slide Number Placeholder 5">
            <a:extLst>
              <a:ext uri="{FF2B5EF4-FFF2-40B4-BE49-F238E27FC236}">
                <a16:creationId xmlns:a16="http://schemas.microsoft.com/office/drawing/2014/main" id="{45F9594B-0417-45A1-BD1C-0C1F9504D4DE}"/>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17</a:t>
            </a:fld>
            <a:endParaRPr lang="en-CA" dirty="0"/>
          </a:p>
        </p:txBody>
      </p:sp>
      <p:sp>
        <p:nvSpPr>
          <p:cNvPr id="2" name="TextBox 1">
            <a:extLst>
              <a:ext uri="{FF2B5EF4-FFF2-40B4-BE49-F238E27FC236}">
                <a16:creationId xmlns:a16="http://schemas.microsoft.com/office/drawing/2014/main" id="{A3C0AD00-3806-F54B-0193-44D37D527DE0}"/>
              </a:ext>
            </a:extLst>
          </p:cNvPr>
          <p:cNvSpPr txBox="1"/>
          <p:nvPr/>
        </p:nvSpPr>
        <p:spPr>
          <a:xfrm>
            <a:off x="0" y="6512030"/>
            <a:ext cx="9435637" cy="246221"/>
          </a:xfrm>
          <a:prstGeom prst="rect">
            <a:avLst/>
          </a:prstGeom>
          <a:noFill/>
        </p:spPr>
        <p:txBody>
          <a:bodyPr wrap="square" rtlCol="0">
            <a:spAutoFit/>
          </a:bodyPr>
          <a:lstStyle/>
          <a:p>
            <a:r>
              <a:rPr lang="en-US" sz="1000" dirty="0">
                <a:solidFill>
                  <a:srgbClr val="000000"/>
                </a:solidFill>
                <a:latin typeface="Lucida Grande"/>
                <a:ea typeface="Lucida Grande"/>
                <a:cs typeface="Lucida Grande"/>
              </a:rPr>
              <a:t>Source – Aerial Study 2021 &amp; 2022</a:t>
            </a:r>
            <a:endParaRPr lang="en-CA" sz="1000" dirty="0"/>
          </a:p>
        </p:txBody>
      </p:sp>
      <p:sp>
        <p:nvSpPr>
          <p:cNvPr id="3" name="Slide Number Placeholder 3">
            <a:extLst>
              <a:ext uri="{FF2B5EF4-FFF2-40B4-BE49-F238E27FC236}">
                <a16:creationId xmlns:a16="http://schemas.microsoft.com/office/drawing/2014/main" id="{FB9E8CE8-C26F-018F-B9F5-9F425B710407}"/>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17</a:t>
            </a:fld>
            <a:endParaRPr lang="en-US" dirty="0">
              <a:solidFill>
                <a:prstClr val="white">
                  <a:lumMod val="50000"/>
                </a:prstClr>
              </a:solidFill>
              <a:latin typeface="Calibri"/>
            </a:endParaRPr>
          </a:p>
        </p:txBody>
      </p:sp>
      <p:sp>
        <p:nvSpPr>
          <p:cNvPr id="5" name="Oval 4">
            <a:extLst>
              <a:ext uri="{FF2B5EF4-FFF2-40B4-BE49-F238E27FC236}">
                <a16:creationId xmlns:a16="http://schemas.microsoft.com/office/drawing/2014/main" id="{A812E70A-E76B-B853-D093-F0B624A487D7}"/>
              </a:ext>
            </a:extLst>
          </p:cNvPr>
          <p:cNvSpPr/>
          <p:nvPr/>
        </p:nvSpPr>
        <p:spPr>
          <a:xfrm>
            <a:off x="8580432" y="6104391"/>
            <a:ext cx="304800" cy="304800"/>
          </a:xfrm>
          <a:prstGeom prst="ellipse">
            <a:avLst/>
          </a:prstGeom>
          <a:noFill/>
          <a:ln w="19050">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045AD8C-6D95-3A80-1D19-6DACDF82D5DB}"/>
              </a:ext>
            </a:extLst>
          </p:cNvPr>
          <p:cNvSpPr/>
          <p:nvPr/>
        </p:nvSpPr>
        <p:spPr>
          <a:xfrm>
            <a:off x="8925877" y="6152298"/>
            <a:ext cx="255917" cy="23866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Oval 12">
            <a:extLst>
              <a:ext uri="{FF2B5EF4-FFF2-40B4-BE49-F238E27FC236}">
                <a16:creationId xmlns:a16="http://schemas.microsoft.com/office/drawing/2014/main" id="{DE0761F3-A17D-9C69-4A2C-2EA7F3383FFB}"/>
              </a:ext>
            </a:extLst>
          </p:cNvPr>
          <p:cNvSpPr/>
          <p:nvPr/>
        </p:nvSpPr>
        <p:spPr>
          <a:xfrm>
            <a:off x="3559620" y="1494027"/>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Oval 13">
            <a:extLst>
              <a:ext uri="{FF2B5EF4-FFF2-40B4-BE49-F238E27FC236}">
                <a16:creationId xmlns:a16="http://schemas.microsoft.com/office/drawing/2014/main" id="{234D9A89-89D5-6F0C-84BB-55D3E72A44C9}"/>
              </a:ext>
            </a:extLst>
          </p:cNvPr>
          <p:cNvSpPr/>
          <p:nvPr/>
        </p:nvSpPr>
        <p:spPr>
          <a:xfrm>
            <a:off x="3539418" y="2402473"/>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Oval 14">
            <a:extLst>
              <a:ext uri="{FF2B5EF4-FFF2-40B4-BE49-F238E27FC236}">
                <a16:creationId xmlns:a16="http://schemas.microsoft.com/office/drawing/2014/main" id="{8A4939EA-B924-44D3-08C7-057CCCCB571A}"/>
              </a:ext>
            </a:extLst>
          </p:cNvPr>
          <p:cNvSpPr/>
          <p:nvPr/>
        </p:nvSpPr>
        <p:spPr>
          <a:xfrm>
            <a:off x="5924444" y="3327124"/>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Oval 15">
            <a:extLst>
              <a:ext uri="{FF2B5EF4-FFF2-40B4-BE49-F238E27FC236}">
                <a16:creationId xmlns:a16="http://schemas.microsoft.com/office/drawing/2014/main" id="{71B390AE-3218-9A83-A898-4CB0D4DEB947}"/>
              </a:ext>
            </a:extLst>
          </p:cNvPr>
          <p:cNvSpPr/>
          <p:nvPr/>
        </p:nvSpPr>
        <p:spPr>
          <a:xfrm>
            <a:off x="4594033" y="3652519"/>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Oval 16">
            <a:extLst>
              <a:ext uri="{FF2B5EF4-FFF2-40B4-BE49-F238E27FC236}">
                <a16:creationId xmlns:a16="http://schemas.microsoft.com/office/drawing/2014/main" id="{1B15A7D8-5CB9-9FD6-65E1-D6C4CCFC30BF}"/>
              </a:ext>
            </a:extLst>
          </p:cNvPr>
          <p:cNvSpPr/>
          <p:nvPr/>
        </p:nvSpPr>
        <p:spPr>
          <a:xfrm>
            <a:off x="3630206" y="3936724"/>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Rectangle 19">
            <a:extLst>
              <a:ext uri="{FF2B5EF4-FFF2-40B4-BE49-F238E27FC236}">
                <a16:creationId xmlns:a16="http://schemas.microsoft.com/office/drawing/2014/main" id="{E2CE87F0-176F-4D98-1CB5-B46062A04529}"/>
              </a:ext>
            </a:extLst>
          </p:cNvPr>
          <p:cNvSpPr/>
          <p:nvPr/>
        </p:nvSpPr>
        <p:spPr>
          <a:xfrm>
            <a:off x="3251105" y="5231027"/>
            <a:ext cx="290392" cy="31877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Rectangle 20">
            <a:extLst>
              <a:ext uri="{FF2B5EF4-FFF2-40B4-BE49-F238E27FC236}">
                <a16:creationId xmlns:a16="http://schemas.microsoft.com/office/drawing/2014/main" id="{4D41B278-9EFF-CCB1-7C9D-9FDCE76AF543}"/>
              </a:ext>
            </a:extLst>
          </p:cNvPr>
          <p:cNvSpPr/>
          <p:nvPr/>
        </p:nvSpPr>
        <p:spPr>
          <a:xfrm>
            <a:off x="3378791" y="4889157"/>
            <a:ext cx="290392" cy="31877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1">
            <a:extLst>
              <a:ext uri="{FF2B5EF4-FFF2-40B4-BE49-F238E27FC236}">
                <a16:creationId xmlns:a16="http://schemas.microsoft.com/office/drawing/2014/main" id="{AF1CADE3-A690-16C2-AD94-1FB753681C40}"/>
              </a:ext>
            </a:extLst>
          </p:cNvPr>
          <p:cNvSpPr/>
          <p:nvPr/>
        </p:nvSpPr>
        <p:spPr>
          <a:xfrm>
            <a:off x="3403505" y="4555524"/>
            <a:ext cx="290392" cy="31877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Rectangle 22">
            <a:extLst>
              <a:ext uri="{FF2B5EF4-FFF2-40B4-BE49-F238E27FC236}">
                <a16:creationId xmlns:a16="http://schemas.microsoft.com/office/drawing/2014/main" id="{FDC219E0-5900-42B8-0B53-933C6A035ECA}"/>
              </a:ext>
            </a:extLst>
          </p:cNvPr>
          <p:cNvSpPr/>
          <p:nvPr/>
        </p:nvSpPr>
        <p:spPr>
          <a:xfrm>
            <a:off x="3094586" y="5531708"/>
            <a:ext cx="290392" cy="31877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TextBox 23">
            <a:extLst>
              <a:ext uri="{FF2B5EF4-FFF2-40B4-BE49-F238E27FC236}">
                <a16:creationId xmlns:a16="http://schemas.microsoft.com/office/drawing/2014/main" id="{DD8A52F2-981B-9804-EF73-D211B8564239}"/>
              </a:ext>
            </a:extLst>
          </p:cNvPr>
          <p:cNvSpPr txBox="1"/>
          <p:nvPr/>
        </p:nvSpPr>
        <p:spPr>
          <a:xfrm>
            <a:off x="8049190" y="6168084"/>
            <a:ext cx="4191860" cy="246221"/>
          </a:xfrm>
          <a:prstGeom prst="rect">
            <a:avLst/>
          </a:prstGeom>
          <a:noFill/>
        </p:spPr>
        <p:txBody>
          <a:bodyPr wrap="square" rtlCol="0">
            <a:spAutoFit/>
          </a:bodyPr>
          <a:lstStyle/>
          <a:p>
            <a:pPr algn="r"/>
            <a:r>
              <a:rPr lang="en-CA" sz="1000" dirty="0"/>
              <a:t>Significantly higher / lower than other boat types at 95%</a:t>
            </a:r>
          </a:p>
        </p:txBody>
      </p:sp>
    </p:spTree>
    <p:custDataLst>
      <p:tags r:id="rId1"/>
    </p:custDataLst>
    <p:extLst>
      <p:ext uri="{BB962C8B-B14F-4D97-AF65-F5344CB8AC3E}">
        <p14:creationId xmlns:p14="http://schemas.microsoft.com/office/powerpoint/2010/main" val="1599293730"/>
      </p:ext>
    </p:extLst>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D60E735E-DE35-41BD-B1BD-285C51FCDAC5}"/>
              </a:ext>
            </a:extLst>
          </p:cNvPr>
          <p:cNvGraphicFramePr/>
          <p:nvPr>
            <p:extLst>
              <p:ext uri="{D42A27DB-BD31-4B8C-83A1-F6EECF244321}">
                <p14:modId xmlns:p14="http://schemas.microsoft.com/office/powerpoint/2010/main" val="3549950979"/>
              </p:ext>
            </p:extLst>
          </p:nvPr>
        </p:nvGraphicFramePr>
        <p:xfrm>
          <a:off x="168247" y="1663101"/>
          <a:ext cx="5981699" cy="4863411"/>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01D7D85C-D394-4AFA-A35B-9F95B03F9A6C}"/>
              </a:ext>
            </a:extLst>
          </p:cNvPr>
          <p:cNvSpPr>
            <a:spLocks noGrp="1"/>
          </p:cNvSpPr>
          <p:nvPr>
            <p:ph type="title"/>
          </p:nvPr>
        </p:nvSpPr>
        <p:spPr>
          <a:xfrm>
            <a:off x="1843087" y="206725"/>
            <a:ext cx="10348909" cy="738664"/>
          </a:xfrm>
        </p:spPr>
        <p:txBody>
          <a:bodyPr>
            <a:noAutofit/>
          </a:bodyPr>
          <a:lstStyle/>
          <a:p>
            <a:r>
              <a:rPr lang="en-CA" sz="2100" b="1" dirty="0"/>
              <a:t>Kayakers, Canoeists and Sailors in small sailboats have high levels of lifejacket wear. However, SUP wear rate is relatively low (only 39%).</a:t>
            </a:r>
            <a:endParaRPr lang="en-CA" sz="2100" dirty="0"/>
          </a:p>
        </p:txBody>
      </p:sp>
      <p:sp>
        <p:nvSpPr>
          <p:cNvPr id="8" name="TextBox 7">
            <a:extLst>
              <a:ext uri="{FF2B5EF4-FFF2-40B4-BE49-F238E27FC236}">
                <a16:creationId xmlns:a16="http://schemas.microsoft.com/office/drawing/2014/main" id="{BE5ED317-39E7-4044-817F-B708413928E1}"/>
              </a:ext>
            </a:extLst>
          </p:cNvPr>
          <p:cNvSpPr txBox="1"/>
          <p:nvPr/>
        </p:nvSpPr>
        <p:spPr>
          <a:xfrm>
            <a:off x="128586" y="1085506"/>
            <a:ext cx="7591425" cy="369332"/>
          </a:xfrm>
          <a:prstGeom prst="rect">
            <a:avLst/>
          </a:prstGeom>
          <a:noFill/>
        </p:spPr>
        <p:txBody>
          <a:bodyPr wrap="square" rtlCol="0">
            <a:spAutoFit/>
          </a:bodyPr>
          <a:lstStyle/>
          <a:p>
            <a:r>
              <a:rPr lang="en-CA" dirty="0"/>
              <a:t>LIFEJACKET / PFD WEAR: BY </a:t>
            </a:r>
            <a:r>
              <a:rPr lang="en-CA" b="1" dirty="0"/>
              <a:t>PADDLERS &amp; SAILORS </a:t>
            </a:r>
            <a:r>
              <a:rPr lang="en-CA" dirty="0"/>
              <a:t>- </a:t>
            </a:r>
            <a:r>
              <a:rPr lang="en-CA" sz="1400" dirty="0"/>
              <a:t>% wearing lifejacket / PFD</a:t>
            </a:r>
          </a:p>
        </p:txBody>
      </p:sp>
      <p:sp>
        <p:nvSpPr>
          <p:cNvPr id="9" name="TextBox 8">
            <a:extLst>
              <a:ext uri="{FF2B5EF4-FFF2-40B4-BE49-F238E27FC236}">
                <a16:creationId xmlns:a16="http://schemas.microsoft.com/office/drawing/2014/main" id="{88DC38EB-665B-4817-BDBE-558B3ECD4C15}"/>
              </a:ext>
            </a:extLst>
          </p:cNvPr>
          <p:cNvSpPr txBox="1"/>
          <p:nvPr/>
        </p:nvSpPr>
        <p:spPr>
          <a:xfrm>
            <a:off x="128586" y="1387881"/>
            <a:ext cx="4761913" cy="307777"/>
          </a:xfrm>
          <a:prstGeom prst="rect">
            <a:avLst/>
          </a:prstGeom>
          <a:noFill/>
        </p:spPr>
        <p:txBody>
          <a:bodyPr wrap="square" rtlCol="0">
            <a:spAutoFit/>
          </a:bodyPr>
          <a:lstStyle/>
          <a:p>
            <a:r>
              <a:rPr lang="en-CA" sz="1400" dirty="0"/>
              <a:t>2021 &amp; 2022 Lifejacket / PFD wear (% of paddlers &amp; sailors)</a:t>
            </a:r>
          </a:p>
        </p:txBody>
      </p:sp>
      <p:sp>
        <p:nvSpPr>
          <p:cNvPr id="27" name="TextBox 26">
            <a:extLst>
              <a:ext uri="{FF2B5EF4-FFF2-40B4-BE49-F238E27FC236}">
                <a16:creationId xmlns:a16="http://schemas.microsoft.com/office/drawing/2014/main" id="{BCFE9441-8C41-4167-B3DD-EF2676C5DEA2}"/>
              </a:ext>
            </a:extLst>
          </p:cNvPr>
          <p:cNvSpPr txBox="1"/>
          <p:nvPr/>
        </p:nvSpPr>
        <p:spPr>
          <a:xfrm>
            <a:off x="7311223" y="4585642"/>
            <a:ext cx="3501680" cy="738664"/>
          </a:xfrm>
          <a:prstGeom prst="rect">
            <a:avLst/>
          </a:prstGeom>
          <a:noFill/>
        </p:spPr>
        <p:txBody>
          <a:bodyPr wrap="square" rtlCol="0">
            <a:spAutoFit/>
          </a:bodyPr>
          <a:lstStyle/>
          <a:p>
            <a:pPr marL="285750" indent="-285750">
              <a:buFont typeface="Arial" panose="020B0604020202020204" pitchFamily="34" charset="0"/>
              <a:buChar char="•"/>
            </a:pPr>
            <a:r>
              <a:rPr lang="en-CA" sz="1400" dirty="0"/>
              <a:t>Large sail boater wear rates are much lower and more in line with powerboater wear rates.</a:t>
            </a:r>
          </a:p>
        </p:txBody>
      </p:sp>
      <p:sp>
        <p:nvSpPr>
          <p:cNvPr id="35" name="Slide Number Placeholder 5">
            <a:extLst>
              <a:ext uri="{FF2B5EF4-FFF2-40B4-BE49-F238E27FC236}">
                <a16:creationId xmlns:a16="http://schemas.microsoft.com/office/drawing/2014/main" id="{45F9594B-0417-45A1-BD1C-0C1F9504D4DE}"/>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18</a:t>
            </a:fld>
            <a:endParaRPr lang="en-CA" dirty="0"/>
          </a:p>
        </p:txBody>
      </p:sp>
      <p:sp>
        <p:nvSpPr>
          <p:cNvPr id="6" name="TextBox 5">
            <a:extLst>
              <a:ext uri="{FF2B5EF4-FFF2-40B4-BE49-F238E27FC236}">
                <a16:creationId xmlns:a16="http://schemas.microsoft.com/office/drawing/2014/main" id="{A6FA3FB0-F26A-48E1-9A55-719B31000797}"/>
              </a:ext>
            </a:extLst>
          </p:cNvPr>
          <p:cNvSpPr txBox="1"/>
          <p:nvPr/>
        </p:nvSpPr>
        <p:spPr>
          <a:xfrm>
            <a:off x="0" y="5865274"/>
            <a:ext cx="4761913" cy="600164"/>
          </a:xfrm>
          <a:prstGeom prst="rect">
            <a:avLst/>
          </a:prstGeom>
          <a:noFill/>
        </p:spPr>
        <p:txBody>
          <a:bodyPr wrap="square" rtlCol="0">
            <a:spAutoFit/>
          </a:bodyPr>
          <a:lstStyle/>
          <a:p>
            <a:r>
              <a:rPr lang="en-CA" sz="1100" dirty="0"/>
              <a:t>Lifejacket /PFD status by boat type at time of observation</a:t>
            </a:r>
          </a:p>
          <a:p>
            <a:r>
              <a:rPr lang="en-CA" sz="1100" dirty="0"/>
              <a:t>Base of Total Paddlers: 2021 &amp; 2022 (1662), Kayak (723), Canoe (452), Other, (129), SUP (358), Total Sailors (311), Small sailboat (310), Large sailboat (268)</a:t>
            </a:r>
          </a:p>
        </p:txBody>
      </p:sp>
      <p:sp>
        <p:nvSpPr>
          <p:cNvPr id="2" name="TextBox 1">
            <a:extLst>
              <a:ext uri="{FF2B5EF4-FFF2-40B4-BE49-F238E27FC236}">
                <a16:creationId xmlns:a16="http://schemas.microsoft.com/office/drawing/2014/main" id="{DF4A807A-B23B-E7A4-9613-A7B535BAB3DF}"/>
              </a:ext>
            </a:extLst>
          </p:cNvPr>
          <p:cNvSpPr txBox="1"/>
          <p:nvPr/>
        </p:nvSpPr>
        <p:spPr>
          <a:xfrm>
            <a:off x="0" y="6512030"/>
            <a:ext cx="9435637" cy="246221"/>
          </a:xfrm>
          <a:prstGeom prst="rect">
            <a:avLst/>
          </a:prstGeom>
          <a:noFill/>
        </p:spPr>
        <p:txBody>
          <a:bodyPr wrap="square" rtlCol="0">
            <a:spAutoFit/>
          </a:bodyPr>
          <a:lstStyle/>
          <a:p>
            <a:r>
              <a:rPr lang="en-US" sz="1000" dirty="0">
                <a:solidFill>
                  <a:srgbClr val="000000"/>
                </a:solidFill>
                <a:latin typeface="Lucida Grande"/>
                <a:ea typeface="Lucida Grande"/>
                <a:cs typeface="Lucida Grande"/>
              </a:rPr>
              <a:t>Source – Aerial Study 2021 &amp; 2022</a:t>
            </a:r>
            <a:endParaRPr lang="en-CA" sz="1000" dirty="0"/>
          </a:p>
        </p:txBody>
      </p:sp>
      <p:sp>
        <p:nvSpPr>
          <p:cNvPr id="5" name="Slide Number Placeholder 3">
            <a:extLst>
              <a:ext uri="{FF2B5EF4-FFF2-40B4-BE49-F238E27FC236}">
                <a16:creationId xmlns:a16="http://schemas.microsoft.com/office/drawing/2014/main" id="{DB53A8C1-A080-782F-B47E-B62847A638C5}"/>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18</a:t>
            </a:fld>
            <a:endParaRPr lang="en-US" dirty="0">
              <a:solidFill>
                <a:prstClr val="white">
                  <a:lumMod val="50000"/>
                </a:prstClr>
              </a:solidFill>
              <a:latin typeface="Calibri"/>
            </a:endParaRPr>
          </a:p>
        </p:txBody>
      </p:sp>
      <p:sp>
        <p:nvSpPr>
          <p:cNvPr id="3" name="Oval 2">
            <a:extLst>
              <a:ext uri="{FF2B5EF4-FFF2-40B4-BE49-F238E27FC236}">
                <a16:creationId xmlns:a16="http://schemas.microsoft.com/office/drawing/2014/main" id="{D83702DB-0C22-B667-BE7B-734C2853F4D6}"/>
              </a:ext>
            </a:extLst>
          </p:cNvPr>
          <p:cNvSpPr/>
          <p:nvPr/>
        </p:nvSpPr>
        <p:spPr>
          <a:xfrm>
            <a:off x="4890499" y="2209183"/>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6">
            <a:extLst>
              <a:ext uri="{FF2B5EF4-FFF2-40B4-BE49-F238E27FC236}">
                <a16:creationId xmlns:a16="http://schemas.microsoft.com/office/drawing/2014/main" id="{0BD6B5A2-F04D-B685-A536-5276123287A1}"/>
              </a:ext>
            </a:extLst>
          </p:cNvPr>
          <p:cNvSpPr/>
          <p:nvPr/>
        </p:nvSpPr>
        <p:spPr>
          <a:xfrm>
            <a:off x="4046593" y="3589039"/>
            <a:ext cx="290392" cy="31877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8DB59DCD-D2A3-96D8-1EE0-E95B8FCE3E64}"/>
              </a:ext>
            </a:extLst>
          </p:cNvPr>
          <p:cNvSpPr/>
          <p:nvPr/>
        </p:nvSpPr>
        <p:spPr>
          <a:xfrm>
            <a:off x="4786303" y="2708115"/>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Oval 10">
            <a:extLst>
              <a:ext uri="{FF2B5EF4-FFF2-40B4-BE49-F238E27FC236}">
                <a16:creationId xmlns:a16="http://schemas.microsoft.com/office/drawing/2014/main" id="{79F4B3BB-73E3-304E-61FD-2FC003BD2120}"/>
              </a:ext>
            </a:extLst>
          </p:cNvPr>
          <p:cNvSpPr/>
          <p:nvPr/>
        </p:nvSpPr>
        <p:spPr>
          <a:xfrm>
            <a:off x="4951060" y="4862310"/>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12">
            <a:extLst>
              <a:ext uri="{FF2B5EF4-FFF2-40B4-BE49-F238E27FC236}">
                <a16:creationId xmlns:a16="http://schemas.microsoft.com/office/drawing/2014/main" id="{8EC3D02C-6456-23AF-D656-70E16BA3801D}"/>
              </a:ext>
            </a:extLst>
          </p:cNvPr>
          <p:cNvSpPr/>
          <p:nvPr/>
        </p:nvSpPr>
        <p:spPr>
          <a:xfrm>
            <a:off x="3457588" y="5384888"/>
            <a:ext cx="290392" cy="31877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Oval 13">
            <a:extLst>
              <a:ext uri="{FF2B5EF4-FFF2-40B4-BE49-F238E27FC236}">
                <a16:creationId xmlns:a16="http://schemas.microsoft.com/office/drawing/2014/main" id="{28170B61-6BD4-40D4-3A53-CC3C6DA82C3E}"/>
              </a:ext>
            </a:extLst>
          </p:cNvPr>
          <p:cNvSpPr/>
          <p:nvPr/>
        </p:nvSpPr>
        <p:spPr>
          <a:xfrm>
            <a:off x="8580432" y="6104391"/>
            <a:ext cx="304800" cy="304800"/>
          </a:xfrm>
          <a:prstGeom prst="ellipse">
            <a:avLst/>
          </a:prstGeom>
          <a:noFill/>
          <a:ln w="19050">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FB5B7BD-6CAC-3965-634C-DF5D6930BC80}"/>
              </a:ext>
            </a:extLst>
          </p:cNvPr>
          <p:cNvSpPr/>
          <p:nvPr/>
        </p:nvSpPr>
        <p:spPr>
          <a:xfrm>
            <a:off x="8925877" y="6152298"/>
            <a:ext cx="255917" cy="23866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TextBox 16">
            <a:extLst>
              <a:ext uri="{FF2B5EF4-FFF2-40B4-BE49-F238E27FC236}">
                <a16:creationId xmlns:a16="http://schemas.microsoft.com/office/drawing/2014/main" id="{977BB533-D5E8-661D-A1F8-4181EAF37EDA}"/>
              </a:ext>
            </a:extLst>
          </p:cNvPr>
          <p:cNvSpPr txBox="1"/>
          <p:nvPr/>
        </p:nvSpPr>
        <p:spPr>
          <a:xfrm>
            <a:off x="8049190" y="6168084"/>
            <a:ext cx="4191860" cy="246221"/>
          </a:xfrm>
          <a:prstGeom prst="rect">
            <a:avLst/>
          </a:prstGeom>
          <a:noFill/>
        </p:spPr>
        <p:txBody>
          <a:bodyPr wrap="square" rtlCol="0">
            <a:spAutoFit/>
          </a:bodyPr>
          <a:lstStyle/>
          <a:p>
            <a:pPr algn="r"/>
            <a:r>
              <a:rPr lang="en-CA" sz="1000" dirty="0"/>
              <a:t>Significantly higher / lower than other boat types at 95%</a:t>
            </a:r>
          </a:p>
        </p:txBody>
      </p:sp>
    </p:spTree>
    <p:custDataLst>
      <p:tags r:id="rId1"/>
    </p:custDataLst>
    <p:extLst>
      <p:ext uri="{BB962C8B-B14F-4D97-AF65-F5344CB8AC3E}">
        <p14:creationId xmlns:p14="http://schemas.microsoft.com/office/powerpoint/2010/main" val="1858466004"/>
      </p:ext>
    </p:extLst>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F6EB5DF6-5A06-402C-BBCD-E6CA2CCE9800}"/>
              </a:ext>
            </a:extLst>
          </p:cNvPr>
          <p:cNvSpPr txBox="1"/>
          <p:nvPr/>
        </p:nvSpPr>
        <p:spPr>
          <a:xfrm>
            <a:off x="-1088" y="5731758"/>
            <a:ext cx="9435637" cy="738664"/>
          </a:xfrm>
          <a:prstGeom prst="rect">
            <a:avLst/>
          </a:prstGeom>
          <a:noFill/>
        </p:spPr>
        <p:txBody>
          <a:bodyPr wrap="square" rtlCol="0">
            <a:spAutoFit/>
          </a:bodyPr>
          <a:lstStyle/>
          <a:p>
            <a:r>
              <a:rPr lang="en-CA" sz="1050" dirty="0"/>
              <a:t>Activity + boat type at time of observation</a:t>
            </a:r>
            <a:br>
              <a:rPr lang="en-CA" sz="1050" dirty="0"/>
            </a:br>
            <a:r>
              <a:rPr lang="en-CA" sz="1050" dirty="0"/>
              <a:t>Base of Total Power excl. PWC: 2021 &amp; 2022  (20624), Pleasure (10897), Net: Fishing / Intent to fish (5856), Fishing (4474), Intent (1382), HS (1771), WS (1808); Sm. Open (5120), Pleasure (1368), Net: Fishing / Intent to fish (3498), Fishing (2640), Intent (858), HS (147), WS (90); Sm. Runabout (6174), Pleasure (3347), Net: Fishing / Intent to fish (1185), Fishing (962), Intent (223), HS (851), WS (678); Pontoon (4037), Pleasure (3151), Net: Fishing / Intent to fish (657), Fishing (483), Intent (174), HS (62), WS (119)</a:t>
            </a:r>
          </a:p>
        </p:txBody>
      </p:sp>
      <p:graphicFrame>
        <p:nvGraphicFramePr>
          <p:cNvPr id="10" name="Table 10">
            <a:extLst>
              <a:ext uri="{FF2B5EF4-FFF2-40B4-BE49-F238E27FC236}">
                <a16:creationId xmlns:a16="http://schemas.microsoft.com/office/drawing/2014/main" id="{D6CB3D32-CD0D-49D8-8653-8E1CA504F30A}"/>
              </a:ext>
            </a:extLst>
          </p:cNvPr>
          <p:cNvGraphicFramePr>
            <a:graphicFrameLocks noGrp="1"/>
          </p:cNvGraphicFramePr>
          <p:nvPr/>
        </p:nvGraphicFramePr>
        <p:xfrm>
          <a:off x="23046" y="1435038"/>
          <a:ext cx="6792014" cy="4343400"/>
        </p:xfrm>
        <a:graphic>
          <a:graphicData uri="http://schemas.openxmlformats.org/drawingml/2006/table">
            <a:tbl>
              <a:tblPr firstRow="1" bandRow="1">
                <a:tableStyleId>{5C22544A-7EE6-4342-B048-85BDC9FD1C3A}</a:tableStyleId>
              </a:tblPr>
              <a:tblGrid>
                <a:gridCol w="4156001">
                  <a:extLst>
                    <a:ext uri="{9D8B030D-6E8A-4147-A177-3AD203B41FA5}">
                      <a16:colId xmlns:a16="http://schemas.microsoft.com/office/drawing/2014/main" val="4046821331"/>
                    </a:ext>
                  </a:extLst>
                </a:gridCol>
                <a:gridCol w="878671">
                  <a:extLst>
                    <a:ext uri="{9D8B030D-6E8A-4147-A177-3AD203B41FA5}">
                      <a16:colId xmlns:a16="http://schemas.microsoft.com/office/drawing/2014/main" val="4263973476"/>
                    </a:ext>
                  </a:extLst>
                </a:gridCol>
                <a:gridCol w="878671">
                  <a:extLst>
                    <a:ext uri="{9D8B030D-6E8A-4147-A177-3AD203B41FA5}">
                      <a16:colId xmlns:a16="http://schemas.microsoft.com/office/drawing/2014/main" val="3871535019"/>
                    </a:ext>
                  </a:extLst>
                </a:gridCol>
                <a:gridCol w="878671">
                  <a:extLst>
                    <a:ext uri="{9D8B030D-6E8A-4147-A177-3AD203B41FA5}">
                      <a16:colId xmlns:a16="http://schemas.microsoft.com/office/drawing/2014/main" val="884103121"/>
                    </a:ext>
                  </a:extLst>
                </a:gridCol>
              </a:tblGrid>
              <a:tr h="222367">
                <a:tc>
                  <a:txBody>
                    <a:bodyPr/>
                    <a:lstStyle/>
                    <a:p>
                      <a:pPr algn="l" fontAlgn="ctr"/>
                      <a:endParaRPr lang="en-CA" sz="1200" b="1" i="0" u="none" strike="noStrike" dirty="0">
                        <a:solidFill>
                          <a:schemeClr val="bg1"/>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fontAlgn="ctr"/>
                      <a:r>
                        <a:rPr lang="en-CA" sz="1200" b="1" i="0" u="none" strike="noStrike" dirty="0">
                          <a:solidFill>
                            <a:schemeClr val="bg1"/>
                          </a:solidFill>
                          <a:effectLst/>
                          <a:latin typeface="+mn-lt"/>
                        </a:rPr>
                        <a:t>17</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CA" sz="1200" b="1" i="0" u="none" strike="noStrike" dirty="0">
                        <a:solidFill>
                          <a:schemeClr val="bg1"/>
                        </a:solidFill>
                        <a:effectLst/>
                        <a:latin typeface="+mn-lt"/>
                      </a:endParaRPr>
                    </a:p>
                  </a:txBody>
                  <a:tcPr marL="7620" marR="7620" marT="762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pPr algn="ctr" fontAlgn="ctr"/>
                      <a:endParaRPr lang="en-CA" sz="1200" b="1" i="0" u="none" strike="noStrike" dirty="0">
                        <a:solidFill>
                          <a:schemeClr val="bg1"/>
                        </a:solidFill>
                        <a:effectLst/>
                        <a:latin typeface="+mn-lt"/>
                      </a:endParaRPr>
                    </a:p>
                  </a:txBody>
                  <a:tcPr marL="7620" marR="7620" marT="762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824574479"/>
                  </a:ext>
                </a:extLst>
              </a:tr>
              <a:tr h="829999">
                <a:tc>
                  <a:txBody>
                    <a:bodyPr/>
                    <a:lstStyle/>
                    <a:p>
                      <a:pPr algn="ctr" fontAlgn="ctr"/>
                      <a:endParaRPr lang="en-CA" sz="1600" b="1" i="0" u="none" strike="noStrike" dirty="0">
                        <a:solidFill>
                          <a:schemeClr val="bg1"/>
                        </a:solidFill>
                        <a:effectLst/>
                        <a:latin typeface="+mn-lt"/>
                      </a:endParaRPr>
                    </a:p>
                  </a:txBody>
                  <a:tcPr marL="7620" marR="7620" marT="7620" marB="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CA" sz="1200" b="1" i="0" u="none" strike="noStrike" dirty="0">
                          <a:solidFill>
                            <a:schemeClr val="bg1"/>
                          </a:solidFill>
                          <a:effectLst/>
                          <a:latin typeface="+mn-lt"/>
                        </a:rPr>
                        <a:t>Small Open Power</a:t>
                      </a:r>
                      <a:br>
                        <a:rPr lang="en-CA" sz="1200" b="1" i="0" u="none" strike="noStrike" dirty="0">
                          <a:solidFill>
                            <a:schemeClr val="bg1"/>
                          </a:solidFill>
                          <a:effectLst/>
                          <a:latin typeface="+mn-lt"/>
                        </a:rPr>
                      </a:br>
                      <a:r>
                        <a:rPr lang="en-CA" sz="1200" b="1" i="0" u="none" strike="noStrike" dirty="0">
                          <a:solidFill>
                            <a:schemeClr val="bg1"/>
                          </a:solidFill>
                          <a:effectLst/>
                          <a:latin typeface="+mn-lt"/>
                        </a:rPr>
                        <a:t> (&lt; 6m)</a:t>
                      </a:r>
                    </a:p>
                  </a:txBody>
                  <a:tcPr marL="7620" marR="7620" marT="7620" marB="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ctr"/>
                      <a:r>
                        <a:rPr lang="en-CA" sz="1200" b="1" i="0" u="none" strike="noStrike" dirty="0">
                          <a:solidFill>
                            <a:schemeClr val="bg1"/>
                          </a:solidFill>
                          <a:effectLst/>
                          <a:latin typeface="+mn-lt"/>
                        </a:rPr>
                        <a:t>Small Runabout</a:t>
                      </a:r>
                      <a:br>
                        <a:rPr lang="en-CA" sz="1200" b="1" i="0" u="none" strike="noStrike" dirty="0">
                          <a:solidFill>
                            <a:schemeClr val="bg1"/>
                          </a:solidFill>
                          <a:effectLst/>
                          <a:latin typeface="+mn-lt"/>
                        </a:rPr>
                      </a:br>
                      <a:r>
                        <a:rPr lang="en-CA" sz="1200" b="1" i="0" u="none" strike="noStrike" dirty="0">
                          <a:solidFill>
                            <a:schemeClr val="bg1"/>
                          </a:solidFill>
                          <a:effectLst/>
                          <a:latin typeface="+mn-lt"/>
                        </a:rPr>
                        <a:t> (&lt; 6m)</a:t>
                      </a:r>
                    </a:p>
                  </a:txBody>
                  <a:tcPr marL="7620" marR="7620" marT="762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ctr"/>
                      <a:r>
                        <a:rPr lang="en-CA" sz="1200" b="1" i="0" u="none" strike="noStrike" dirty="0">
                          <a:solidFill>
                            <a:schemeClr val="bg1"/>
                          </a:solidFill>
                          <a:effectLst/>
                          <a:latin typeface="+mn-lt"/>
                        </a:rPr>
                        <a:t>Pontoon</a:t>
                      </a:r>
                    </a:p>
                  </a:txBody>
                  <a:tcPr marL="7620" marR="7620" marT="762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60590994"/>
                  </a:ext>
                </a:extLst>
              </a:tr>
              <a:tr h="302419">
                <a:tc>
                  <a:txBody>
                    <a:bodyPr/>
                    <a:lstStyle/>
                    <a:p>
                      <a:pPr algn="l"/>
                      <a:endParaRPr lang="en-CA" sz="1100"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100"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100" dirty="0"/>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100" dirty="0"/>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6921612"/>
                  </a:ext>
                </a:extLst>
              </a:tr>
              <a:tr h="426945">
                <a:tc>
                  <a:txBody>
                    <a:bodyPr/>
                    <a:lstStyle/>
                    <a:p>
                      <a:pPr algn="ctr"/>
                      <a:endParaRPr lang="en-CA"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24</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b="0" dirty="0"/>
                        <a:t>18</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b="0" dirty="0"/>
                        <a:t>13</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851692"/>
                  </a:ext>
                </a:extLst>
              </a:tr>
              <a:tr h="426945">
                <a:tc>
                  <a:txBody>
                    <a:bodyPr/>
                    <a:lstStyle/>
                    <a:p>
                      <a:pPr algn="ctr"/>
                      <a:endParaRPr lang="en-CA"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b="0" dirty="0"/>
                        <a:t>30</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dirty="0"/>
                        <a:t>18</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dirty="0"/>
                        <a:t>11</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86717839"/>
                  </a:ext>
                </a:extLst>
              </a:tr>
              <a:tr h="426945">
                <a:tc>
                  <a:txBody>
                    <a:bodyPr/>
                    <a:lstStyle/>
                    <a:p>
                      <a:pPr algn="ctr"/>
                      <a:endParaRPr lang="en-CA"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b="0" dirty="0"/>
                        <a:t>21</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13</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21</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1427304"/>
                  </a:ext>
                </a:extLst>
              </a:tr>
              <a:tr h="426945">
                <a:tc>
                  <a:txBody>
                    <a:bodyPr/>
                    <a:lstStyle/>
                    <a:p>
                      <a:pPr algn="ctr"/>
                      <a:endParaRPr lang="en-CA"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dirty="0"/>
                        <a:t>19</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dirty="0"/>
                        <a:t>13</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dirty="0"/>
                        <a:t>20</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99979464"/>
                  </a:ext>
                </a:extLst>
              </a:tr>
              <a:tr h="426945">
                <a:tc>
                  <a:txBody>
                    <a:bodyPr/>
                    <a:lstStyle/>
                    <a:p>
                      <a:pPr algn="ctr"/>
                      <a:endParaRPr lang="en-CA"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25</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13</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22</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7159119"/>
                  </a:ext>
                </a:extLst>
              </a:tr>
              <a:tr h="426945">
                <a:tc>
                  <a:txBody>
                    <a:bodyPr/>
                    <a:lstStyle/>
                    <a:p>
                      <a:pPr algn="ctr"/>
                      <a:endParaRPr lang="en-CA"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dirty="0"/>
                        <a:t>17</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dirty="0"/>
                        <a:t>19</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dirty="0"/>
                        <a:t>5</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95690739"/>
                  </a:ext>
                </a:extLst>
              </a:tr>
              <a:tr h="426945">
                <a:tc>
                  <a:txBody>
                    <a:bodyPr/>
                    <a:lstStyle/>
                    <a:p>
                      <a:pPr algn="ctr"/>
                      <a:endParaRPr lang="en-CA"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38</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29</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18</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0994686"/>
                  </a:ext>
                </a:extLst>
              </a:tr>
            </a:tbl>
          </a:graphicData>
        </a:graphic>
      </p:graphicFrame>
      <p:graphicFrame>
        <p:nvGraphicFramePr>
          <p:cNvPr id="9" name="Chart 8">
            <a:extLst>
              <a:ext uri="{FF2B5EF4-FFF2-40B4-BE49-F238E27FC236}">
                <a16:creationId xmlns:a16="http://schemas.microsoft.com/office/drawing/2014/main" id="{0D1B856A-F668-4A13-AB0F-B091EDFB00BF}"/>
              </a:ext>
            </a:extLst>
          </p:cNvPr>
          <p:cNvGraphicFramePr/>
          <p:nvPr/>
        </p:nvGraphicFramePr>
        <p:xfrm>
          <a:off x="-138232" y="2653234"/>
          <a:ext cx="6343650" cy="3556091"/>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01D7D85C-D394-4AFA-A35B-9F95B03F9A6C}"/>
              </a:ext>
            </a:extLst>
          </p:cNvPr>
          <p:cNvSpPr>
            <a:spLocks noGrp="1"/>
          </p:cNvSpPr>
          <p:nvPr>
            <p:ph type="title"/>
          </p:nvPr>
        </p:nvSpPr>
        <p:spPr>
          <a:xfrm>
            <a:off x="1785937" y="-9396"/>
            <a:ext cx="10406059" cy="1096843"/>
          </a:xfrm>
        </p:spPr>
        <p:txBody>
          <a:bodyPr>
            <a:noAutofit/>
          </a:bodyPr>
          <a:lstStyle/>
          <a:p>
            <a:r>
              <a:rPr lang="en-CA" sz="1700" dirty="0"/>
              <a:t>Overall, lifejacket wear by activity was somewhat higher for Fishing than for Pleasure &amp; High Speed boating. Also higher for Water skiing / Wakeboarding (due to higher youth participation). </a:t>
            </a:r>
            <a:r>
              <a:rPr lang="en-CA" sz="1700" b="1" dirty="0"/>
              <a:t>Powerboating lifejacket wear rates were higher across activities, </a:t>
            </a:r>
            <a:r>
              <a:rPr lang="en-CA" sz="1700" b="1" u="sng" dirty="0"/>
              <a:t>in small (&lt;6m) open </a:t>
            </a:r>
            <a:r>
              <a:rPr lang="en-CA" sz="1700" b="1" dirty="0"/>
              <a:t>power boats, although still below 30%. </a:t>
            </a:r>
            <a:endParaRPr lang="en-CA" sz="1700" dirty="0"/>
          </a:p>
        </p:txBody>
      </p:sp>
      <p:sp>
        <p:nvSpPr>
          <p:cNvPr id="8" name="TextBox 7">
            <a:extLst>
              <a:ext uri="{FF2B5EF4-FFF2-40B4-BE49-F238E27FC236}">
                <a16:creationId xmlns:a16="http://schemas.microsoft.com/office/drawing/2014/main" id="{BE5ED317-39E7-4044-817F-B708413928E1}"/>
              </a:ext>
            </a:extLst>
          </p:cNvPr>
          <p:cNvSpPr txBox="1"/>
          <p:nvPr/>
        </p:nvSpPr>
        <p:spPr>
          <a:xfrm>
            <a:off x="5291" y="1530170"/>
            <a:ext cx="3735845" cy="646331"/>
          </a:xfrm>
          <a:prstGeom prst="rect">
            <a:avLst/>
          </a:prstGeom>
          <a:noFill/>
        </p:spPr>
        <p:txBody>
          <a:bodyPr wrap="square" rtlCol="0">
            <a:spAutoFit/>
          </a:bodyPr>
          <a:lstStyle/>
          <a:p>
            <a:r>
              <a:rPr lang="en-CA" dirty="0"/>
              <a:t>LIFEJACKET / PFD WEAR RATE: </a:t>
            </a:r>
            <a:br>
              <a:rPr lang="en-CA" dirty="0"/>
            </a:br>
            <a:r>
              <a:rPr lang="en-CA" b="1" dirty="0"/>
              <a:t>ACTIVITY &amp; BOAT TYPES</a:t>
            </a:r>
          </a:p>
        </p:txBody>
      </p:sp>
      <p:sp>
        <p:nvSpPr>
          <p:cNvPr id="14" name="TextBox 13">
            <a:extLst>
              <a:ext uri="{FF2B5EF4-FFF2-40B4-BE49-F238E27FC236}">
                <a16:creationId xmlns:a16="http://schemas.microsoft.com/office/drawing/2014/main" id="{DF34B19E-B1C1-4E48-A370-A453C22D5927}"/>
              </a:ext>
            </a:extLst>
          </p:cNvPr>
          <p:cNvSpPr txBox="1"/>
          <p:nvPr/>
        </p:nvSpPr>
        <p:spPr>
          <a:xfrm>
            <a:off x="5291" y="2131182"/>
            <a:ext cx="4027844" cy="307777"/>
          </a:xfrm>
          <a:prstGeom prst="rect">
            <a:avLst/>
          </a:prstGeom>
          <a:noFill/>
        </p:spPr>
        <p:txBody>
          <a:bodyPr wrap="square" rtlCol="0">
            <a:spAutoFit/>
          </a:bodyPr>
          <a:lstStyle/>
          <a:p>
            <a:r>
              <a:rPr lang="en-CA" sz="1400" dirty="0"/>
              <a:t>Activity (% of total Powerboaters excl. PWC)</a:t>
            </a:r>
          </a:p>
        </p:txBody>
      </p:sp>
      <p:sp>
        <p:nvSpPr>
          <p:cNvPr id="15" name="TextBox 14">
            <a:extLst>
              <a:ext uri="{FF2B5EF4-FFF2-40B4-BE49-F238E27FC236}">
                <a16:creationId xmlns:a16="http://schemas.microsoft.com/office/drawing/2014/main" id="{17AA20A0-B403-4045-963F-B787E21C84BA}"/>
              </a:ext>
            </a:extLst>
          </p:cNvPr>
          <p:cNvSpPr txBox="1"/>
          <p:nvPr/>
        </p:nvSpPr>
        <p:spPr>
          <a:xfrm>
            <a:off x="4033135" y="1139428"/>
            <a:ext cx="3073241" cy="523220"/>
          </a:xfrm>
          <a:prstGeom prst="rect">
            <a:avLst/>
          </a:prstGeom>
          <a:noFill/>
        </p:spPr>
        <p:txBody>
          <a:bodyPr wrap="square" rtlCol="0">
            <a:spAutoFit/>
          </a:bodyPr>
          <a:lstStyle/>
          <a:p>
            <a:pPr algn="ctr"/>
            <a:r>
              <a:rPr lang="en-CA" sz="1400" dirty="0"/>
              <a:t>Activity + Boat Type (% of powerboaters </a:t>
            </a:r>
          </a:p>
          <a:p>
            <a:pPr algn="ctr"/>
            <a:r>
              <a:rPr lang="en-CA" sz="1400" dirty="0"/>
              <a:t>participating in activity by boat type)</a:t>
            </a:r>
          </a:p>
        </p:txBody>
      </p:sp>
      <p:sp>
        <p:nvSpPr>
          <p:cNvPr id="41" name="Slide Number Placeholder 5">
            <a:extLst>
              <a:ext uri="{FF2B5EF4-FFF2-40B4-BE49-F238E27FC236}">
                <a16:creationId xmlns:a16="http://schemas.microsoft.com/office/drawing/2014/main" id="{55746FBB-C519-49FD-B106-169BC7ED1EEC}"/>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19</a:t>
            </a:fld>
            <a:endParaRPr lang="en-CA" dirty="0"/>
          </a:p>
        </p:txBody>
      </p:sp>
      <p:sp>
        <p:nvSpPr>
          <p:cNvPr id="6" name="Arrow: Up 5">
            <a:extLst>
              <a:ext uri="{FF2B5EF4-FFF2-40B4-BE49-F238E27FC236}">
                <a16:creationId xmlns:a16="http://schemas.microsoft.com/office/drawing/2014/main" id="{6AE8CE24-0CF6-0391-0A5D-B79D5C341D6F}"/>
              </a:ext>
            </a:extLst>
          </p:cNvPr>
          <p:cNvSpPr/>
          <p:nvPr/>
        </p:nvSpPr>
        <p:spPr>
          <a:xfrm>
            <a:off x="4881992" y="4563739"/>
            <a:ext cx="168676" cy="230820"/>
          </a:xfrm>
          <a:prstGeom prst="upArrow">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Arrow: Up 6">
            <a:extLst>
              <a:ext uri="{FF2B5EF4-FFF2-40B4-BE49-F238E27FC236}">
                <a16:creationId xmlns:a16="http://schemas.microsoft.com/office/drawing/2014/main" id="{ED8A7BF9-7305-F3D6-1C4F-F884160391BE}"/>
              </a:ext>
            </a:extLst>
          </p:cNvPr>
          <p:cNvSpPr/>
          <p:nvPr/>
        </p:nvSpPr>
        <p:spPr>
          <a:xfrm>
            <a:off x="5712139" y="5459330"/>
            <a:ext cx="168676" cy="230820"/>
          </a:xfrm>
          <a:prstGeom prst="upArrow">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Arrow: Up 10">
            <a:extLst>
              <a:ext uri="{FF2B5EF4-FFF2-40B4-BE49-F238E27FC236}">
                <a16:creationId xmlns:a16="http://schemas.microsoft.com/office/drawing/2014/main" id="{09BE99A6-F10C-44A0-9518-D72F5C4D87B3}"/>
              </a:ext>
            </a:extLst>
          </p:cNvPr>
          <p:cNvSpPr/>
          <p:nvPr/>
        </p:nvSpPr>
        <p:spPr>
          <a:xfrm>
            <a:off x="4881992" y="3329856"/>
            <a:ext cx="168676" cy="230820"/>
          </a:xfrm>
          <a:prstGeom prst="upArrow">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Arrow: Up 12">
            <a:extLst>
              <a:ext uri="{FF2B5EF4-FFF2-40B4-BE49-F238E27FC236}">
                <a16:creationId xmlns:a16="http://schemas.microsoft.com/office/drawing/2014/main" id="{EA6100B8-AF41-6518-0FAA-AB6F052F45BE}"/>
              </a:ext>
            </a:extLst>
          </p:cNvPr>
          <p:cNvSpPr/>
          <p:nvPr/>
        </p:nvSpPr>
        <p:spPr>
          <a:xfrm rot="10800000">
            <a:off x="5671152" y="4175574"/>
            <a:ext cx="168676" cy="230820"/>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Arrow: Up 20">
            <a:extLst>
              <a:ext uri="{FF2B5EF4-FFF2-40B4-BE49-F238E27FC236}">
                <a16:creationId xmlns:a16="http://schemas.microsoft.com/office/drawing/2014/main" id="{2BFC47A7-F4FA-DEC1-BE5B-327CE7C9D035}"/>
              </a:ext>
            </a:extLst>
          </p:cNvPr>
          <p:cNvSpPr/>
          <p:nvPr/>
        </p:nvSpPr>
        <p:spPr>
          <a:xfrm rot="10800000">
            <a:off x="5671152" y="4600369"/>
            <a:ext cx="168676" cy="230820"/>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Arrow: Up 21">
            <a:extLst>
              <a:ext uri="{FF2B5EF4-FFF2-40B4-BE49-F238E27FC236}">
                <a16:creationId xmlns:a16="http://schemas.microsoft.com/office/drawing/2014/main" id="{9EFFCF3B-72E4-E6B9-DFE8-33D07F65D7FD}"/>
              </a:ext>
            </a:extLst>
          </p:cNvPr>
          <p:cNvSpPr/>
          <p:nvPr/>
        </p:nvSpPr>
        <p:spPr>
          <a:xfrm rot="10800000">
            <a:off x="5671152" y="3729247"/>
            <a:ext cx="168676" cy="230820"/>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Arrow: Up 23">
            <a:extLst>
              <a:ext uri="{FF2B5EF4-FFF2-40B4-BE49-F238E27FC236}">
                <a16:creationId xmlns:a16="http://schemas.microsoft.com/office/drawing/2014/main" id="{DE872242-E953-6C3A-75D6-D9C9F4C8C2DB}"/>
              </a:ext>
            </a:extLst>
          </p:cNvPr>
          <p:cNvSpPr/>
          <p:nvPr/>
        </p:nvSpPr>
        <p:spPr>
          <a:xfrm rot="10800000">
            <a:off x="6522985" y="5063023"/>
            <a:ext cx="168676" cy="230820"/>
          </a:xfrm>
          <a:prstGeom prst="up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Oval 29">
            <a:extLst>
              <a:ext uri="{FF2B5EF4-FFF2-40B4-BE49-F238E27FC236}">
                <a16:creationId xmlns:a16="http://schemas.microsoft.com/office/drawing/2014/main" id="{7F5A82BE-265D-1B83-3B5E-838EC38EBA47}"/>
              </a:ext>
            </a:extLst>
          </p:cNvPr>
          <p:cNvSpPr/>
          <p:nvPr/>
        </p:nvSpPr>
        <p:spPr>
          <a:xfrm>
            <a:off x="4407460" y="3213859"/>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4" name="Oval 33">
            <a:extLst>
              <a:ext uri="{FF2B5EF4-FFF2-40B4-BE49-F238E27FC236}">
                <a16:creationId xmlns:a16="http://schemas.microsoft.com/office/drawing/2014/main" id="{0E87EF6F-4221-CDA7-DD28-01EEAF52C082}"/>
              </a:ext>
            </a:extLst>
          </p:cNvPr>
          <p:cNvSpPr/>
          <p:nvPr/>
        </p:nvSpPr>
        <p:spPr>
          <a:xfrm>
            <a:off x="4420484" y="3661151"/>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5" name="Oval 34">
            <a:extLst>
              <a:ext uri="{FF2B5EF4-FFF2-40B4-BE49-F238E27FC236}">
                <a16:creationId xmlns:a16="http://schemas.microsoft.com/office/drawing/2014/main" id="{B2FC9B0B-28E5-657A-42FE-14B4C592F8B3}"/>
              </a:ext>
            </a:extLst>
          </p:cNvPr>
          <p:cNvSpPr/>
          <p:nvPr/>
        </p:nvSpPr>
        <p:spPr>
          <a:xfrm>
            <a:off x="4407460" y="4089070"/>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6" name="Oval 35">
            <a:extLst>
              <a:ext uri="{FF2B5EF4-FFF2-40B4-BE49-F238E27FC236}">
                <a16:creationId xmlns:a16="http://schemas.microsoft.com/office/drawing/2014/main" id="{F640D080-E7B4-B234-5835-697084531D64}"/>
              </a:ext>
            </a:extLst>
          </p:cNvPr>
          <p:cNvSpPr/>
          <p:nvPr/>
        </p:nvSpPr>
        <p:spPr>
          <a:xfrm>
            <a:off x="5295240" y="3195274"/>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7" name="Oval 36">
            <a:extLst>
              <a:ext uri="{FF2B5EF4-FFF2-40B4-BE49-F238E27FC236}">
                <a16:creationId xmlns:a16="http://schemas.microsoft.com/office/drawing/2014/main" id="{019C1B84-5043-B465-1283-A0FD141926EF}"/>
              </a:ext>
            </a:extLst>
          </p:cNvPr>
          <p:cNvSpPr/>
          <p:nvPr/>
        </p:nvSpPr>
        <p:spPr>
          <a:xfrm>
            <a:off x="4402957" y="2775056"/>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4" name="Oval 43">
            <a:extLst>
              <a:ext uri="{FF2B5EF4-FFF2-40B4-BE49-F238E27FC236}">
                <a16:creationId xmlns:a16="http://schemas.microsoft.com/office/drawing/2014/main" id="{1BBC3C7D-858C-6E66-ADCE-4CF1FF630184}"/>
              </a:ext>
            </a:extLst>
          </p:cNvPr>
          <p:cNvSpPr/>
          <p:nvPr/>
        </p:nvSpPr>
        <p:spPr>
          <a:xfrm>
            <a:off x="5294888" y="4929010"/>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5" name="Oval 44">
            <a:extLst>
              <a:ext uri="{FF2B5EF4-FFF2-40B4-BE49-F238E27FC236}">
                <a16:creationId xmlns:a16="http://schemas.microsoft.com/office/drawing/2014/main" id="{E295BB12-DCBB-1406-511D-C2A0699FB501}"/>
              </a:ext>
            </a:extLst>
          </p:cNvPr>
          <p:cNvSpPr/>
          <p:nvPr/>
        </p:nvSpPr>
        <p:spPr>
          <a:xfrm>
            <a:off x="5285095" y="5359831"/>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7" name="Oval 46">
            <a:extLst>
              <a:ext uri="{FF2B5EF4-FFF2-40B4-BE49-F238E27FC236}">
                <a16:creationId xmlns:a16="http://schemas.microsoft.com/office/drawing/2014/main" id="{5F56CAF5-6624-B975-9309-7A7AE3F118D8}"/>
              </a:ext>
            </a:extLst>
          </p:cNvPr>
          <p:cNvSpPr/>
          <p:nvPr/>
        </p:nvSpPr>
        <p:spPr>
          <a:xfrm>
            <a:off x="4420483" y="4497443"/>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8" name="Arrow: Up 47">
            <a:extLst>
              <a:ext uri="{FF2B5EF4-FFF2-40B4-BE49-F238E27FC236}">
                <a16:creationId xmlns:a16="http://schemas.microsoft.com/office/drawing/2014/main" id="{8C492F98-B4B5-69D6-6E76-4444BC7D314C}"/>
              </a:ext>
            </a:extLst>
          </p:cNvPr>
          <p:cNvSpPr/>
          <p:nvPr/>
        </p:nvSpPr>
        <p:spPr>
          <a:xfrm>
            <a:off x="6573123" y="4576096"/>
            <a:ext cx="168676" cy="230820"/>
          </a:xfrm>
          <a:prstGeom prst="upArrow">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3" name="Oval 52">
            <a:extLst>
              <a:ext uri="{FF2B5EF4-FFF2-40B4-BE49-F238E27FC236}">
                <a16:creationId xmlns:a16="http://schemas.microsoft.com/office/drawing/2014/main" id="{652CBDA0-B279-D175-BAEF-716C672A076D}"/>
              </a:ext>
            </a:extLst>
          </p:cNvPr>
          <p:cNvSpPr/>
          <p:nvPr/>
        </p:nvSpPr>
        <p:spPr>
          <a:xfrm>
            <a:off x="6173399" y="3661151"/>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6" name="Oval 55">
            <a:extLst>
              <a:ext uri="{FF2B5EF4-FFF2-40B4-BE49-F238E27FC236}">
                <a16:creationId xmlns:a16="http://schemas.microsoft.com/office/drawing/2014/main" id="{F9D036E4-4E30-59FE-13FC-96679CC0F6DE}"/>
              </a:ext>
            </a:extLst>
          </p:cNvPr>
          <p:cNvSpPr/>
          <p:nvPr/>
        </p:nvSpPr>
        <p:spPr>
          <a:xfrm>
            <a:off x="6160375" y="4089070"/>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7" name="Oval 56">
            <a:extLst>
              <a:ext uri="{FF2B5EF4-FFF2-40B4-BE49-F238E27FC236}">
                <a16:creationId xmlns:a16="http://schemas.microsoft.com/office/drawing/2014/main" id="{42C8C613-5A94-1CE7-B8C0-2D640637880E}"/>
              </a:ext>
            </a:extLst>
          </p:cNvPr>
          <p:cNvSpPr/>
          <p:nvPr/>
        </p:nvSpPr>
        <p:spPr>
          <a:xfrm>
            <a:off x="6173398" y="4497443"/>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8" name="Arrow: Up 57">
            <a:extLst>
              <a:ext uri="{FF2B5EF4-FFF2-40B4-BE49-F238E27FC236}">
                <a16:creationId xmlns:a16="http://schemas.microsoft.com/office/drawing/2014/main" id="{4F07314D-67BC-CA38-2B45-A7589B455B7F}"/>
              </a:ext>
            </a:extLst>
          </p:cNvPr>
          <p:cNvSpPr/>
          <p:nvPr/>
        </p:nvSpPr>
        <p:spPr>
          <a:xfrm>
            <a:off x="6601930" y="4184343"/>
            <a:ext cx="168676" cy="230820"/>
          </a:xfrm>
          <a:prstGeom prst="upArrow">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9" name="Arrow: Up 58">
            <a:extLst>
              <a:ext uri="{FF2B5EF4-FFF2-40B4-BE49-F238E27FC236}">
                <a16:creationId xmlns:a16="http://schemas.microsoft.com/office/drawing/2014/main" id="{4D4E53E6-61B3-CC18-6EA3-4CC5FE490ADA}"/>
              </a:ext>
            </a:extLst>
          </p:cNvPr>
          <p:cNvSpPr/>
          <p:nvPr/>
        </p:nvSpPr>
        <p:spPr>
          <a:xfrm>
            <a:off x="6586857" y="3777586"/>
            <a:ext cx="168676" cy="230820"/>
          </a:xfrm>
          <a:prstGeom prst="upArrow">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Box 4">
            <a:extLst>
              <a:ext uri="{FF2B5EF4-FFF2-40B4-BE49-F238E27FC236}">
                <a16:creationId xmlns:a16="http://schemas.microsoft.com/office/drawing/2014/main" id="{05F7FE87-5FBE-F5AF-87F4-2547AA298CA0}"/>
              </a:ext>
            </a:extLst>
          </p:cNvPr>
          <p:cNvSpPr txBox="1"/>
          <p:nvPr/>
        </p:nvSpPr>
        <p:spPr>
          <a:xfrm>
            <a:off x="0" y="6512030"/>
            <a:ext cx="9435637" cy="246221"/>
          </a:xfrm>
          <a:prstGeom prst="rect">
            <a:avLst/>
          </a:prstGeom>
          <a:noFill/>
        </p:spPr>
        <p:txBody>
          <a:bodyPr wrap="square" rtlCol="0">
            <a:spAutoFit/>
          </a:bodyPr>
          <a:lstStyle/>
          <a:p>
            <a:r>
              <a:rPr lang="en-US" sz="1000" dirty="0">
                <a:solidFill>
                  <a:srgbClr val="000000"/>
                </a:solidFill>
                <a:latin typeface="Lucida Grande"/>
                <a:ea typeface="Lucida Grande"/>
                <a:cs typeface="Lucida Grande"/>
              </a:rPr>
              <a:t>Source – Aerial Study 2021 &amp; 2022</a:t>
            </a:r>
            <a:endParaRPr lang="en-CA" sz="1000" dirty="0"/>
          </a:p>
        </p:txBody>
      </p:sp>
      <p:sp>
        <p:nvSpPr>
          <p:cNvPr id="12" name="Slide Number Placeholder 3">
            <a:extLst>
              <a:ext uri="{FF2B5EF4-FFF2-40B4-BE49-F238E27FC236}">
                <a16:creationId xmlns:a16="http://schemas.microsoft.com/office/drawing/2014/main" id="{BE0049F8-64C1-32C1-0AC0-A08CD146AA63}"/>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19</a:t>
            </a:fld>
            <a:endParaRPr lang="en-US" dirty="0">
              <a:solidFill>
                <a:prstClr val="white">
                  <a:lumMod val="50000"/>
                </a:prstClr>
              </a:solidFill>
              <a:latin typeface="Calibri"/>
            </a:endParaRPr>
          </a:p>
        </p:txBody>
      </p:sp>
      <p:sp>
        <p:nvSpPr>
          <p:cNvPr id="17" name="Arrow: Up 16">
            <a:extLst>
              <a:ext uri="{FF2B5EF4-FFF2-40B4-BE49-F238E27FC236}">
                <a16:creationId xmlns:a16="http://schemas.microsoft.com/office/drawing/2014/main" id="{5E6BF35D-8699-B567-74E3-E308AD19D76E}"/>
              </a:ext>
            </a:extLst>
          </p:cNvPr>
          <p:cNvSpPr/>
          <p:nvPr/>
        </p:nvSpPr>
        <p:spPr>
          <a:xfrm rot="10800000">
            <a:off x="4870099" y="5018666"/>
            <a:ext cx="168676" cy="230820"/>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Arrow: Up 17">
            <a:extLst>
              <a:ext uri="{FF2B5EF4-FFF2-40B4-BE49-F238E27FC236}">
                <a16:creationId xmlns:a16="http://schemas.microsoft.com/office/drawing/2014/main" id="{B6250863-CB7D-760E-3322-1105A69579AB}"/>
              </a:ext>
            </a:extLst>
          </p:cNvPr>
          <p:cNvSpPr/>
          <p:nvPr/>
        </p:nvSpPr>
        <p:spPr>
          <a:xfrm>
            <a:off x="4881992" y="5426471"/>
            <a:ext cx="168676" cy="230820"/>
          </a:xfrm>
          <a:prstGeom prst="upArrow">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Oval 18">
            <a:extLst>
              <a:ext uri="{FF2B5EF4-FFF2-40B4-BE49-F238E27FC236}">
                <a16:creationId xmlns:a16="http://schemas.microsoft.com/office/drawing/2014/main" id="{83F6DF6A-7470-012A-1A48-BB125B18B4F6}"/>
              </a:ext>
            </a:extLst>
          </p:cNvPr>
          <p:cNvSpPr/>
          <p:nvPr/>
        </p:nvSpPr>
        <p:spPr>
          <a:xfrm>
            <a:off x="4400495" y="5333735"/>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Oval 19">
            <a:extLst>
              <a:ext uri="{FF2B5EF4-FFF2-40B4-BE49-F238E27FC236}">
                <a16:creationId xmlns:a16="http://schemas.microsoft.com/office/drawing/2014/main" id="{935D8CCD-588E-F23A-D755-D5CFB53B61B0}"/>
              </a:ext>
            </a:extLst>
          </p:cNvPr>
          <p:cNvSpPr/>
          <p:nvPr/>
        </p:nvSpPr>
        <p:spPr>
          <a:xfrm>
            <a:off x="4421227" y="4889416"/>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Oval 1">
            <a:extLst>
              <a:ext uri="{FF2B5EF4-FFF2-40B4-BE49-F238E27FC236}">
                <a16:creationId xmlns:a16="http://schemas.microsoft.com/office/drawing/2014/main" id="{D019F28B-A627-6372-C182-D7129CC723DC}"/>
              </a:ext>
            </a:extLst>
          </p:cNvPr>
          <p:cNvSpPr/>
          <p:nvPr/>
        </p:nvSpPr>
        <p:spPr>
          <a:xfrm>
            <a:off x="9901898" y="5659421"/>
            <a:ext cx="304800" cy="304800"/>
          </a:xfrm>
          <a:prstGeom prst="ellipse">
            <a:avLst/>
          </a:prstGeom>
          <a:noFill/>
          <a:ln w="19050">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58A05B5-E752-5E2A-A85F-1CBC193CE3B3}"/>
              </a:ext>
            </a:extLst>
          </p:cNvPr>
          <p:cNvSpPr/>
          <p:nvPr/>
        </p:nvSpPr>
        <p:spPr>
          <a:xfrm>
            <a:off x="10247343" y="5707328"/>
            <a:ext cx="255917" cy="23866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TextBox 25">
            <a:extLst>
              <a:ext uri="{FF2B5EF4-FFF2-40B4-BE49-F238E27FC236}">
                <a16:creationId xmlns:a16="http://schemas.microsoft.com/office/drawing/2014/main" id="{581EBA16-10D0-E9EF-41E6-59A10C2C8A1D}"/>
              </a:ext>
            </a:extLst>
          </p:cNvPr>
          <p:cNvSpPr txBox="1"/>
          <p:nvPr/>
        </p:nvSpPr>
        <p:spPr>
          <a:xfrm>
            <a:off x="10503260" y="5616118"/>
            <a:ext cx="1699534" cy="400110"/>
          </a:xfrm>
          <a:prstGeom prst="rect">
            <a:avLst/>
          </a:prstGeom>
          <a:noFill/>
        </p:spPr>
        <p:txBody>
          <a:bodyPr wrap="square" rtlCol="0">
            <a:spAutoFit/>
          </a:bodyPr>
          <a:lstStyle/>
          <a:p>
            <a:pPr algn="r"/>
            <a:r>
              <a:rPr lang="en-CA" sz="1000" dirty="0"/>
              <a:t>Significantly higher / lower than other boat types at 95%</a:t>
            </a:r>
          </a:p>
        </p:txBody>
      </p:sp>
      <p:sp>
        <p:nvSpPr>
          <p:cNvPr id="27" name="Oval 26">
            <a:extLst>
              <a:ext uri="{FF2B5EF4-FFF2-40B4-BE49-F238E27FC236}">
                <a16:creationId xmlns:a16="http://schemas.microsoft.com/office/drawing/2014/main" id="{92C8D8C7-9971-6457-C14A-66A91D32D8B1}"/>
              </a:ext>
            </a:extLst>
          </p:cNvPr>
          <p:cNvSpPr/>
          <p:nvPr/>
        </p:nvSpPr>
        <p:spPr>
          <a:xfrm>
            <a:off x="3217044" y="3684510"/>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Rectangle 27">
            <a:extLst>
              <a:ext uri="{FF2B5EF4-FFF2-40B4-BE49-F238E27FC236}">
                <a16:creationId xmlns:a16="http://schemas.microsoft.com/office/drawing/2014/main" id="{FE2EC07F-5BC4-AD45-B942-0E8E1AA89405}"/>
              </a:ext>
            </a:extLst>
          </p:cNvPr>
          <p:cNvSpPr/>
          <p:nvPr/>
        </p:nvSpPr>
        <p:spPr>
          <a:xfrm>
            <a:off x="3168741" y="3333707"/>
            <a:ext cx="290392" cy="31877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9" name="Oval 28">
            <a:extLst>
              <a:ext uri="{FF2B5EF4-FFF2-40B4-BE49-F238E27FC236}">
                <a16:creationId xmlns:a16="http://schemas.microsoft.com/office/drawing/2014/main" id="{432150CE-467F-F939-583E-38F7A937FDB0}"/>
              </a:ext>
            </a:extLst>
          </p:cNvPr>
          <p:cNvSpPr/>
          <p:nvPr/>
        </p:nvSpPr>
        <p:spPr>
          <a:xfrm>
            <a:off x="3344731" y="4553602"/>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1" name="Oval 30">
            <a:extLst>
              <a:ext uri="{FF2B5EF4-FFF2-40B4-BE49-F238E27FC236}">
                <a16:creationId xmlns:a16="http://schemas.microsoft.com/office/drawing/2014/main" id="{BF759299-9121-673A-CC84-A529A7CB9D97}"/>
              </a:ext>
            </a:extLst>
          </p:cNvPr>
          <p:cNvSpPr/>
          <p:nvPr/>
        </p:nvSpPr>
        <p:spPr>
          <a:xfrm>
            <a:off x="3369817" y="5407800"/>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2" name="Rectangle 31">
            <a:extLst>
              <a:ext uri="{FF2B5EF4-FFF2-40B4-BE49-F238E27FC236}">
                <a16:creationId xmlns:a16="http://schemas.microsoft.com/office/drawing/2014/main" id="{2E73E68F-59B1-1CAF-97F7-F838F89039E0}"/>
              </a:ext>
            </a:extLst>
          </p:cNvPr>
          <p:cNvSpPr/>
          <p:nvPr/>
        </p:nvSpPr>
        <p:spPr>
          <a:xfrm>
            <a:off x="3136163" y="4995213"/>
            <a:ext cx="290392" cy="31877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3" name="TextBox 42">
            <a:extLst>
              <a:ext uri="{FF2B5EF4-FFF2-40B4-BE49-F238E27FC236}">
                <a16:creationId xmlns:a16="http://schemas.microsoft.com/office/drawing/2014/main" id="{2F7EDF6B-25C3-FF9E-9255-D2BDC29B1E73}"/>
              </a:ext>
            </a:extLst>
          </p:cNvPr>
          <p:cNvSpPr txBox="1"/>
          <p:nvPr/>
        </p:nvSpPr>
        <p:spPr>
          <a:xfrm>
            <a:off x="10483238" y="6006042"/>
            <a:ext cx="1699534" cy="400110"/>
          </a:xfrm>
          <a:prstGeom prst="rect">
            <a:avLst/>
          </a:prstGeom>
          <a:noFill/>
        </p:spPr>
        <p:txBody>
          <a:bodyPr wrap="square" rtlCol="0">
            <a:spAutoFit/>
          </a:bodyPr>
          <a:lstStyle/>
          <a:p>
            <a:pPr algn="r"/>
            <a:r>
              <a:rPr lang="en-CA" sz="1000" dirty="0"/>
              <a:t>Significantly higher / lower within boat type at 95%</a:t>
            </a:r>
          </a:p>
        </p:txBody>
      </p:sp>
      <p:sp>
        <p:nvSpPr>
          <p:cNvPr id="46" name="Arrow: Up 45">
            <a:extLst>
              <a:ext uri="{FF2B5EF4-FFF2-40B4-BE49-F238E27FC236}">
                <a16:creationId xmlns:a16="http://schemas.microsoft.com/office/drawing/2014/main" id="{1E24CF21-35D7-EE83-7300-342D06649368}"/>
              </a:ext>
            </a:extLst>
          </p:cNvPr>
          <p:cNvSpPr/>
          <p:nvPr/>
        </p:nvSpPr>
        <p:spPr>
          <a:xfrm>
            <a:off x="10018488" y="6090687"/>
            <a:ext cx="168676" cy="230820"/>
          </a:xfrm>
          <a:prstGeom prst="upArrow">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9" name="Arrow: Up 48">
            <a:extLst>
              <a:ext uri="{FF2B5EF4-FFF2-40B4-BE49-F238E27FC236}">
                <a16:creationId xmlns:a16="http://schemas.microsoft.com/office/drawing/2014/main" id="{962DCAF5-7CF7-8BE8-A0E6-87705AAF4FC7}"/>
              </a:ext>
            </a:extLst>
          </p:cNvPr>
          <p:cNvSpPr/>
          <p:nvPr/>
        </p:nvSpPr>
        <p:spPr>
          <a:xfrm rot="10800000">
            <a:off x="10290963" y="6090687"/>
            <a:ext cx="168676" cy="230820"/>
          </a:xfrm>
          <a:prstGeom prst="up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ustDataLst>
      <p:tags r:id="rId1"/>
    </p:custDataLst>
    <p:extLst>
      <p:ext uri="{BB962C8B-B14F-4D97-AF65-F5344CB8AC3E}">
        <p14:creationId xmlns:p14="http://schemas.microsoft.com/office/powerpoint/2010/main" val="1457947575"/>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199" y="0"/>
            <a:ext cx="9861585" cy="1052736"/>
          </a:xfrm>
        </p:spPr>
        <p:txBody>
          <a:bodyPr/>
          <a:lstStyle/>
          <a:p>
            <a:r>
              <a:rPr lang="en-CA" dirty="0"/>
              <a:t>Presentation Flow / Contents</a:t>
            </a:r>
            <a:endParaRPr lang="en-US" dirty="0"/>
          </a:p>
        </p:txBody>
      </p:sp>
      <p:sp>
        <p:nvSpPr>
          <p:cNvPr id="4" name="Slide Number Placeholder 3"/>
          <p:cNvSpPr>
            <a:spLocks noGrp="1"/>
          </p:cNvSpPr>
          <p:nvPr>
            <p:ph type="sldNum" sz="quarter" idx="12"/>
          </p:nvPr>
        </p:nvSpPr>
        <p:spPr/>
        <p:txBody>
          <a:bodyPr/>
          <a:lstStyle/>
          <a:p>
            <a:fld id="{5857359A-ACC2-4AC8-94CA-842605F06C6B}" type="slidenum">
              <a:rPr lang="en-US" smtClean="0"/>
              <a:pPr/>
              <a:t>2</a:t>
            </a:fld>
            <a:endParaRPr lang="en-US" dirty="0"/>
          </a:p>
        </p:txBody>
      </p:sp>
      <p:sp>
        <p:nvSpPr>
          <p:cNvPr id="6" name="Text Box 6"/>
          <p:cNvSpPr txBox="1">
            <a:spLocks noChangeArrowheads="1"/>
          </p:cNvSpPr>
          <p:nvPr/>
        </p:nvSpPr>
        <p:spPr bwMode="auto">
          <a:xfrm>
            <a:off x="8939526" y="1104522"/>
            <a:ext cx="981075" cy="369332"/>
          </a:xfrm>
          <a:prstGeom prst="rect">
            <a:avLst/>
          </a:prstGeom>
          <a:noFill/>
          <a:ln w="9525" algn="ctr">
            <a:noFill/>
            <a:miter lim="800000"/>
            <a:headEnd/>
            <a:tailEnd/>
          </a:ln>
        </p:spPr>
        <p:txBody>
          <a:bodyPr>
            <a:spAutoFit/>
          </a:bodyPr>
          <a:lstStyle/>
          <a:p>
            <a:pPr>
              <a:buFontTx/>
              <a:buNone/>
            </a:pPr>
            <a:r>
              <a:rPr lang="en-US" b="1" u="sng" dirty="0">
                <a:latin typeface="Arial" pitchFamily="34" charset="0"/>
                <a:cs typeface="Arial" pitchFamily="34" charset="0"/>
              </a:rPr>
              <a:t>Slide #</a:t>
            </a:r>
          </a:p>
        </p:txBody>
      </p:sp>
      <p:sp>
        <p:nvSpPr>
          <p:cNvPr id="7" name="Text Box 5"/>
          <p:cNvSpPr txBox="1">
            <a:spLocks noChangeArrowheads="1"/>
          </p:cNvSpPr>
          <p:nvPr/>
        </p:nvSpPr>
        <p:spPr bwMode="auto">
          <a:xfrm>
            <a:off x="1981199" y="1395219"/>
            <a:ext cx="9166261" cy="3416320"/>
          </a:xfrm>
          <a:prstGeom prst="rect">
            <a:avLst/>
          </a:prstGeom>
          <a:noFill/>
          <a:ln w="9525" algn="ctr">
            <a:noFill/>
            <a:miter lim="800000"/>
            <a:headEnd/>
            <a:tailEnd/>
          </a:ln>
        </p:spPr>
        <p:txBody>
          <a:bodyPr wrap="square">
            <a:spAutoFit/>
          </a:bodyPr>
          <a:lstStyle/>
          <a:p>
            <a:pPr marL="342900" indent="-342900">
              <a:spcAft>
                <a:spcPts val="1800"/>
              </a:spcAft>
              <a:buFontTx/>
              <a:buAutoNum type="arabicPeriod"/>
              <a:tabLst>
                <a:tab pos="7350125" algn="ctr"/>
              </a:tabLst>
            </a:pPr>
            <a:r>
              <a:rPr lang="en-US" b="1" dirty="0">
                <a:latin typeface="Arial" pitchFamily="34" charset="0"/>
                <a:cs typeface="Arial" pitchFamily="34" charset="0"/>
              </a:rPr>
              <a:t>Introduction</a:t>
            </a:r>
            <a:r>
              <a:rPr lang="en-US" dirty="0">
                <a:latin typeface="Arial" pitchFamily="34" charset="0"/>
                <a:cs typeface="Arial" pitchFamily="34" charset="0"/>
              </a:rPr>
              <a:t>		</a:t>
            </a:r>
            <a:r>
              <a:rPr lang="en-US" b="1" dirty="0">
                <a:latin typeface="Arial" pitchFamily="34" charset="0"/>
                <a:cs typeface="Arial" pitchFamily="34" charset="0"/>
              </a:rPr>
              <a:t>3</a:t>
            </a:r>
          </a:p>
          <a:p>
            <a:pPr marL="342900" indent="-342900">
              <a:spcAft>
                <a:spcPts val="1800"/>
              </a:spcAft>
              <a:buFontTx/>
              <a:buAutoNum type="arabicPeriod"/>
              <a:tabLst>
                <a:tab pos="7350125" algn="ctr"/>
              </a:tabLst>
            </a:pPr>
            <a:r>
              <a:rPr lang="en-US" sz="1600" b="1" dirty="0">
                <a:latin typeface="Arial" pitchFamily="34" charset="0"/>
                <a:cs typeface="Arial" pitchFamily="34" charset="0"/>
              </a:rPr>
              <a:t>RTF Observational Research Approach &amp; Learning</a:t>
            </a:r>
            <a:r>
              <a:rPr lang="en-US" sz="1600" dirty="0">
                <a:latin typeface="Arial" pitchFamily="34" charset="0"/>
                <a:cs typeface="Arial" pitchFamily="34" charset="0"/>
              </a:rPr>
              <a:t>		</a:t>
            </a:r>
            <a:r>
              <a:rPr lang="en-US" b="1" dirty="0">
                <a:latin typeface="Arial" pitchFamily="34" charset="0"/>
                <a:cs typeface="Arial" pitchFamily="34" charset="0"/>
              </a:rPr>
              <a:t>6</a:t>
            </a:r>
            <a:endParaRPr lang="en-US" sz="1600" b="1" dirty="0">
              <a:latin typeface="Arial" pitchFamily="34" charset="0"/>
              <a:cs typeface="Arial" pitchFamily="34" charset="0"/>
            </a:endParaRPr>
          </a:p>
          <a:p>
            <a:pPr marL="342900" indent="-342900">
              <a:spcAft>
                <a:spcPts val="1800"/>
              </a:spcAft>
              <a:buFontTx/>
              <a:buAutoNum type="arabicPeriod"/>
              <a:tabLst>
                <a:tab pos="7350125" algn="ctr"/>
              </a:tabLst>
            </a:pPr>
            <a:r>
              <a:rPr lang="en-US" b="1" dirty="0">
                <a:latin typeface="Arial" pitchFamily="34" charset="0"/>
                <a:cs typeface="Arial" pitchFamily="34" charset="0"/>
              </a:rPr>
              <a:t>RTF Lifejacket Wear Public Education Campaign		28</a:t>
            </a:r>
          </a:p>
          <a:p>
            <a:pPr marL="342900" indent="-342900">
              <a:spcAft>
                <a:spcPts val="1800"/>
              </a:spcAft>
              <a:buFontTx/>
              <a:buAutoNum type="arabicPeriod"/>
              <a:tabLst>
                <a:tab pos="7350125" algn="ctr"/>
              </a:tabLst>
            </a:pPr>
            <a:r>
              <a:rPr lang="en-US" b="1" dirty="0">
                <a:latin typeface="Arial" pitchFamily="34" charset="0"/>
                <a:cs typeface="Arial" pitchFamily="34" charset="0"/>
              </a:rPr>
              <a:t>RTF Campaign Evaluation		35</a:t>
            </a:r>
          </a:p>
          <a:p>
            <a:pPr marL="342900" indent="-342900">
              <a:spcAft>
                <a:spcPts val="1800"/>
              </a:spcAft>
              <a:buFontTx/>
              <a:buAutoNum type="arabicPeriod"/>
              <a:tabLst>
                <a:tab pos="7350125" algn="ctr"/>
              </a:tabLst>
            </a:pPr>
            <a:r>
              <a:rPr lang="en-US" b="1" dirty="0">
                <a:latin typeface="Arial" pitchFamily="34" charset="0"/>
                <a:cs typeface="Arial" pitchFamily="34" charset="0"/>
              </a:rPr>
              <a:t>RTF Observed Lifejacket Wear Rates Before &amp; After Campaign		50</a:t>
            </a:r>
          </a:p>
          <a:p>
            <a:pPr marL="342900" indent="-342900">
              <a:spcAft>
                <a:spcPts val="1800"/>
              </a:spcAft>
              <a:buFontTx/>
              <a:buAutoNum type="arabicPeriod"/>
              <a:tabLst>
                <a:tab pos="7350125" algn="ctr"/>
              </a:tabLst>
            </a:pPr>
            <a:r>
              <a:rPr lang="en-US" b="1" dirty="0">
                <a:latin typeface="Arial" pitchFamily="34" charset="0"/>
                <a:cs typeface="Arial" pitchFamily="34" charset="0"/>
              </a:rPr>
              <a:t>RTF Campaign – Local Markets Toolbox &amp; Opportunities for Roll-out	62</a:t>
            </a:r>
          </a:p>
          <a:p>
            <a:pPr marL="342900" indent="-342900">
              <a:spcAft>
                <a:spcPts val="1800"/>
              </a:spcAft>
              <a:buFontTx/>
              <a:buAutoNum type="arabicPeriod"/>
              <a:tabLst>
                <a:tab pos="7350125" algn="ctr"/>
              </a:tabLst>
            </a:pPr>
            <a:r>
              <a:rPr lang="en-US" b="1" dirty="0">
                <a:latin typeface="Arial" pitchFamily="34" charset="0"/>
                <a:cs typeface="Arial" pitchFamily="34" charset="0"/>
              </a:rPr>
              <a:t>Call to Action		74</a:t>
            </a:r>
          </a:p>
        </p:txBody>
      </p:sp>
    </p:spTree>
    <p:custDataLst>
      <p:tags r:id="rId1"/>
    </p:custDataLst>
    <p:extLst>
      <p:ext uri="{BB962C8B-B14F-4D97-AF65-F5344CB8AC3E}">
        <p14:creationId xmlns:p14="http://schemas.microsoft.com/office/powerpoint/2010/main" val="2722158716"/>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B17B4418-F49E-4412-F731-29AAED658101}"/>
              </a:ext>
            </a:extLst>
          </p:cNvPr>
          <p:cNvGraphicFramePr/>
          <p:nvPr>
            <p:extLst>
              <p:ext uri="{D42A27DB-BD31-4B8C-83A1-F6EECF244321}">
                <p14:modId xmlns:p14="http://schemas.microsoft.com/office/powerpoint/2010/main" val="3994977811"/>
              </p:ext>
            </p:extLst>
          </p:nvPr>
        </p:nvGraphicFramePr>
        <p:xfrm>
          <a:off x="3043716" y="1992786"/>
          <a:ext cx="3222594" cy="42439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92F8B8FA-F7E9-9D05-BC86-D84FCA1A8CF3}"/>
              </a:ext>
            </a:extLst>
          </p:cNvPr>
          <p:cNvGraphicFramePr/>
          <p:nvPr>
            <p:extLst>
              <p:ext uri="{D42A27DB-BD31-4B8C-83A1-F6EECF244321}">
                <p14:modId xmlns:p14="http://schemas.microsoft.com/office/powerpoint/2010/main" val="2585553208"/>
              </p:ext>
            </p:extLst>
          </p:nvPr>
        </p:nvGraphicFramePr>
        <p:xfrm>
          <a:off x="107828" y="1992786"/>
          <a:ext cx="3222594" cy="424399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Chart 16">
            <a:extLst>
              <a:ext uri="{FF2B5EF4-FFF2-40B4-BE49-F238E27FC236}">
                <a16:creationId xmlns:a16="http://schemas.microsoft.com/office/drawing/2014/main" id="{F2EDF5BF-C878-EE0D-1314-1B989F422B1D}"/>
              </a:ext>
            </a:extLst>
          </p:cNvPr>
          <p:cNvGraphicFramePr/>
          <p:nvPr>
            <p:extLst>
              <p:ext uri="{D42A27DB-BD31-4B8C-83A1-F6EECF244321}">
                <p14:modId xmlns:p14="http://schemas.microsoft.com/office/powerpoint/2010/main" val="3917634554"/>
              </p:ext>
            </p:extLst>
          </p:nvPr>
        </p:nvGraphicFramePr>
        <p:xfrm>
          <a:off x="8915492" y="1992786"/>
          <a:ext cx="3222594" cy="4243997"/>
        </p:xfrm>
        <a:graphic>
          <a:graphicData uri="http://schemas.openxmlformats.org/drawingml/2006/chart">
            <c:chart xmlns:c="http://schemas.openxmlformats.org/drawingml/2006/chart" xmlns:r="http://schemas.openxmlformats.org/officeDocument/2006/relationships" r:id="rId6"/>
          </a:graphicData>
        </a:graphic>
      </p:graphicFrame>
      <p:sp>
        <p:nvSpPr>
          <p:cNvPr id="4" name="Title 3">
            <a:extLst>
              <a:ext uri="{FF2B5EF4-FFF2-40B4-BE49-F238E27FC236}">
                <a16:creationId xmlns:a16="http://schemas.microsoft.com/office/drawing/2014/main" id="{01D7D85C-D394-4AFA-A35B-9F95B03F9A6C}"/>
              </a:ext>
            </a:extLst>
          </p:cNvPr>
          <p:cNvSpPr>
            <a:spLocks noGrp="1"/>
          </p:cNvSpPr>
          <p:nvPr>
            <p:ph type="title"/>
          </p:nvPr>
        </p:nvSpPr>
        <p:spPr>
          <a:xfrm>
            <a:off x="1937083" y="0"/>
            <a:ext cx="10254913" cy="1147649"/>
          </a:xfrm>
        </p:spPr>
        <p:txBody>
          <a:bodyPr anchor="t">
            <a:noAutofit/>
          </a:bodyPr>
          <a:lstStyle/>
          <a:p>
            <a:r>
              <a:rPr lang="en-CA" sz="1700" b="1" dirty="0"/>
              <a:t>There was much higher wear for children and teens, than for adults 18+ yrs.</a:t>
            </a:r>
            <a:br>
              <a:rPr lang="en-CA" sz="1700" b="1" dirty="0"/>
            </a:br>
            <a:r>
              <a:rPr lang="en-CA" sz="1700" b="1" dirty="0"/>
              <a:t>N</a:t>
            </a:r>
            <a:r>
              <a:rPr lang="en-CA" sz="1700" dirty="0"/>
              <a:t>o difference in LJ wear rates for males vs. female</a:t>
            </a:r>
            <a:r>
              <a:rPr lang="en-CA" sz="1700" b="1" dirty="0"/>
              <a:t>; slightly higher for Passengers vs. Operators.</a:t>
            </a:r>
            <a:br>
              <a:rPr lang="en-CA" sz="1700" b="1" dirty="0"/>
            </a:br>
            <a:r>
              <a:rPr lang="en-CA" sz="1700" b="1" dirty="0"/>
              <a:t>Much higher LJ wear for solo boaters alone vs. 2+ occupants, largely due to paddlers &amp; PWCs</a:t>
            </a:r>
            <a:r>
              <a:rPr lang="en-CA" sz="1700" dirty="0"/>
              <a:t>.</a:t>
            </a:r>
            <a:endParaRPr lang="en-CA" sz="1700" b="1" dirty="0"/>
          </a:p>
        </p:txBody>
      </p:sp>
      <p:sp>
        <p:nvSpPr>
          <p:cNvPr id="8" name="TextBox 7">
            <a:extLst>
              <a:ext uri="{FF2B5EF4-FFF2-40B4-BE49-F238E27FC236}">
                <a16:creationId xmlns:a16="http://schemas.microsoft.com/office/drawing/2014/main" id="{BE5ED317-39E7-4044-817F-B708413928E1}"/>
              </a:ext>
            </a:extLst>
          </p:cNvPr>
          <p:cNvSpPr txBox="1"/>
          <p:nvPr/>
        </p:nvSpPr>
        <p:spPr>
          <a:xfrm>
            <a:off x="107828" y="1147649"/>
            <a:ext cx="7591425" cy="584775"/>
          </a:xfrm>
          <a:prstGeom prst="rect">
            <a:avLst/>
          </a:prstGeom>
          <a:noFill/>
        </p:spPr>
        <p:txBody>
          <a:bodyPr wrap="square" rtlCol="0">
            <a:spAutoFit/>
          </a:bodyPr>
          <a:lstStyle/>
          <a:p>
            <a:r>
              <a:rPr lang="en-CA" dirty="0"/>
              <a:t>LIFEJACKET / PFD WEAR: </a:t>
            </a:r>
            <a:r>
              <a:rPr lang="en-CA" b="1" dirty="0"/>
              <a:t>BY AGE, GENDER, # OF OCCUPANTS, POSITION</a:t>
            </a:r>
          </a:p>
          <a:p>
            <a:r>
              <a:rPr lang="en-CA" sz="1400" dirty="0"/>
              <a:t>% wearing lifejacket / PFD</a:t>
            </a:r>
          </a:p>
        </p:txBody>
      </p:sp>
      <p:sp>
        <p:nvSpPr>
          <p:cNvPr id="6" name="TextBox 5">
            <a:extLst>
              <a:ext uri="{FF2B5EF4-FFF2-40B4-BE49-F238E27FC236}">
                <a16:creationId xmlns:a16="http://schemas.microsoft.com/office/drawing/2014/main" id="{A6FA3FB0-F26A-48E1-9A55-719B31000797}"/>
              </a:ext>
            </a:extLst>
          </p:cNvPr>
          <p:cNvSpPr txBox="1"/>
          <p:nvPr/>
        </p:nvSpPr>
        <p:spPr>
          <a:xfrm>
            <a:off x="0" y="5696126"/>
            <a:ext cx="6969211" cy="769441"/>
          </a:xfrm>
          <a:prstGeom prst="rect">
            <a:avLst/>
          </a:prstGeom>
          <a:noFill/>
        </p:spPr>
        <p:txBody>
          <a:bodyPr wrap="square" rtlCol="0">
            <a:spAutoFit/>
          </a:bodyPr>
          <a:lstStyle/>
          <a:p>
            <a:r>
              <a:rPr lang="en-CA" sz="1100" dirty="0"/>
              <a:t>Estimated age, gender, # of occupants, position in boat at time of observation</a:t>
            </a:r>
            <a:br>
              <a:rPr lang="en-CA" sz="1100" dirty="0"/>
            </a:br>
            <a:r>
              <a:rPr lang="en-CA" sz="1100" dirty="0"/>
              <a:t>Base 2021, 2022 of Total (11847, 11816), Children (872, 817), Teens (745, 784), Adults (9450, 9260), Seniors (581, 620); Male (7292, 7217), Female (4140, 4128); One occupant (1112, 1111), 2+ occupants (10735, 10705); OP (4584, 4432), PSGR (7263, 7384), Adult OP (4391, 4191), Adult PSGR (5640, 5689), Teen PSGR (657, 681), Child PSGR (856, 809)</a:t>
            </a:r>
          </a:p>
        </p:txBody>
      </p:sp>
      <p:sp>
        <p:nvSpPr>
          <p:cNvPr id="9" name="TextBox 8">
            <a:extLst>
              <a:ext uri="{FF2B5EF4-FFF2-40B4-BE49-F238E27FC236}">
                <a16:creationId xmlns:a16="http://schemas.microsoft.com/office/drawing/2014/main" id="{88DC38EB-665B-4817-BDBE-558B3ECD4C15}"/>
              </a:ext>
            </a:extLst>
          </p:cNvPr>
          <p:cNvSpPr txBox="1"/>
          <p:nvPr/>
        </p:nvSpPr>
        <p:spPr>
          <a:xfrm>
            <a:off x="-1" y="1755816"/>
            <a:ext cx="4397339" cy="307777"/>
          </a:xfrm>
          <a:prstGeom prst="rect">
            <a:avLst/>
          </a:prstGeom>
          <a:noFill/>
        </p:spPr>
        <p:txBody>
          <a:bodyPr wrap="square" rtlCol="0">
            <a:spAutoFit/>
          </a:bodyPr>
          <a:lstStyle/>
          <a:p>
            <a:pPr algn="ctr"/>
            <a:r>
              <a:rPr lang="en-CA" sz="1400" dirty="0"/>
              <a:t>2021 &amp; 2022 Lifejacket / PFD wear % across Total boaters</a:t>
            </a:r>
          </a:p>
        </p:txBody>
      </p:sp>
      <p:sp>
        <p:nvSpPr>
          <p:cNvPr id="61" name="Slide Number Placeholder 5">
            <a:extLst>
              <a:ext uri="{FF2B5EF4-FFF2-40B4-BE49-F238E27FC236}">
                <a16:creationId xmlns:a16="http://schemas.microsoft.com/office/drawing/2014/main" id="{F9BC55C7-E2F9-471B-BEFF-84B86E713B07}"/>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20</a:t>
            </a:fld>
            <a:endParaRPr lang="en-CA" dirty="0"/>
          </a:p>
        </p:txBody>
      </p:sp>
      <p:graphicFrame>
        <p:nvGraphicFramePr>
          <p:cNvPr id="16" name="Chart 15">
            <a:extLst>
              <a:ext uri="{FF2B5EF4-FFF2-40B4-BE49-F238E27FC236}">
                <a16:creationId xmlns:a16="http://schemas.microsoft.com/office/drawing/2014/main" id="{60E7A41A-D905-65C0-28A0-D106375B26FD}"/>
              </a:ext>
            </a:extLst>
          </p:cNvPr>
          <p:cNvGraphicFramePr/>
          <p:nvPr>
            <p:extLst>
              <p:ext uri="{D42A27DB-BD31-4B8C-83A1-F6EECF244321}">
                <p14:modId xmlns:p14="http://schemas.microsoft.com/office/powerpoint/2010/main" val="3830207841"/>
              </p:ext>
            </p:extLst>
          </p:nvPr>
        </p:nvGraphicFramePr>
        <p:xfrm>
          <a:off x="5979604" y="1992786"/>
          <a:ext cx="3222594" cy="4243997"/>
        </p:xfrm>
        <a:graphic>
          <a:graphicData uri="http://schemas.openxmlformats.org/drawingml/2006/chart">
            <c:chart xmlns:c="http://schemas.openxmlformats.org/drawingml/2006/chart" xmlns:r="http://schemas.openxmlformats.org/officeDocument/2006/relationships" r:id="rId7"/>
          </a:graphicData>
        </a:graphic>
      </p:graphicFrame>
      <p:sp>
        <p:nvSpPr>
          <p:cNvPr id="14" name="TextBox 13">
            <a:extLst>
              <a:ext uri="{FF2B5EF4-FFF2-40B4-BE49-F238E27FC236}">
                <a16:creationId xmlns:a16="http://schemas.microsoft.com/office/drawing/2014/main" id="{FEC38798-06AD-FE48-F952-82790FC05C1D}"/>
              </a:ext>
            </a:extLst>
          </p:cNvPr>
          <p:cNvSpPr txBox="1"/>
          <p:nvPr/>
        </p:nvSpPr>
        <p:spPr>
          <a:xfrm>
            <a:off x="0" y="6512030"/>
            <a:ext cx="9435637" cy="246221"/>
          </a:xfrm>
          <a:prstGeom prst="rect">
            <a:avLst/>
          </a:prstGeom>
          <a:noFill/>
        </p:spPr>
        <p:txBody>
          <a:bodyPr wrap="square" rtlCol="0">
            <a:spAutoFit/>
          </a:bodyPr>
          <a:lstStyle/>
          <a:p>
            <a:r>
              <a:rPr lang="en-US" sz="1000" dirty="0">
                <a:solidFill>
                  <a:srgbClr val="000000"/>
                </a:solidFill>
                <a:latin typeface="Lucida Grande"/>
                <a:ea typeface="Lucida Grande"/>
                <a:cs typeface="Lucida Grande"/>
              </a:rPr>
              <a:t>Source – Aerial Study 2021 &amp; 2022</a:t>
            </a:r>
            <a:endParaRPr lang="en-CA" sz="1000" dirty="0"/>
          </a:p>
        </p:txBody>
      </p:sp>
      <p:sp>
        <p:nvSpPr>
          <p:cNvPr id="15" name="Slide Number Placeholder 3">
            <a:extLst>
              <a:ext uri="{FF2B5EF4-FFF2-40B4-BE49-F238E27FC236}">
                <a16:creationId xmlns:a16="http://schemas.microsoft.com/office/drawing/2014/main" id="{F1F1B1AE-DAEB-FB76-233C-F8400E7CA9AA}"/>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20</a:t>
            </a:fld>
            <a:endParaRPr lang="en-US" dirty="0">
              <a:solidFill>
                <a:prstClr val="white">
                  <a:lumMod val="50000"/>
                </a:prstClr>
              </a:solidFill>
              <a:latin typeface="Calibri"/>
            </a:endParaRPr>
          </a:p>
        </p:txBody>
      </p:sp>
      <p:sp>
        <p:nvSpPr>
          <p:cNvPr id="2" name="Oval 1">
            <a:extLst>
              <a:ext uri="{FF2B5EF4-FFF2-40B4-BE49-F238E27FC236}">
                <a16:creationId xmlns:a16="http://schemas.microsoft.com/office/drawing/2014/main" id="{DB119180-994D-7A04-E48D-E81B2D636998}"/>
              </a:ext>
            </a:extLst>
          </p:cNvPr>
          <p:cNvSpPr/>
          <p:nvPr/>
        </p:nvSpPr>
        <p:spPr>
          <a:xfrm>
            <a:off x="2450925" y="3746294"/>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Rectangle 17">
            <a:extLst>
              <a:ext uri="{FF2B5EF4-FFF2-40B4-BE49-F238E27FC236}">
                <a16:creationId xmlns:a16="http://schemas.microsoft.com/office/drawing/2014/main" id="{CA0B0A1B-FD5F-FDBB-4525-967C4FD3B432}"/>
              </a:ext>
            </a:extLst>
          </p:cNvPr>
          <p:cNvSpPr/>
          <p:nvPr/>
        </p:nvSpPr>
        <p:spPr>
          <a:xfrm>
            <a:off x="1774022" y="5194729"/>
            <a:ext cx="290392" cy="31877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Rectangle 18">
            <a:extLst>
              <a:ext uri="{FF2B5EF4-FFF2-40B4-BE49-F238E27FC236}">
                <a16:creationId xmlns:a16="http://schemas.microsoft.com/office/drawing/2014/main" id="{1E0739B1-2AA0-3DF2-F58D-1CFD95CFC196}"/>
              </a:ext>
            </a:extLst>
          </p:cNvPr>
          <p:cNvSpPr/>
          <p:nvPr/>
        </p:nvSpPr>
        <p:spPr>
          <a:xfrm>
            <a:off x="1889352" y="4469799"/>
            <a:ext cx="290392" cy="31877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Oval 19">
            <a:extLst>
              <a:ext uri="{FF2B5EF4-FFF2-40B4-BE49-F238E27FC236}">
                <a16:creationId xmlns:a16="http://schemas.microsoft.com/office/drawing/2014/main" id="{68D01E57-D145-C9C4-0CE5-0C25E7F33CAA}"/>
              </a:ext>
            </a:extLst>
          </p:cNvPr>
          <p:cNvSpPr/>
          <p:nvPr/>
        </p:nvSpPr>
        <p:spPr>
          <a:xfrm>
            <a:off x="3023455" y="3095505"/>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Oval 21">
            <a:extLst>
              <a:ext uri="{FF2B5EF4-FFF2-40B4-BE49-F238E27FC236}">
                <a16:creationId xmlns:a16="http://schemas.microsoft.com/office/drawing/2014/main" id="{E25E963F-59B1-BF28-E48A-15F36E8F9CC8}"/>
              </a:ext>
            </a:extLst>
          </p:cNvPr>
          <p:cNvSpPr/>
          <p:nvPr/>
        </p:nvSpPr>
        <p:spPr>
          <a:xfrm>
            <a:off x="8176222" y="2885440"/>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Oval 22">
            <a:extLst>
              <a:ext uri="{FF2B5EF4-FFF2-40B4-BE49-F238E27FC236}">
                <a16:creationId xmlns:a16="http://schemas.microsoft.com/office/drawing/2014/main" id="{031C5120-CAE2-0C1A-4AA0-0AB56BE673DA}"/>
              </a:ext>
            </a:extLst>
          </p:cNvPr>
          <p:cNvSpPr/>
          <p:nvPr/>
        </p:nvSpPr>
        <p:spPr>
          <a:xfrm>
            <a:off x="10783498" y="4627742"/>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Oval 23">
            <a:extLst>
              <a:ext uri="{FF2B5EF4-FFF2-40B4-BE49-F238E27FC236}">
                <a16:creationId xmlns:a16="http://schemas.microsoft.com/office/drawing/2014/main" id="{53738538-0B02-CF0E-3004-F73F5A48F68C}"/>
              </a:ext>
            </a:extLst>
          </p:cNvPr>
          <p:cNvSpPr/>
          <p:nvPr/>
        </p:nvSpPr>
        <p:spPr>
          <a:xfrm>
            <a:off x="8369827" y="6103162"/>
            <a:ext cx="304800" cy="304800"/>
          </a:xfrm>
          <a:prstGeom prst="ellipse">
            <a:avLst/>
          </a:prstGeom>
          <a:noFill/>
          <a:ln w="19050">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6C531D4-0749-CA65-D08A-AEB580544244}"/>
              </a:ext>
            </a:extLst>
          </p:cNvPr>
          <p:cNvSpPr/>
          <p:nvPr/>
        </p:nvSpPr>
        <p:spPr>
          <a:xfrm>
            <a:off x="8715272" y="6151069"/>
            <a:ext cx="255917" cy="23866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515AE84-FFF5-3E0C-18CB-C66C0C606A40}"/>
              </a:ext>
            </a:extLst>
          </p:cNvPr>
          <p:cNvSpPr txBox="1"/>
          <p:nvPr/>
        </p:nvSpPr>
        <p:spPr>
          <a:xfrm>
            <a:off x="8049190" y="6168084"/>
            <a:ext cx="4191860" cy="246221"/>
          </a:xfrm>
          <a:prstGeom prst="rect">
            <a:avLst/>
          </a:prstGeom>
          <a:noFill/>
        </p:spPr>
        <p:txBody>
          <a:bodyPr wrap="square" rtlCol="0">
            <a:spAutoFit/>
          </a:bodyPr>
          <a:lstStyle/>
          <a:p>
            <a:pPr algn="r"/>
            <a:r>
              <a:rPr lang="en-CA" sz="1000" dirty="0"/>
              <a:t>Significantly higher / lower than other type of boater at 95%</a:t>
            </a:r>
          </a:p>
        </p:txBody>
      </p:sp>
    </p:spTree>
    <p:custDataLst>
      <p:tags r:id="rId1"/>
    </p:custDataLst>
    <p:extLst>
      <p:ext uri="{BB962C8B-B14F-4D97-AF65-F5344CB8AC3E}">
        <p14:creationId xmlns:p14="http://schemas.microsoft.com/office/powerpoint/2010/main" val="1327578009"/>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4B93E3-7668-CBE7-29DA-AAC0897B9128}"/>
              </a:ext>
            </a:extLst>
          </p:cNvPr>
          <p:cNvSpPr txBox="1"/>
          <p:nvPr/>
        </p:nvSpPr>
        <p:spPr>
          <a:xfrm>
            <a:off x="76200" y="1089806"/>
            <a:ext cx="12115800" cy="615553"/>
          </a:xfrm>
          <a:prstGeom prst="rect">
            <a:avLst/>
          </a:prstGeom>
          <a:noFill/>
        </p:spPr>
        <p:txBody>
          <a:bodyPr wrap="square" rtlCol="0">
            <a:spAutoFit/>
          </a:bodyPr>
          <a:lstStyle/>
          <a:p>
            <a:r>
              <a:rPr lang="en-US" sz="1600" b="1" dirty="0"/>
              <a:t>On-Water Part 1 Interview: Reasons for wearing a lifejacket when out on boat</a:t>
            </a:r>
          </a:p>
          <a:p>
            <a:r>
              <a:rPr lang="en-US" b="1" dirty="0"/>
              <a:t>% of boaters </a:t>
            </a:r>
            <a:r>
              <a:rPr lang="en-US" b="1" u="sng" dirty="0">
                <a:solidFill>
                  <a:srgbClr val="0070C0"/>
                </a:solidFill>
              </a:rPr>
              <a:t>wearing</a:t>
            </a:r>
            <a:r>
              <a:rPr lang="en-US" b="1" dirty="0"/>
              <a:t> a lifejacket when interviewed </a:t>
            </a:r>
            <a:r>
              <a:rPr lang="en-US" sz="1200" b="1" dirty="0"/>
              <a:t>(n=110)	</a:t>
            </a:r>
            <a:endParaRPr lang="en-CA" sz="1200" b="1" dirty="0"/>
          </a:p>
        </p:txBody>
      </p:sp>
      <p:sp>
        <p:nvSpPr>
          <p:cNvPr id="4" name="TextBox 3">
            <a:extLst>
              <a:ext uri="{FF2B5EF4-FFF2-40B4-BE49-F238E27FC236}">
                <a16:creationId xmlns:a16="http://schemas.microsoft.com/office/drawing/2014/main" id="{9D60C4DA-1B23-694D-AC7F-F26BA4AF0052}"/>
              </a:ext>
            </a:extLst>
          </p:cNvPr>
          <p:cNvSpPr txBox="1"/>
          <p:nvPr/>
        </p:nvSpPr>
        <p:spPr>
          <a:xfrm>
            <a:off x="0" y="6598364"/>
            <a:ext cx="7147034" cy="246221"/>
          </a:xfrm>
          <a:prstGeom prst="rect">
            <a:avLst/>
          </a:prstGeom>
          <a:noFill/>
        </p:spPr>
        <p:txBody>
          <a:bodyPr wrap="square" rtlCol="0">
            <a:spAutoFit/>
          </a:bodyPr>
          <a:lstStyle/>
          <a:p>
            <a:r>
              <a:rPr lang="en-US" sz="1000" dirty="0">
                <a:solidFill>
                  <a:srgbClr val="000000"/>
                </a:solidFill>
                <a:latin typeface="Lucida Grande"/>
                <a:ea typeface="Lucida Grande"/>
                <a:cs typeface="Lucida Grande"/>
              </a:rPr>
              <a:t>Source – 2022 On-Water Survey - Part 1 Interview: Q8. Can I ask why you made that choice, to wear a lifejacket?</a:t>
            </a:r>
            <a:endParaRPr lang="en-CA" sz="1000" dirty="0"/>
          </a:p>
        </p:txBody>
      </p:sp>
      <p:sp>
        <p:nvSpPr>
          <p:cNvPr id="11" name="Title 10">
            <a:extLst>
              <a:ext uri="{FF2B5EF4-FFF2-40B4-BE49-F238E27FC236}">
                <a16:creationId xmlns:a16="http://schemas.microsoft.com/office/drawing/2014/main" id="{5BC3E4B4-E8C6-7AA0-8F28-EFD98326F0A4}"/>
              </a:ext>
            </a:extLst>
          </p:cNvPr>
          <p:cNvSpPr>
            <a:spLocks noGrp="1"/>
          </p:cNvSpPr>
          <p:nvPr>
            <p:ph type="title"/>
          </p:nvPr>
        </p:nvSpPr>
        <p:spPr>
          <a:xfrm>
            <a:off x="1807020" y="12698"/>
            <a:ext cx="10415844" cy="932810"/>
          </a:xfrm>
        </p:spPr>
        <p:txBody>
          <a:bodyPr anchor="t">
            <a:normAutofit fontScale="90000"/>
          </a:bodyPr>
          <a:lstStyle/>
          <a:p>
            <a:r>
              <a:rPr lang="en-CA" b="1" dirty="0"/>
              <a:t>The top reasons for </a:t>
            </a:r>
            <a:r>
              <a:rPr lang="en-CA" b="1" u="sng" dirty="0"/>
              <a:t>wearing</a:t>
            </a:r>
            <a:r>
              <a:rPr lang="en-CA" b="1" dirty="0"/>
              <a:t> a lifejacket, beyond the expected general answers (to be safe; usually wear one), are: to set a good example for others (18%); lets me relax (14%); concerned about drowning (13%); </a:t>
            </a:r>
            <a:r>
              <a:rPr lang="en-CA" dirty="0"/>
              <a:t>in case I unexpectedly fall in water (12%); and can’t </a:t>
            </a:r>
            <a:r>
              <a:rPr lang="en-CA" b="1" dirty="0"/>
              <a:t>swim (12%).</a:t>
            </a:r>
          </a:p>
        </p:txBody>
      </p:sp>
      <p:sp>
        <p:nvSpPr>
          <p:cNvPr id="12" name="TextBox 11">
            <a:extLst>
              <a:ext uri="{FF2B5EF4-FFF2-40B4-BE49-F238E27FC236}">
                <a16:creationId xmlns:a16="http://schemas.microsoft.com/office/drawing/2014/main" id="{470F36FF-451C-39CA-5D58-45CF95648D94}"/>
              </a:ext>
            </a:extLst>
          </p:cNvPr>
          <p:cNvSpPr txBox="1"/>
          <p:nvPr/>
        </p:nvSpPr>
        <p:spPr>
          <a:xfrm>
            <a:off x="9565105" y="2627333"/>
            <a:ext cx="2195094" cy="1600438"/>
          </a:xfrm>
          <a:prstGeom prst="rect">
            <a:avLst/>
          </a:prstGeom>
          <a:noFill/>
        </p:spPr>
        <p:txBody>
          <a:bodyPr wrap="square" rtlCol="0">
            <a:spAutoFit/>
          </a:bodyPr>
          <a:lstStyle/>
          <a:p>
            <a:pPr marL="171450" indent="-171450" algn="l">
              <a:buFont typeface="Arial" panose="020B0604020202020204" pitchFamily="34" charset="0"/>
              <a:buChar char="•"/>
            </a:pPr>
            <a:r>
              <a:rPr lang="en-CA" sz="1400" dirty="0"/>
              <a:t>Reasons for wearing a lifejacket were largely consistent across demographics, boat type, size &amp; activity as well as weather conditions.</a:t>
            </a:r>
          </a:p>
        </p:txBody>
      </p:sp>
      <p:sp>
        <p:nvSpPr>
          <p:cNvPr id="6" name="Slide Number Placeholder 3">
            <a:extLst>
              <a:ext uri="{FF2B5EF4-FFF2-40B4-BE49-F238E27FC236}">
                <a16:creationId xmlns:a16="http://schemas.microsoft.com/office/drawing/2014/main" id="{D827C331-85BF-9DF7-0389-533128C0C065}"/>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21</a:t>
            </a:fld>
            <a:endParaRPr lang="en-US" dirty="0">
              <a:solidFill>
                <a:prstClr val="white">
                  <a:lumMod val="50000"/>
                </a:prstClr>
              </a:solidFill>
              <a:latin typeface="Calibri"/>
            </a:endParaRPr>
          </a:p>
        </p:txBody>
      </p:sp>
      <p:graphicFrame>
        <p:nvGraphicFramePr>
          <p:cNvPr id="5" name="Chart 4">
            <a:extLst>
              <a:ext uri="{FF2B5EF4-FFF2-40B4-BE49-F238E27FC236}">
                <a16:creationId xmlns:a16="http://schemas.microsoft.com/office/drawing/2014/main" id="{C50A9554-7B47-722E-A059-2AC7FF55BBC5}"/>
              </a:ext>
            </a:extLst>
          </p:cNvPr>
          <p:cNvGraphicFramePr/>
          <p:nvPr>
            <p:extLst>
              <p:ext uri="{D42A27DB-BD31-4B8C-83A1-F6EECF244321}">
                <p14:modId xmlns:p14="http://schemas.microsoft.com/office/powerpoint/2010/main" val="2669834204"/>
              </p:ext>
            </p:extLst>
          </p:nvPr>
        </p:nvGraphicFramePr>
        <p:xfrm>
          <a:off x="-1184073" y="1619019"/>
          <a:ext cx="11551628" cy="4861157"/>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3920733008"/>
      </p:ext>
    </p:extLst>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5AC64291-D880-3600-7DC8-3A396EA6B34E}"/>
              </a:ext>
            </a:extLst>
          </p:cNvPr>
          <p:cNvGraphicFramePr/>
          <p:nvPr>
            <p:extLst>
              <p:ext uri="{D42A27DB-BD31-4B8C-83A1-F6EECF244321}">
                <p14:modId xmlns:p14="http://schemas.microsoft.com/office/powerpoint/2010/main" val="2204233402"/>
              </p:ext>
            </p:extLst>
          </p:nvPr>
        </p:nvGraphicFramePr>
        <p:xfrm>
          <a:off x="-2057400" y="1382322"/>
          <a:ext cx="12420600" cy="5215328"/>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074B93E3-7668-CBE7-29DA-AAC0897B9128}"/>
              </a:ext>
            </a:extLst>
          </p:cNvPr>
          <p:cNvSpPr txBox="1"/>
          <p:nvPr/>
        </p:nvSpPr>
        <p:spPr>
          <a:xfrm>
            <a:off x="76200" y="1056977"/>
            <a:ext cx="7060324" cy="615553"/>
          </a:xfrm>
          <a:prstGeom prst="rect">
            <a:avLst/>
          </a:prstGeom>
          <a:noFill/>
        </p:spPr>
        <p:txBody>
          <a:bodyPr wrap="square" rtlCol="0">
            <a:spAutoFit/>
          </a:bodyPr>
          <a:lstStyle/>
          <a:p>
            <a:r>
              <a:rPr lang="en-US" sz="1600" b="1" dirty="0"/>
              <a:t>On-Water Part 1 Interview: Reasons for not wearing a lifejacket when out on boat</a:t>
            </a:r>
          </a:p>
          <a:p>
            <a:r>
              <a:rPr lang="en-US" b="1" dirty="0"/>
              <a:t>% of boaters </a:t>
            </a:r>
            <a:r>
              <a:rPr lang="en-US" b="1" u="sng" dirty="0">
                <a:solidFill>
                  <a:srgbClr val="0070C0"/>
                </a:solidFill>
              </a:rPr>
              <a:t>not wearing </a:t>
            </a:r>
            <a:r>
              <a:rPr lang="en-US" b="1" dirty="0"/>
              <a:t>a lifejacket when interviewed </a:t>
            </a:r>
            <a:r>
              <a:rPr lang="en-US" sz="1200" b="1" dirty="0"/>
              <a:t>(n=219)	</a:t>
            </a:r>
            <a:endParaRPr lang="en-CA" sz="1200" b="1" dirty="0"/>
          </a:p>
        </p:txBody>
      </p:sp>
      <p:sp>
        <p:nvSpPr>
          <p:cNvPr id="4" name="TextBox 3">
            <a:extLst>
              <a:ext uri="{FF2B5EF4-FFF2-40B4-BE49-F238E27FC236}">
                <a16:creationId xmlns:a16="http://schemas.microsoft.com/office/drawing/2014/main" id="{9D60C4DA-1B23-694D-AC7F-F26BA4AF0052}"/>
              </a:ext>
            </a:extLst>
          </p:cNvPr>
          <p:cNvSpPr txBox="1"/>
          <p:nvPr/>
        </p:nvSpPr>
        <p:spPr>
          <a:xfrm>
            <a:off x="0" y="6547584"/>
            <a:ext cx="11201400" cy="246221"/>
          </a:xfrm>
          <a:prstGeom prst="rect">
            <a:avLst/>
          </a:prstGeom>
          <a:noFill/>
        </p:spPr>
        <p:txBody>
          <a:bodyPr wrap="square" rtlCol="0">
            <a:spAutoFit/>
          </a:bodyPr>
          <a:lstStyle/>
          <a:p>
            <a:r>
              <a:rPr lang="en-US" sz="1000" dirty="0">
                <a:solidFill>
                  <a:srgbClr val="000000"/>
                </a:solidFill>
                <a:latin typeface="Lucida Grande"/>
                <a:ea typeface="Lucida Grande"/>
                <a:cs typeface="Lucida Grande"/>
              </a:rPr>
              <a:t>Source – 2022 On-Water Survey - Part 1 Interview: Q9. Can I ask why you made that choice, to not wear a lifejacket?</a:t>
            </a:r>
            <a:endParaRPr lang="en-CA" sz="1000" dirty="0"/>
          </a:p>
        </p:txBody>
      </p:sp>
      <p:sp>
        <p:nvSpPr>
          <p:cNvPr id="11" name="Title 10">
            <a:extLst>
              <a:ext uri="{FF2B5EF4-FFF2-40B4-BE49-F238E27FC236}">
                <a16:creationId xmlns:a16="http://schemas.microsoft.com/office/drawing/2014/main" id="{5BC3E4B4-E8C6-7AA0-8F28-EFD98326F0A4}"/>
              </a:ext>
            </a:extLst>
          </p:cNvPr>
          <p:cNvSpPr>
            <a:spLocks noGrp="1"/>
          </p:cNvSpPr>
          <p:nvPr>
            <p:ph type="title"/>
          </p:nvPr>
        </p:nvSpPr>
        <p:spPr>
          <a:xfrm>
            <a:off x="1840830" y="0"/>
            <a:ext cx="10419348" cy="968048"/>
          </a:xfrm>
        </p:spPr>
        <p:txBody>
          <a:bodyPr anchor="t">
            <a:normAutofit fontScale="90000"/>
          </a:bodyPr>
          <a:lstStyle/>
          <a:p>
            <a:r>
              <a:rPr lang="en-CA" b="1" dirty="0"/>
              <a:t>Reasons for </a:t>
            </a:r>
            <a:r>
              <a:rPr lang="en-CA" b="1" u="sng" dirty="0"/>
              <a:t>not wearing</a:t>
            </a:r>
            <a:r>
              <a:rPr lang="en-CA" b="1" dirty="0"/>
              <a:t> a lifejacket were more varied than reasons for wearing. Top reasons: too hot / uncomfortable (30%); in safe boat (26%); do not usually wear (25%); can put on if needed (24%); have it in boat (22%); strong swimmer (21%); and water is calm (20%).</a:t>
            </a:r>
          </a:p>
        </p:txBody>
      </p:sp>
      <p:cxnSp>
        <p:nvCxnSpPr>
          <p:cNvPr id="7" name="Straight Connector 6">
            <a:extLst>
              <a:ext uri="{FF2B5EF4-FFF2-40B4-BE49-F238E27FC236}">
                <a16:creationId xmlns:a16="http://schemas.microsoft.com/office/drawing/2014/main" id="{9F503798-A94A-EB49-5F7C-556D948DE979}"/>
              </a:ext>
            </a:extLst>
          </p:cNvPr>
          <p:cNvCxnSpPr>
            <a:cxnSpLocks/>
          </p:cNvCxnSpPr>
          <p:nvPr/>
        </p:nvCxnSpPr>
        <p:spPr>
          <a:xfrm>
            <a:off x="165382" y="3102394"/>
            <a:ext cx="6660661"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6766DD9-2D21-4844-AB3F-A6C78C3C92DB}"/>
              </a:ext>
            </a:extLst>
          </p:cNvPr>
          <p:cNvCxnSpPr>
            <a:cxnSpLocks/>
          </p:cNvCxnSpPr>
          <p:nvPr/>
        </p:nvCxnSpPr>
        <p:spPr>
          <a:xfrm>
            <a:off x="165382" y="4124129"/>
            <a:ext cx="6660661"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70F36FF-451C-39CA-5D58-45CF95648D94}"/>
              </a:ext>
            </a:extLst>
          </p:cNvPr>
          <p:cNvSpPr txBox="1"/>
          <p:nvPr/>
        </p:nvSpPr>
        <p:spPr>
          <a:xfrm>
            <a:off x="7959060" y="1872784"/>
            <a:ext cx="3588505" cy="3108543"/>
          </a:xfrm>
          <a:prstGeom prst="rect">
            <a:avLst/>
          </a:prstGeom>
          <a:noFill/>
        </p:spPr>
        <p:txBody>
          <a:bodyPr wrap="square" rtlCol="0">
            <a:spAutoFit/>
          </a:bodyPr>
          <a:lstStyle/>
          <a:p>
            <a:pPr marL="171450" indent="-171450">
              <a:buFont typeface="Arial" panose="020B0604020202020204" pitchFamily="34" charset="0"/>
              <a:buChar char="•"/>
            </a:pPr>
            <a:r>
              <a:rPr lang="en-CA" sz="1400" dirty="0"/>
              <a:t>More females said they’re too hot / uncomfortable to wear (39%) than men (25%), while more men said they do not usually ever wear one (29%) and it gets in the way (13%).</a:t>
            </a:r>
          </a:p>
          <a:p>
            <a:pPr marL="171450" indent="-171450" algn="l">
              <a:buFont typeface="Arial" panose="020B0604020202020204" pitchFamily="34" charset="0"/>
              <a:buChar char="•"/>
            </a:pPr>
            <a:endParaRPr lang="en-CA" sz="1400" dirty="0"/>
          </a:p>
          <a:p>
            <a:pPr marL="171450" indent="-171450" algn="l">
              <a:buFont typeface="Arial" panose="020B0604020202020204" pitchFamily="34" charset="0"/>
              <a:buChar char="•"/>
            </a:pPr>
            <a:r>
              <a:rPr lang="en-CA" sz="1400" dirty="0"/>
              <a:t>Those in bigger over 6 meters power boats were more likely to say they’re in a big / safe / steady boat (44%) than those in under 6 meter (13%).</a:t>
            </a:r>
          </a:p>
          <a:p>
            <a:pPr marL="171450" indent="-171450" algn="l">
              <a:buFont typeface="Arial" panose="020B0604020202020204" pitchFamily="34" charset="0"/>
              <a:buChar char="•"/>
            </a:pPr>
            <a:endParaRPr lang="en-CA" sz="1400" dirty="0"/>
          </a:p>
          <a:p>
            <a:pPr marL="171450" indent="-171450" algn="l">
              <a:buFont typeface="Arial" panose="020B0604020202020204" pitchFamily="34" charset="0"/>
              <a:buChar char="•"/>
            </a:pPr>
            <a:r>
              <a:rPr lang="en-CA" sz="1400" dirty="0"/>
              <a:t>More of those in boats with 2+ passengers said they liked to use the lifejacket as a pillow (10%) versus single operators (0%).</a:t>
            </a:r>
          </a:p>
        </p:txBody>
      </p:sp>
      <p:sp>
        <p:nvSpPr>
          <p:cNvPr id="6" name="Slide Number Placeholder 3">
            <a:extLst>
              <a:ext uri="{FF2B5EF4-FFF2-40B4-BE49-F238E27FC236}">
                <a16:creationId xmlns:a16="http://schemas.microsoft.com/office/drawing/2014/main" id="{A70375FD-9DC1-9D82-A511-EFC9C79D11B7}"/>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22</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2475881792"/>
      </p:ext>
    </p:extLst>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a:extLst>
              <a:ext uri="{FF2B5EF4-FFF2-40B4-BE49-F238E27FC236}">
                <a16:creationId xmlns:a16="http://schemas.microsoft.com/office/drawing/2014/main" id="{DE8C815E-850F-B05C-6BC0-44251B5F859C}"/>
              </a:ext>
            </a:extLst>
          </p:cNvPr>
          <p:cNvGraphicFramePr/>
          <p:nvPr>
            <p:extLst>
              <p:ext uri="{D42A27DB-BD31-4B8C-83A1-F6EECF244321}">
                <p14:modId xmlns:p14="http://schemas.microsoft.com/office/powerpoint/2010/main" val="750005026"/>
              </p:ext>
            </p:extLst>
          </p:nvPr>
        </p:nvGraphicFramePr>
        <p:xfrm>
          <a:off x="-630108" y="1829888"/>
          <a:ext cx="9097767" cy="4861157"/>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074B93E3-7668-CBE7-29DA-AAC0897B9128}"/>
              </a:ext>
            </a:extLst>
          </p:cNvPr>
          <p:cNvSpPr txBox="1"/>
          <p:nvPr/>
        </p:nvSpPr>
        <p:spPr>
          <a:xfrm>
            <a:off x="193169" y="1070383"/>
            <a:ext cx="6512431" cy="523220"/>
          </a:xfrm>
          <a:prstGeom prst="rect">
            <a:avLst/>
          </a:prstGeom>
          <a:noFill/>
        </p:spPr>
        <p:txBody>
          <a:bodyPr wrap="square" rtlCol="0">
            <a:spAutoFit/>
          </a:bodyPr>
          <a:lstStyle/>
          <a:p>
            <a:r>
              <a:rPr lang="en-US" sz="1600" b="1" dirty="0"/>
              <a:t>On-Water Part 2 Online: Boater attitudes to wearing a lifejacket / PFD</a:t>
            </a:r>
            <a:endParaRPr lang="en-US" sz="1600" b="1" strike="sngStrike" dirty="0"/>
          </a:p>
          <a:p>
            <a:r>
              <a:rPr lang="en-US" sz="1200" dirty="0"/>
              <a:t>% of total boaters (n=329): 10 Point Scale: Strongly agree -10 to Strongly disagree -1</a:t>
            </a:r>
            <a:endParaRPr lang="en-CA" sz="1200" dirty="0"/>
          </a:p>
        </p:txBody>
      </p:sp>
      <p:sp>
        <p:nvSpPr>
          <p:cNvPr id="2" name="Title 1">
            <a:extLst>
              <a:ext uri="{FF2B5EF4-FFF2-40B4-BE49-F238E27FC236}">
                <a16:creationId xmlns:a16="http://schemas.microsoft.com/office/drawing/2014/main" id="{988828C6-F828-46CD-AC9C-FA9457D05DD6}"/>
              </a:ext>
            </a:extLst>
          </p:cNvPr>
          <p:cNvSpPr>
            <a:spLocks noGrp="1"/>
          </p:cNvSpPr>
          <p:nvPr>
            <p:ph type="title"/>
          </p:nvPr>
        </p:nvSpPr>
        <p:spPr>
          <a:xfrm>
            <a:off x="1852863" y="182921"/>
            <a:ext cx="10339137" cy="758190"/>
          </a:xfrm>
        </p:spPr>
        <p:txBody>
          <a:bodyPr anchor="t">
            <a:normAutofit/>
          </a:bodyPr>
          <a:lstStyle/>
          <a:p>
            <a:r>
              <a:rPr lang="en-CA" b="1" dirty="0"/>
              <a:t>The strongest reasons encouraging Boaters to wear a lifejacket are to help mitigate risky conditions, being comfortable, and because “it’s the smart thing to do”. </a:t>
            </a:r>
          </a:p>
        </p:txBody>
      </p:sp>
      <p:sp>
        <p:nvSpPr>
          <p:cNvPr id="4" name="TextBox 3">
            <a:extLst>
              <a:ext uri="{FF2B5EF4-FFF2-40B4-BE49-F238E27FC236}">
                <a16:creationId xmlns:a16="http://schemas.microsoft.com/office/drawing/2014/main" id="{9D60C4DA-1B23-694D-AC7F-F26BA4AF0052}"/>
              </a:ext>
            </a:extLst>
          </p:cNvPr>
          <p:cNvSpPr txBox="1"/>
          <p:nvPr/>
        </p:nvSpPr>
        <p:spPr>
          <a:xfrm>
            <a:off x="42788" y="6504649"/>
            <a:ext cx="6662812" cy="400110"/>
          </a:xfrm>
          <a:prstGeom prst="rect">
            <a:avLst/>
          </a:prstGeom>
          <a:noFill/>
        </p:spPr>
        <p:txBody>
          <a:bodyPr wrap="square" rtlCol="0">
            <a:spAutoFit/>
          </a:bodyPr>
          <a:lstStyle/>
          <a:p>
            <a:r>
              <a:rPr lang="en-US" sz="1000" dirty="0">
                <a:solidFill>
                  <a:srgbClr val="000000"/>
                </a:solidFill>
                <a:latin typeface="Lucida Grande"/>
                <a:ea typeface="Lucida Grande"/>
                <a:cs typeface="Lucida Grande"/>
              </a:rPr>
              <a:t>Source – On-Water Survey - Part 2 Online Survey: Q16. Thinking about your own behaviour and attitudes when it comes to being safe while boating, to what extent do you disagree or agree with each of the statements below?</a:t>
            </a:r>
            <a:endParaRPr lang="en-CA" sz="1000" dirty="0"/>
          </a:p>
        </p:txBody>
      </p:sp>
      <p:sp>
        <p:nvSpPr>
          <p:cNvPr id="5" name="TextBox 4">
            <a:extLst>
              <a:ext uri="{FF2B5EF4-FFF2-40B4-BE49-F238E27FC236}">
                <a16:creationId xmlns:a16="http://schemas.microsoft.com/office/drawing/2014/main" id="{7446757B-9723-69C1-E839-F1D5DF4EE525}"/>
              </a:ext>
            </a:extLst>
          </p:cNvPr>
          <p:cNvSpPr txBox="1"/>
          <p:nvPr/>
        </p:nvSpPr>
        <p:spPr>
          <a:xfrm>
            <a:off x="193169" y="1577246"/>
            <a:ext cx="4229975" cy="577081"/>
          </a:xfrm>
          <a:prstGeom prst="rect">
            <a:avLst/>
          </a:prstGeom>
          <a:noFill/>
        </p:spPr>
        <p:txBody>
          <a:bodyPr wrap="square" rtlCol="0">
            <a:spAutoFit/>
          </a:bodyPr>
          <a:lstStyle/>
          <a:p>
            <a:r>
              <a:rPr lang="en-CA" sz="1050" dirty="0"/>
              <a:t>		</a:t>
            </a:r>
            <a:r>
              <a:rPr lang="en-CA" sz="1050" b="1" dirty="0"/>
              <a:t>Top 3 box % Strongly agree</a:t>
            </a:r>
          </a:p>
          <a:p>
            <a:endParaRPr lang="en-CA" sz="1050" b="1" dirty="0"/>
          </a:p>
          <a:p>
            <a:r>
              <a:rPr lang="en-CA" sz="1050" b="1" dirty="0"/>
              <a:t>“I wear my lifejacket / wearing a lifejacket…”</a:t>
            </a:r>
          </a:p>
        </p:txBody>
      </p:sp>
      <p:cxnSp>
        <p:nvCxnSpPr>
          <p:cNvPr id="11" name="Straight Connector 10">
            <a:extLst>
              <a:ext uri="{FF2B5EF4-FFF2-40B4-BE49-F238E27FC236}">
                <a16:creationId xmlns:a16="http://schemas.microsoft.com/office/drawing/2014/main" id="{79A1C695-43A4-6B8E-BD9B-118F7CDF7C08}"/>
              </a:ext>
            </a:extLst>
          </p:cNvPr>
          <p:cNvCxnSpPr/>
          <p:nvPr/>
        </p:nvCxnSpPr>
        <p:spPr>
          <a:xfrm>
            <a:off x="292619" y="3269726"/>
            <a:ext cx="7854929" cy="0"/>
          </a:xfrm>
          <a:prstGeom prst="line">
            <a:avLst/>
          </a:prstGeom>
          <a:ln w="19050" cap="flat" cmpd="sng" algn="ctr">
            <a:solidFill>
              <a:schemeClr val="accent3">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Straight Connector 6">
            <a:extLst>
              <a:ext uri="{FF2B5EF4-FFF2-40B4-BE49-F238E27FC236}">
                <a16:creationId xmlns:a16="http://schemas.microsoft.com/office/drawing/2014/main" id="{09C94394-5ED5-707D-DC33-CBFC2C8D3867}"/>
              </a:ext>
            </a:extLst>
          </p:cNvPr>
          <p:cNvCxnSpPr/>
          <p:nvPr/>
        </p:nvCxnSpPr>
        <p:spPr>
          <a:xfrm>
            <a:off x="292619" y="4710484"/>
            <a:ext cx="7854929" cy="0"/>
          </a:xfrm>
          <a:prstGeom prst="line">
            <a:avLst/>
          </a:prstGeom>
          <a:ln w="19050" cap="flat" cmpd="sng" algn="ctr">
            <a:solidFill>
              <a:schemeClr val="accent3">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 name="TextBox 5">
            <a:extLst>
              <a:ext uri="{FF2B5EF4-FFF2-40B4-BE49-F238E27FC236}">
                <a16:creationId xmlns:a16="http://schemas.microsoft.com/office/drawing/2014/main" id="{B0337E62-9251-3BA3-AA5B-E9657D31E467}"/>
              </a:ext>
            </a:extLst>
          </p:cNvPr>
          <p:cNvSpPr txBox="1"/>
          <p:nvPr/>
        </p:nvSpPr>
        <p:spPr>
          <a:xfrm>
            <a:off x="8588415" y="2352039"/>
            <a:ext cx="3414531" cy="1815882"/>
          </a:xfrm>
          <a:prstGeom prst="rect">
            <a:avLst/>
          </a:prstGeom>
          <a:noFill/>
        </p:spPr>
        <p:txBody>
          <a:bodyPr wrap="square" rtlCol="0">
            <a:spAutoFit/>
          </a:bodyPr>
          <a:lstStyle/>
          <a:p>
            <a:pPr marL="171450" indent="-171450" algn="l">
              <a:buFont typeface="Arial" panose="020B0604020202020204" pitchFamily="34" charset="0"/>
              <a:buChar char="•"/>
            </a:pPr>
            <a:r>
              <a:rPr lang="en-CA" sz="1600" b="1" dirty="0"/>
              <a:t>Half or more of boaters also strongly agree with other reasons for wearing a lifejacket, including</a:t>
            </a:r>
            <a:r>
              <a:rPr lang="en-CA" sz="1600" dirty="0"/>
              <a:t>: </a:t>
            </a:r>
          </a:p>
          <a:p>
            <a:pPr marL="628650" lvl="1" indent="-171450">
              <a:buFont typeface="Arial" panose="020B0604020202020204" pitchFamily="34" charset="0"/>
              <a:buChar char="•"/>
            </a:pPr>
            <a:r>
              <a:rPr lang="en-CA" sz="1600" b="1" dirty="0">
                <a:solidFill>
                  <a:srgbClr val="0070C0"/>
                </a:solidFill>
              </a:rPr>
              <a:t>Because I won’t be able to put it on if I fall into the water.</a:t>
            </a:r>
          </a:p>
          <a:p>
            <a:pPr marL="628650" lvl="1" indent="-171450">
              <a:buFont typeface="Arial" panose="020B0604020202020204" pitchFamily="34" charset="0"/>
              <a:buChar char="•"/>
            </a:pPr>
            <a:r>
              <a:rPr lang="en-CA" sz="1600" dirty="0"/>
              <a:t>Buying time to be rescued</a:t>
            </a:r>
          </a:p>
          <a:p>
            <a:pPr marL="628650" lvl="1" indent="-171450">
              <a:buFont typeface="Arial" panose="020B0604020202020204" pitchFamily="34" charset="0"/>
              <a:buChar char="•"/>
            </a:pPr>
            <a:r>
              <a:rPr lang="en-CA" sz="1600" dirty="0"/>
              <a:t>To set a good example</a:t>
            </a:r>
          </a:p>
        </p:txBody>
      </p:sp>
      <p:sp>
        <p:nvSpPr>
          <p:cNvPr id="10" name="Slide Number Placeholder 3">
            <a:extLst>
              <a:ext uri="{FF2B5EF4-FFF2-40B4-BE49-F238E27FC236}">
                <a16:creationId xmlns:a16="http://schemas.microsoft.com/office/drawing/2014/main" id="{373FF8B0-FD2D-2035-93DC-6672C456C768}"/>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23</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3595644624"/>
      </p:ext>
    </p:extLst>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191B562C-BF41-9845-B54C-15879D1FAAA5}"/>
              </a:ext>
            </a:extLst>
          </p:cNvPr>
          <p:cNvSpPr>
            <a:spLocks noGrp="1"/>
          </p:cNvSpPr>
          <p:nvPr>
            <p:ph type="title"/>
          </p:nvPr>
        </p:nvSpPr>
        <p:spPr>
          <a:xfrm>
            <a:off x="2009273" y="252662"/>
            <a:ext cx="8250093" cy="673769"/>
          </a:xfrm>
        </p:spPr>
        <p:txBody>
          <a:bodyPr anchor="t">
            <a:normAutofit/>
          </a:bodyPr>
          <a:lstStyle/>
          <a:p>
            <a:r>
              <a:rPr lang="en-CA" sz="2400" b="1" dirty="0"/>
              <a:t>How Risk Factors Contribute to Lifejacket Wear</a:t>
            </a:r>
            <a:endParaRPr lang="en-CA" sz="2400" dirty="0"/>
          </a:p>
        </p:txBody>
      </p:sp>
      <p:graphicFrame>
        <p:nvGraphicFramePr>
          <p:cNvPr id="4" name="Table 4">
            <a:extLst>
              <a:ext uri="{FF2B5EF4-FFF2-40B4-BE49-F238E27FC236}">
                <a16:creationId xmlns:a16="http://schemas.microsoft.com/office/drawing/2014/main" id="{622ABFE0-E655-8983-BB06-6CFC87033D46}"/>
              </a:ext>
            </a:extLst>
          </p:cNvPr>
          <p:cNvGraphicFramePr>
            <a:graphicFrameLocks noGrp="1"/>
          </p:cNvGraphicFramePr>
          <p:nvPr>
            <p:ph idx="1"/>
            <p:extLst>
              <p:ext uri="{D42A27DB-BD31-4B8C-83A1-F6EECF244321}">
                <p14:modId xmlns:p14="http://schemas.microsoft.com/office/powerpoint/2010/main" val="1698208609"/>
              </p:ext>
            </p:extLst>
          </p:nvPr>
        </p:nvGraphicFramePr>
        <p:xfrm>
          <a:off x="285133" y="4002077"/>
          <a:ext cx="11696698" cy="2228555"/>
        </p:xfrm>
        <a:graphic>
          <a:graphicData uri="http://schemas.openxmlformats.org/drawingml/2006/table">
            <a:tbl>
              <a:tblPr firstRow="1" bandRow="1">
                <a:tableStyleId>{5C22544A-7EE6-4342-B048-85BDC9FD1C3A}</a:tableStyleId>
              </a:tblPr>
              <a:tblGrid>
                <a:gridCol w="2999934">
                  <a:extLst>
                    <a:ext uri="{9D8B030D-6E8A-4147-A177-3AD203B41FA5}">
                      <a16:colId xmlns:a16="http://schemas.microsoft.com/office/drawing/2014/main" val="419474835"/>
                    </a:ext>
                  </a:extLst>
                </a:gridCol>
                <a:gridCol w="4348382">
                  <a:extLst>
                    <a:ext uri="{9D8B030D-6E8A-4147-A177-3AD203B41FA5}">
                      <a16:colId xmlns:a16="http://schemas.microsoft.com/office/drawing/2014/main" val="2725090364"/>
                    </a:ext>
                  </a:extLst>
                </a:gridCol>
                <a:gridCol w="4348382">
                  <a:extLst>
                    <a:ext uri="{9D8B030D-6E8A-4147-A177-3AD203B41FA5}">
                      <a16:colId xmlns:a16="http://schemas.microsoft.com/office/drawing/2014/main" val="4227414056"/>
                    </a:ext>
                  </a:extLst>
                </a:gridCol>
              </a:tblGrid>
              <a:tr h="312236">
                <a:tc>
                  <a:txBody>
                    <a:bodyPr/>
                    <a:lstStyle/>
                    <a:p>
                      <a:pPr algn="ctr"/>
                      <a:r>
                        <a:rPr lang="en-US" sz="1400" b="1" dirty="0">
                          <a:solidFill>
                            <a:schemeClr val="bg1"/>
                          </a:solidFill>
                          <a:latin typeface="+mn-lt"/>
                        </a:rPr>
                        <a:t>Condition</a:t>
                      </a:r>
                      <a:endParaRPr lang="en-CA" sz="1400" b="1" dirty="0">
                        <a:solidFill>
                          <a:schemeClr val="bg1"/>
                        </a:solidFill>
                        <a:latin typeface="+mn-lt"/>
                      </a:endParaRPr>
                    </a:p>
                  </a:txBody>
                  <a:tcPr>
                    <a:solidFill>
                      <a:srgbClr val="0070C0"/>
                    </a:solidFill>
                  </a:tcPr>
                </a:tc>
                <a:tc>
                  <a:txBody>
                    <a:bodyPr/>
                    <a:lstStyle/>
                    <a:p>
                      <a:pPr algn="ctr"/>
                      <a:r>
                        <a:rPr lang="en-US" sz="1400" b="1" dirty="0">
                          <a:solidFill>
                            <a:schemeClr val="bg1"/>
                          </a:solidFill>
                          <a:latin typeface="+mn-lt"/>
                        </a:rPr>
                        <a:t>“Risky”</a:t>
                      </a:r>
                      <a:endParaRPr lang="en-CA" sz="1400" b="1" dirty="0">
                        <a:solidFill>
                          <a:schemeClr val="bg1"/>
                        </a:solidFill>
                        <a:latin typeface="+mn-lt"/>
                      </a:endParaRPr>
                    </a:p>
                  </a:txBody>
                  <a:tcPr>
                    <a:solidFill>
                      <a:srgbClr val="0070C0"/>
                    </a:solidFill>
                  </a:tcPr>
                </a:tc>
                <a:tc>
                  <a:txBody>
                    <a:bodyPr/>
                    <a:lstStyle/>
                    <a:p>
                      <a:pPr algn="ctr"/>
                      <a:r>
                        <a:rPr lang="en-CA" sz="1400" b="1" dirty="0">
                          <a:solidFill>
                            <a:schemeClr val="bg1"/>
                          </a:solidFill>
                          <a:latin typeface="+mn-lt"/>
                        </a:rPr>
                        <a:t>“Not Risky”</a:t>
                      </a:r>
                    </a:p>
                  </a:txBody>
                  <a:tcPr>
                    <a:solidFill>
                      <a:srgbClr val="0070C0"/>
                    </a:solidFill>
                  </a:tcPr>
                </a:tc>
                <a:extLst>
                  <a:ext uri="{0D108BD9-81ED-4DB2-BD59-A6C34878D82A}">
                    <a16:rowId xmlns:a16="http://schemas.microsoft.com/office/drawing/2014/main" val="407851959"/>
                  </a:ext>
                </a:extLst>
              </a:tr>
              <a:tr h="271952">
                <a:tc>
                  <a:txBody>
                    <a:bodyPr/>
                    <a:lstStyle/>
                    <a:p>
                      <a:r>
                        <a:rPr lang="en-US" sz="1400" b="0" dirty="0">
                          <a:solidFill>
                            <a:schemeClr val="tx1"/>
                          </a:solidFill>
                          <a:latin typeface="+mn-lt"/>
                        </a:rPr>
                        <a:t>Boater Activity</a:t>
                      </a:r>
                      <a:endParaRPr lang="en-CA" sz="1400" b="0" dirty="0">
                        <a:solidFill>
                          <a:schemeClr val="tx1"/>
                        </a:solidFill>
                        <a:latin typeface="+mn-lt"/>
                      </a:endParaRPr>
                    </a:p>
                  </a:txBody>
                  <a:tcPr anchor="ctr">
                    <a:lnL w="12700" cap="flat" cmpd="sng" algn="ctr">
                      <a:solidFill>
                        <a:schemeClr val="tx1"/>
                      </a:solidFill>
                      <a:prstDash val="sysDot"/>
                      <a:round/>
                      <a:headEnd type="none" w="med" len="med"/>
                      <a:tailEnd type="none" w="med" len="med"/>
                    </a:lnL>
                    <a:lnB w="12700" cap="flat" cmpd="sng" algn="ctr">
                      <a:solidFill>
                        <a:schemeClr val="tx1"/>
                      </a:solidFill>
                      <a:prstDash val="sysDot"/>
                      <a:round/>
                      <a:headEnd type="none" w="med" len="med"/>
                      <a:tailEnd type="none" w="med" len="med"/>
                    </a:lnB>
                    <a:noFill/>
                  </a:tcPr>
                </a:tc>
                <a:tc>
                  <a:txBody>
                    <a:bodyPr/>
                    <a:lstStyle/>
                    <a:p>
                      <a:r>
                        <a:rPr lang="en-US" sz="1400" b="0" dirty="0">
                          <a:solidFill>
                            <a:schemeClr val="tx1"/>
                          </a:solidFill>
                          <a:latin typeface="+mn-lt"/>
                        </a:rPr>
                        <a:t>Fishing or  high speed or water skiing/wakeboarding</a:t>
                      </a:r>
                      <a:endParaRPr lang="en-CA" sz="1400" b="0" dirty="0">
                        <a:solidFill>
                          <a:schemeClr val="tx1"/>
                        </a:solidFill>
                        <a:latin typeface="+mn-lt"/>
                      </a:endParaRPr>
                    </a:p>
                  </a:txBody>
                  <a:tcPr anchor="ctr">
                    <a:lnB w="12700" cap="flat" cmpd="sng" algn="ctr">
                      <a:solidFill>
                        <a:schemeClr val="tx1"/>
                      </a:solidFill>
                      <a:prstDash val="sysDot"/>
                      <a:round/>
                      <a:headEnd type="none" w="med" len="med"/>
                      <a:tailEnd type="none" w="med" len="med"/>
                    </a:lnB>
                    <a:noFill/>
                  </a:tcPr>
                </a:tc>
                <a:tc>
                  <a:txBody>
                    <a:bodyPr/>
                    <a:lstStyle/>
                    <a:p>
                      <a:r>
                        <a:rPr lang="en-CA" sz="1400" b="0" dirty="0">
                          <a:solidFill>
                            <a:schemeClr val="tx1"/>
                          </a:solidFill>
                          <a:latin typeface="+mn-lt"/>
                        </a:rPr>
                        <a:t>Pleasure</a:t>
                      </a:r>
                    </a:p>
                  </a:txBody>
                  <a:tcPr anchor="ctr">
                    <a:lnR w="12700" cap="flat" cmpd="sng" algn="ctr">
                      <a:solidFill>
                        <a:schemeClr val="tx1"/>
                      </a:solidFill>
                      <a:prstDash val="sysDot"/>
                      <a:round/>
                      <a:headEnd type="none" w="med" len="med"/>
                      <a:tailEnd type="none" w="med" len="med"/>
                    </a:lnR>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659072487"/>
                  </a:ext>
                </a:extLst>
              </a:tr>
              <a:tr h="271952">
                <a:tc>
                  <a:txBody>
                    <a:bodyPr/>
                    <a:lstStyle/>
                    <a:p>
                      <a:r>
                        <a:rPr lang="en-US" sz="1400" b="0" dirty="0">
                          <a:solidFill>
                            <a:schemeClr val="tx1"/>
                          </a:solidFill>
                          <a:latin typeface="+mn-lt"/>
                        </a:rPr>
                        <a:t>Air Temp.</a:t>
                      </a:r>
                      <a:endParaRPr lang="en-CA" sz="1400" b="0" dirty="0">
                        <a:solidFill>
                          <a:schemeClr val="tx1"/>
                        </a:solidFill>
                        <a:latin typeface="+mn-lt"/>
                      </a:endParaRPr>
                    </a:p>
                  </a:txBody>
                  <a:tcPr anchor="ctr">
                    <a:lnL w="12700" cap="flat" cmpd="sng" algn="ctr">
                      <a:solidFill>
                        <a:schemeClr val="tx1"/>
                      </a:solidFill>
                      <a:prstDash val="sysDot"/>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en-US" sz="1400" b="0" dirty="0">
                          <a:solidFill>
                            <a:schemeClr val="tx1"/>
                          </a:solidFill>
                          <a:latin typeface="+mn-lt"/>
                        </a:rPr>
                        <a:t>Cooler air (&lt;24C)</a:t>
                      </a:r>
                      <a:endParaRPr lang="en-CA" sz="1400" b="0" dirty="0">
                        <a:solidFill>
                          <a:schemeClr val="tx1"/>
                        </a:solidFill>
                        <a:latin typeface="+mn-lt"/>
                      </a:endParaRPr>
                    </a:p>
                  </a:txBody>
                  <a:tcPr anchor="ct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en-CA" sz="1400" b="0" dirty="0">
                          <a:solidFill>
                            <a:schemeClr val="tx1"/>
                          </a:solidFill>
                          <a:latin typeface="+mn-lt"/>
                        </a:rPr>
                        <a:t>Warmer air (&gt;25C)</a:t>
                      </a:r>
                    </a:p>
                  </a:txBody>
                  <a:tcPr anchor="ct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733386738"/>
                  </a:ext>
                </a:extLst>
              </a:tr>
              <a:tr h="271952">
                <a:tc>
                  <a:txBody>
                    <a:bodyPr/>
                    <a:lstStyle/>
                    <a:p>
                      <a:r>
                        <a:rPr lang="en-US" sz="1400" b="0" dirty="0">
                          <a:solidFill>
                            <a:schemeClr val="tx1"/>
                          </a:solidFill>
                          <a:latin typeface="+mn-lt"/>
                        </a:rPr>
                        <a:t>Child on board</a:t>
                      </a:r>
                      <a:endParaRPr lang="en-CA" sz="1400" b="0" dirty="0">
                        <a:solidFill>
                          <a:schemeClr val="tx1"/>
                        </a:solidFill>
                        <a:latin typeface="+mn-lt"/>
                      </a:endParaRPr>
                    </a:p>
                  </a:txBody>
                  <a:tcPr anchor="ctr">
                    <a:lnL w="12700" cap="flat" cmpd="sng" algn="ctr">
                      <a:solidFill>
                        <a:schemeClr val="tx1"/>
                      </a:solidFill>
                      <a:prstDash val="sysDot"/>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en-US" sz="1400" b="0" dirty="0">
                          <a:solidFill>
                            <a:schemeClr val="tx1"/>
                          </a:solidFill>
                          <a:latin typeface="+mn-lt"/>
                        </a:rPr>
                        <a:t>Child &lt;12 yrs. present</a:t>
                      </a:r>
                      <a:endParaRPr lang="en-CA" sz="1400" b="0" dirty="0">
                        <a:solidFill>
                          <a:schemeClr val="tx1"/>
                        </a:solidFill>
                        <a:latin typeface="+mn-lt"/>
                      </a:endParaRPr>
                    </a:p>
                  </a:txBody>
                  <a:tcPr anchor="ct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en-CA" sz="1400" b="0" dirty="0">
                          <a:solidFill>
                            <a:schemeClr val="tx1"/>
                          </a:solidFill>
                          <a:latin typeface="+mn-lt"/>
                        </a:rPr>
                        <a:t>No child &lt;12 yrs. present</a:t>
                      </a:r>
                    </a:p>
                  </a:txBody>
                  <a:tcPr anchor="ct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429289958"/>
                  </a:ext>
                </a:extLst>
              </a:tr>
              <a:tr h="271952">
                <a:tc>
                  <a:txBody>
                    <a:bodyPr/>
                    <a:lstStyle/>
                    <a:p>
                      <a:r>
                        <a:rPr lang="en-US" sz="1400" b="0" dirty="0">
                          <a:solidFill>
                            <a:schemeClr val="tx1"/>
                          </a:solidFill>
                          <a:latin typeface="+mn-lt"/>
                        </a:rPr>
                        <a:t>Wind &amp; Water</a:t>
                      </a:r>
                      <a:endParaRPr lang="en-CA" sz="1400" b="0" dirty="0">
                        <a:solidFill>
                          <a:schemeClr val="tx1"/>
                        </a:solidFill>
                        <a:latin typeface="+mn-lt"/>
                      </a:endParaRPr>
                    </a:p>
                  </a:txBody>
                  <a:tcPr anchor="ctr">
                    <a:lnL w="12700" cap="flat" cmpd="sng" algn="ctr">
                      <a:solidFill>
                        <a:schemeClr val="tx1"/>
                      </a:solidFill>
                      <a:prstDash val="sysDot"/>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en-US" sz="1400" b="0" dirty="0">
                          <a:solidFill>
                            <a:schemeClr val="tx1"/>
                          </a:solidFill>
                          <a:latin typeface="+mn-lt"/>
                        </a:rPr>
                        <a:t>Light chop or rough water condition or 5+ MPH wind</a:t>
                      </a:r>
                      <a:endParaRPr lang="en-CA" sz="1400" b="0" dirty="0">
                        <a:solidFill>
                          <a:schemeClr val="tx1"/>
                        </a:solidFill>
                        <a:latin typeface="+mn-lt"/>
                      </a:endParaRPr>
                    </a:p>
                  </a:txBody>
                  <a:tcPr anchor="ct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en-CA" sz="1400" b="0" dirty="0">
                          <a:solidFill>
                            <a:schemeClr val="tx1"/>
                          </a:solidFill>
                          <a:latin typeface="+mn-lt"/>
                        </a:rPr>
                        <a:t>Calm  and &lt;5 MPH wind</a:t>
                      </a:r>
                    </a:p>
                  </a:txBody>
                  <a:tcPr anchor="ct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4234677018"/>
                  </a:ext>
                </a:extLst>
              </a:tr>
              <a:tr h="392319">
                <a:tc>
                  <a:txBody>
                    <a:bodyPr/>
                    <a:lstStyle/>
                    <a:p>
                      <a:r>
                        <a:rPr lang="en-US" sz="1400" b="0" dirty="0">
                          <a:solidFill>
                            <a:schemeClr val="tx1"/>
                          </a:solidFill>
                          <a:latin typeface="+mn-lt"/>
                        </a:rPr>
                        <a:t>Boat Movement Status</a:t>
                      </a:r>
                      <a:endParaRPr lang="en-CA" sz="1400" b="0" dirty="0">
                        <a:solidFill>
                          <a:schemeClr val="tx1"/>
                        </a:solidFill>
                        <a:latin typeface="+mn-lt"/>
                      </a:endParaRPr>
                    </a:p>
                  </a:txBody>
                  <a:tcPr anchor="ctr">
                    <a:lnL w="12700" cap="flat" cmpd="sng" algn="ctr">
                      <a:solidFill>
                        <a:schemeClr val="tx1"/>
                      </a:solidFill>
                      <a:prstDash val="sysDot"/>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en-US" sz="1400" b="0" dirty="0">
                          <a:solidFill>
                            <a:schemeClr val="tx1"/>
                          </a:solidFill>
                          <a:latin typeface="+mn-lt"/>
                        </a:rPr>
                        <a:t>Underway</a:t>
                      </a:r>
                      <a:endParaRPr lang="en-CA" sz="1400" b="0" dirty="0">
                        <a:solidFill>
                          <a:schemeClr val="tx1"/>
                        </a:solidFill>
                        <a:latin typeface="+mn-lt"/>
                      </a:endParaRPr>
                    </a:p>
                  </a:txBody>
                  <a:tcPr anchor="ct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en-CA" sz="1400" b="0" dirty="0">
                          <a:solidFill>
                            <a:schemeClr val="tx1"/>
                          </a:solidFill>
                          <a:latin typeface="+mn-lt"/>
                        </a:rPr>
                        <a:t>Not underway</a:t>
                      </a:r>
                    </a:p>
                  </a:txBody>
                  <a:tcPr anchor="ct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979526704"/>
                  </a:ext>
                </a:extLst>
              </a:tr>
              <a:tr h="271952">
                <a:tc>
                  <a:txBody>
                    <a:bodyPr/>
                    <a:lstStyle/>
                    <a:p>
                      <a:r>
                        <a:rPr lang="en-US" sz="1400" b="0" dirty="0">
                          <a:solidFill>
                            <a:schemeClr val="tx1"/>
                          </a:solidFill>
                          <a:latin typeface="+mn-lt"/>
                        </a:rPr>
                        <a:t># of boaters</a:t>
                      </a:r>
                      <a:endParaRPr lang="en-CA" sz="1400" b="0" dirty="0">
                        <a:solidFill>
                          <a:schemeClr val="tx1"/>
                        </a:solidFill>
                        <a:latin typeface="+mn-lt"/>
                      </a:endParaRPr>
                    </a:p>
                  </a:txBody>
                  <a:tcPr anchor="ctr">
                    <a:lnL w="12700" cap="flat" cmpd="sng" algn="ctr">
                      <a:solidFill>
                        <a:schemeClr val="tx1"/>
                      </a:solidFill>
                      <a:prstDash val="sysDot"/>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en-US" sz="1400" b="0" dirty="0">
                          <a:solidFill>
                            <a:schemeClr val="tx1"/>
                          </a:solidFill>
                          <a:latin typeface="+mn-lt"/>
                        </a:rPr>
                        <a:t>Single operator/ Alone</a:t>
                      </a:r>
                      <a:endParaRPr lang="en-CA" sz="1400" b="0" dirty="0">
                        <a:solidFill>
                          <a:schemeClr val="tx1"/>
                        </a:solidFill>
                        <a:latin typeface="+mn-lt"/>
                      </a:endParaRPr>
                    </a:p>
                  </a:txBody>
                  <a:tcPr anchor="ct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en-CA" sz="1400" b="0" dirty="0">
                          <a:solidFill>
                            <a:schemeClr val="tx1"/>
                          </a:solidFill>
                          <a:latin typeface="+mn-lt"/>
                        </a:rPr>
                        <a:t>2 + boaters</a:t>
                      </a:r>
                    </a:p>
                  </a:txBody>
                  <a:tcPr anchor="ct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816815229"/>
                  </a:ext>
                </a:extLst>
              </a:tr>
            </a:tbl>
          </a:graphicData>
        </a:graphic>
      </p:graphicFrame>
      <p:sp>
        <p:nvSpPr>
          <p:cNvPr id="7" name="TextBox 6">
            <a:extLst>
              <a:ext uri="{FF2B5EF4-FFF2-40B4-BE49-F238E27FC236}">
                <a16:creationId xmlns:a16="http://schemas.microsoft.com/office/drawing/2014/main" id="{2975D41A-4FF0-BB22-217C-84CDF727FA4B}"/>
              </a:ext>
            </a:extLst>
          </p:cNvPr>
          <p:cNvSpPr txBox="1"/>
          <p:nvPr/>
        </p:nvSpPr>
        <p:spPr>
          <a:xfrm>
            <a:off x="210169" y="1136297"/>
            <a:ext cx="11696697" cy="2554545"/>
          </a:xfrm>
          <a:prstGeom prst="rect">
            <a:avLst/>
          </a:prstGeom>
          <a:noFill/>
        </p:spPr>
        <p:txBody>
          <a:bodyPr wrap="square" rtlCol="0">
            <a:spAutoFit/>
          </a:bodyPr>
          <a:lstStyle/>
          <a:p>
            <a:pPr marL="285750" indent="-285750" algn="l">
              <a:buFont typeface="Arial" panose="020B0604020202020204" pitchFamily="34" charset="0"/>
              <a:buChar char="•"/>
            </a:pPr>
            <a:r>
              <a:rPr lang="en-US" sz="1600" dirty="0">
                <a:effectLst/>
                <a:ea typeface="Times New Roman" panose="02020603050405020304" pitchFamily="18" charset="0"/>
                <a:cs typeface="Times New Roman" panose="02020603050405020304" pitchFamily="18" charset="0"/>
              </a:rPr>
              <a:t>“</a:t>
            </a:r>
            <a:r>
              <a:rPr lang="en-US" sz="1600" b="1" dirty="0">
                <a:effectLst/>
                <a:ea typeface="Times New Roman" panose="02020603050405020304" pitchFamily="18" charset="0"/>
                <a:cs typeface="Times New Roman" panose="02020603050405020304" pitchFamily="18" charset="0"/>
              </a:rPr>
              <a:t>Situational Awareness (SA) is the perception and awareness of individual, task, and environmental factors within one’s environment, as well as the understanding of its meaning and future implications</a:t>
            </a:r>
            <a:r>
              <a:rPr lang="en-US" sz="1600" dirty="0">
                <a:effectLst/>
                <a:ea typeface="Times New Roman" panose="02020603050405020304" pitchFamily="18" charset="0"/>
                <a:cs typeface="Times New Roman" panose="02020603050405020304" pitchFamily="18" charset="0"/>
              </a:rPr>
              <a:t>”.*</a:t>
            </a:r>
          </a:p>
          <a:p>
            <a:pPr marL="285750" indent="-285750" algn="l">
              <a:buFont typeface="Arial" panose="020B0604020202020204" pitchFamily="34" charset="0"/>
              <a:buChar char="•"/>
            </a:pPr>
            <a:endParaRPr lang="en-US" sz="1600" dirty="0">
              <a:cs typeface="Times New Roman" panose="02020603050405020304" pitchFamily="18" charset="0"/>
            </a:endParaRPr>
          </a:p>
          <a:p>
            <a:pPr marL="285750" indent="-285750" algn="l">
              <a:buFont typeface="Arial" panose="020B0604020202020204" pitchFamily="34" charset="0"/>
              <a:buChar char="•"/>
            </a:pPr>
            <a:r>
              <a:rPr lang="en-US" sz="1600" dirty="0">
                <a:cs typeface="Times New Roman" panose="02020603050405020304" pitchFamily="18" charset="0"/>
              </a:rPr>
              <a:t>The RTF observational data collected during 2022 was assessed in a ‘stepwise statistical regression analysis’, as first conducted by JSI Research &amp; Training Institute, to analyze risk factors affecting USA Life Jacket Wear Rates.* </a:t>
            </a:r>
          </a:p>
          <a:p>
            <a:pPr marL="742950" lvl="1" indent="-285750">
              <a:buFont typeface="Arial" panose="020B0604020202020204" pitchFamily="34" charset="0"/>
              <a:buChar char="•"/>
            </a:pPr>
            <a:r>
              <a:rPr lang="en-US" sz="1600" dirty="0">
                <a:cs typeface="Times New Roman" panose="02020603050405020304" pitchFamily="18" charset="0"/>
              </a:rPr>
              <a:t>The Situational Awareness conditions below were pre-identified, for which RTF observational data was available.</a:t>
            </a:r>
          </a:p>
          <a:p>
            <a:pPr marL="742950" lvl="1" indent="-285750">
              <a:buFont typeface="Arial" panose="020B0604020202020204" pitchFamily="34" charset="0"/>
              <a:buChar char="•"/>
            </a:pPr>
            <a:r>
              <a:rPr lang="en-US" sz="1600" dirty="0">
                <a:cs typeface="Times New Roman" panose="02020603050405020304" pitchFamily="18" charset="0"/>
              </a:rPr>
              <a:t>Conditions/ Risk Factors that might influence lifejacket wear were classified as “Risky” and “Not Risky” (see below); and analyzed statistically to identify the risky conditions that are most strongly associated with adult lifejacket wear rates for each boat type.</a:t>
            </a:r>
          </a:p>
          <a:p>
            <a:pPr marL="742950" lvl="1" indent="-285750">
              <a:buFont typeface="Arial" panose="020B0604020202020204" pitchFamily="34" charset="0"/>
              <a:buChar char="•"/>
            </a:pPr>
            <a:r>
              <a:rPr lang="en-US" sz="1600" dirty="0">
                <a:cs typeface="Times New Roman" panose="02020603050405020304" pitchFamily="18" charset="0"/>
              </a:rPr>
              <a:t>While the USA study included all powerboaters, paddlers and sailors, this RTF analysis focused in on 18+ yrs adult powerboaters, given their low lifejacket wear rates in Canada.</a:t>
            </a:r>
          </a:p>
        </p:txBody>
      </p:sp>
      <p:sp>
        <p:nvSpPr>
          <p:cNvPr id="3" name="Slide Number Placeholder 5">
            <a:extLst>
              <a:ext uri="{FF2B5EF4-FFF2-40B4-BE49-F238E27FC236}">
                <a16:creationId xmlns:a16="http://schemas.microsoft.com/office/drawing/2014/main" id="{EB5A14E0-9369-805D-1D50-FF210B9A6062}"/>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24</a:t>
            </a:fld>
            <a:endParaRPr lang="en-CA" dirty="0"/>
          </a:p>
        </p:txBody>
      </p:sp>
      <p:sp>
        <p:nvSpPr>
          <p:cNvPr id="5" name="TextBox 4">
            <a:extLst>
              <a:ext uri="{FF2B5EF4-FFF2-40B4-BE49-F238E27FC236}">
                <a16:creationId xmlns:a16="http://schemas.microsoft.com/office/drawing/2014/main" id="{B28B86BE-E23C-203A-1B50-8482269A82DA}"/>
              </a:ext>
            </a:extLst>
          </p:cNvPr>
          <p:cNvSpPr txBox="1"/>
          <p:nvPr/>
        </p:nvSpPr>
        <p:spPr>
          <a:xfrm>
            <a:off x="42788" y="6504649"/>
            <a:ext cx="10942044" cy="246221"/>
          </a:xfrm>
          <a:prstGeom prst="rect">
            <a:avLst/>
          </a:prstGeom>
          <a:noFill/>
        </p:spPr>
        <p:txBody>
          <a:bodyPr wrap="square" rtlCol="0">
            <a:spAutoFit/>
          </a:bodyPr>
          <a:lstStyle/>
          <a:p>
            <a:r>
              <a:rPr lang="en-US" sz="1000" dirty="0">
                <a:solidFill>
                  <a:srgbClr val="000000"/>
                </a:solidFill>
                <a:latin typeface="Lucida Grande"/>
                <a:ea typeface="Lucida Grande"/>
                <a:cs typeface="Lucida Grande"/>
              </a:rPr>
              <a:t>*Source: USA Life Jacket Wear Rate 2018 Observation Study, Feb 2019, JSI Research &amp;Training Institute, for the US Coast Guard.</a:t>
            </a:r>
            <a:endParaRPr lang="en-CA" sz="1000" dirty="0"/>
          </a:p>
        </p:txBody>
      </p:sp>
      <p:sp>
        <p:nvSpPr>
          <p:cNvPr id="6" name="Slide Number Placeholder 3">
            <a:extLst>
              <a:ext uri="{FF2B5EF4-FFF2-40B4-BE49-F238E27FC236}">
                <a16:creationId xmlns:a16="http://schemas.microsoft.com/office/drawing/2014/main" id="{8EA6FBC6-C3E5-EDA5-B40D-41660FF1AD14}"/>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24</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1851784109"/>
      </p:ext>
    </p:extLst>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22ABFE0-E655-8983-BB06-6CFC87033D46}"/>
              </a:ext>
            </a:extLst>
          </p:cNvPr>
          <p:cNvGraphicFramePr>
            <a:graphicFrameLocks noGrp="1"/>
          </p:cNvGraphicFramePr>
          <p:nvPr>
            <p:ph idx="1"/>
            <p:extLst>
              <p:ext uri="{D42A27DB-BD31-4B8C-83A1-F6EECF244321}">
                <p14:modId xmlns:p14="http://schemas.microsoft.com/office/powerpoint/2010/main" val="567965399"/>
              </p:ext>
            </p:extLst>
          </p:nvPr>
        </p:nvGraphicFramePr>
        <p:xfrm>
          <a:off x="699320" y="1805028"/>
          <a:ext cx="10557386" cy="4299114"/>
        </p:xfrm>
        <a:graphic>
          <a:graphicData uri="http://schemas.openxmlformats.org/drawingml/2006/table">
            <a:tbl>
              <a:tblPr firstRow="1" bandRow="1">
                <a:tableStyleId>{5C22544A-7EE6-4342-B048-85BDC9FD1C3A}</a:tableStyleId>
              </a:tblPr>
              <a:tblGrid>
                <a:gridCol w="1727563">
                  <a:extLst>
                    <a:ext uri="{9D8B030D-6E8A-4147-A177-3AD203B41FA5}">
                      <a16:colId xmlns:a16="http://schemas.microsoft.com/office/drawing/2014/main" val="419474835"/>
                    </a:ext>
                  </a:extLst>
                </a:gridCol>
                <a:gridCol w="3464173">
                  <a:extLst>
                    <a:ext uri="{9D8B030D-6E8A-4147-A177-3AD203B41FA5}">
                      <a16:colId xmlns:a16="http://schemas.microsoft.com/office/drawing/2014/main" val="2725090364"/>
                    </a:ext>
                  </a:extLst>
                </a:gridCol>
                <a:gridCol w="2682825">
                  <a:extLst>
                    <a:ext uri="{9D8B030D-6E8A-4147-A177-3AD203B41FA5}">
                      <a16:colId xmlns:a16="http://schemas.microsoft.com/office/drawing/2014/main" val="3974407428"/>
                    </a:ext>
                  </a:extLst>
                </a:gridCol>
                <a:gridCol w="2682825">
                  <a:extLst>
                    <a:ext uri="{9D8B030D-6E8A-4147-A177-3AD203B41FA5}">
                      <a16:colId xmlns:a16="http://schemas.microsoft.com/office/drawing/2014/main" val="353902431"/>
                    </a:ext>
                  </a:extLst>
                </a:gridCol>
              </a:tblGrid>
              <a:tr h="472419">
                <a:tc>
                  <a:txBody>
                    <a:bodyPr/>
                    <a:lstStyle/>
                    <a:p>
                      <a:pPr algn="ctr"/>
                      <a:r>
                        <a:rPr lang="en-US" sz="1400" b="1" dirty="0">
                          <a:solidFill>
                            <a:schemeClr val="bg1"/>
                          </a:solidFill>
                          <a:latin typeface="+mn-lt"/>
                        </a:rPr>
                        <a:t>Condition</a:t>
                      </a:r>
                      <a:endParaRPr lang="en-CA" sz="1400" b="1" dirty="0">
                        <a:solidFill>
                          <a:schemeClr val="bg1"/>
                        </a:solidFill>
                        <a:latin typeface="+mn-lt"/>
                      </a:endParaRPr>
                    </a:p>
                  </a:txBody>
                  <a:tcPr anchor="ctr">
                    <a:solidFill>
                      <a:srgbClr val="0070C0"/>
                    </a:solidFill>
                  </a:tcPr>
                </a:tc>
                <a:tc>
                  <a:txBody>
                    <a:bodyPr/>
                    <a:lstStyle/>
                    <a:p>
                      <a:pPr algn="ctr"/>
                      <a:r>
                        <a:rPr lang="en-US" sz="1400" b="1" dirty="0">
                          <a:solidFill>
                            <a:schemeClr val="bg1"/>
                          </a:solidFill>
                          <a:latin typeface="+mn-lt"/>
                        </a:rPr>
                        <a:t>“Risky” vs. “Non Risky”</a:t>
                      </a:r>
                      <a:endParaRPr lang="en-CA" sz="1400" b="1" dirty="0">
                        <a:solidFill>
                          <a:schemeClr val="bg1"/>
                        </a:solidFill>
                        <a:latin typeface="+mn-lt"/>
                      </a:endParaRPr>
                    </a:p>
                  </a:txBody>
                  <a:tcPr anchor="ctr">
                    <a:solidFill>
                      <a:srgbClr val="0070C0"/>
                    </a:solidFill>
                  </a:tcPr>
                </a:tc>
                <a:tc>
                  <a:txBody>
                    <a:bodyPr/>
                    <a:lstStyle/>
                    <a:p>
                      <a:pPr algn="ctr" rtl="0" fontAlgn="ctr"/>
                      <a:r>
                        <a:rPr lang="en-CA" sz="1400" b="1" i="0" u="none" strike="noStrike" dirty="0">
                          <a:solidFill>
                            <a:srgbClr val="FFFFFF"/>
                          </a:solidFill>
                          <a:effectLst/>
                          <a:latin typeface="+mn-lt"/>
                        </a:rPr>
                        <a:t>Total powerboaters excl. PWC</a:t>
                      </a:r>
                    </a:p>
                  </a:txBody>
                  <a:tcPr marL="7620" marR="7620" marT="7620" marB="0" anchor="ctr">
                    <a:solidFill>
                      <a:srgbClr val="0070C0"/>
                    </a:solidFill>
                  </a:tcPr>
                </a:tc>
                <a:tc>
                  <a:txBody>
                    <a:bodyPr/>
                    <a:lstStyle/>
                    <a:p>
                      <a:pPr algn="ctr" rtl="0" fontAlgn="ctr"/>
                      <a:r>
                        <a:rPr lang="en-US" sz="1400" b="1" i="0" u="none" strike="noStrike" dirty="0">
                          <a:solidFill>
                            <a:srgbClr val="FFFFFF"/>
                          </a:solidFill>
                          <a:effectLst/>
                          <a:latin typeface="+mn-lt"/>
                        </a:rPr>
                        <a:t>Small open / runabout (&lt;6M)</a:t>
                      </a:r>
                    </a:p>
                  </a:txBody>
                  <a:tcPr marL="7620" marR="7620" marT="7620" marB="0" anchor="ctr">
                    <a:solidFill>
                      <a:srgbClr val="0070C0"/>
                    </a:solidFill>
                  </a:tcPr>
                </a:tc>
                <a:extLst>
                  <a:ext uri="{0D108BD9-81ED-4DB2-BD59-A6C34878D82A}">
                    <a16:rowId xmlns:a16="http://schemas.microsoft.com/office/drawing/2014/main" val="407851959"/>
                  </a:ext>
                </a:extLst>
              </a:tr>
              <a:tr h="378394">
                <a:tc>
                  <a:txBody>
                    <a:bodyPr/>
                    <a:lstStyle/>
                    <a:p>
                      <a:pPr algn="ctr"/>
                      <a:endParaRPr lang="en-CA" sz="1400" b="1" dirty="0">
                        <a:solidFill>
                          <a:schemeClr val="bg1"/>
                        </a:solidFill>
                        <a:latin typeface="+mn-lt"/>
                      </a:endParaRPr>
                    </a:p>
                  </a:txBody>
                  <a:tcPr>
                    <a:solidFill>
                      <a:srgbClr val="0070C0"/>
                    </a:solidFill>
                  </a:tcPr>
                </a:tc>
                <a:tc>
                  <a:txBody>
                    <a:bodyPr/>
                    <a:lstStyle/>
                    <a:p>
                      <a:pPr algn="ctr"/>
                      <a:endParaRPr lang="en-CA" sz="1400" b="1" dirty="0">
                        <a:solidFill>
                          <a:schemeClr val="bg1"/>
                        </a:solidFill>
                        <a:latin typeface="+mn-lt"/>
                      </a:endParaRPr>
                    </a:p>
                  </a:txBody>
                  <a:tcPr>
                    <a:solidFill>
                      <a:srgbClr val="0070C0"/>
                    </a:solidFill>
                  </a:tcPr>
                </a:tc>
                <a:tc>
                  <a:txBody>
                    <a:bodyPr/>
                    <a:lstStyle/>
                    <a:p>
                      <a:pPr algn="ctr"/>
                      <a:r>
                        <a:rPr lang="en-US" sz="1400" b="1" dirty="0">
                          <a:solidFill>
                            <a:schemeClr val="bg1"/>
                          </a:solidFill>
                          <a:latin typeface="+mn-lt"/>
                        </a:rPr>
                        <a:t>2022</a:t>
                      </a:r>
                      <a:endParaRPr lang="en-CA" sz="1400" b="1" dirty="0">
                        <a:solidFill>
                          <a:schemeClr val="bg1"/>
                        </a:solidFill>
                        <a:latin typeface="+mn-lt"/>
                      </a:endParaRPr>
                    </a:p>
                  </a:txBody>
                  <a:tcPr>
                    <a:solidFill>
                      <a:srgbClr val="0070C0"/>
                    </a:solidFill>
                  </a:tcPr>
                </a:tc>
                <a:tc>
                  <a:txBody>
                    <a:bodyPr/>
                    <a:lstStyle/>
                    <a:p>
                      <a:pPr algn="ctr"/>
                      <a:r>
                        <a:rPr lang="en-US" sz="1400" b="1" dirty="0">
                          <a:solidFill>
                            <a:schemeClr val="bg1"/>
                          </a:solidFill>
                          <a:latin typeface="+mn-lt"/>
                        </a:rPr>
                        <a:t>2022</a:t>
                      </a:r>
                      <a:endParaRPr lang="en-CA" sz="1400" b="1" dirty="0">
                        <a:solidFill>
                          <a:schemeClr val="bg1"/>
                        </a:solidFill>
                        <a:latin typeface="+mn-lt"/>
                      </a:endParaRPr>
                    </a:p>
                  </a:txBody>
                  <a:tcPr>
                    <a:solidFill>
                      <a:srgbClr val="0070C0"/>
                    </a:solidFill>
                  </a:tcPr>
                </a:tc>
                <a:extLst>
                  <a:ext uri="{0D108BD9-81ED-4DB2-BD59-A6C34878D82A}">
                    <a16:rowId xmlns:a16="http://schemas.microsoft.com/office/drawing/2014/main" val="3966612335"/>
                  </a:ext>
                </a:extLst>
              </a:tr>
              <a:tr h="528716">
                <a:tc>
                  <a:txBody>
                    <a:bodyPr/>
                    <a:lstStyle/>
                    <a:p>
                      <a:r>
                        <a:rPr lang="en-US" sz="1400" b="1" dirty="0">
                          <a:solidFill>
                            <a:schemeClr val="bg1"/>
                          </a:solidFill>
                          <a:latin typeface="+mn-lt"/>
                        </a:rPr>
                        <a:t>1. Boater Activity</a:t>
                      </a:r>
                      <a:endParaRPr lang="en-CA" sz="1400" b="1" dirty="0">
                        <a:solidFill>
                          <a:schemeClr val="bg1"/>
                        </a:solidFill>
                        <a:latin typeface="+mn-lt"/>
                      </a:endParaRPr>
                    </a:p>
                  </a:txBody>
                  <a:tcPr anchor="ctr">
                    <a:solidFill>
                      <a:srgbClr val="0070C0"/>
                    </a:solidFill>
                  </a:tcPr>
                </a:tc>
                <a:tc>
                  <a:txBody>
                    <a:bodyPr/>
                    <a:lstStyle/>
                    <a:p>
                      <a:r>
                        <a:rPr lang="en-US" sz="1700" b="1" dirty="0">
                          <a:solidFill>
                            <a:schemeClr val="bg1"/>
                          </a:solidFill>
                          <a:latin typeface="+mn-lt"/>
                        </a:rPr>
                        <a:t>Fishing / high speed / WS* </a:t>
                      </a:r>
                      <a:r>
                        <a:rPr lang="en-US" sz="1400" b="1" dirty="0">
                          <a:solidFill>
                            <a:schemeClr val="bg1"/>
                          </a:solidFill>
                          <a:latin typeface="+mn-lt"/>
                        </a:rPr>
                        <a:t>vs. Pleasure</a:t>
                      </a:r>
                      <a:endParaRPr lang="en-CA" sz="1400" b="1" dirty="0">
                        <a:solidFill>
                          <a:schemeClr val="bg1"/>
                        </a:solidFill>
                        <a:latin typeface="+mn-lt"/>
                      </a:endParaRPr>
                    </a:p>
                  </a:txBody>
                  <a:tcPr anchor="ctr">
                    <a:solidFill>
                      <a:srgbClr val="0070C0"/>
                    </a:solidFill>
                  </a:tcPr>
                </a:tc>
                <a:tc>
                  <a:txBody>
                    <a:bodyPr/>
                    <a:lstStyle/>
                    <a:p>
                      <a:pPr algn="ctr"/>
                      <a:r>
                        <a:rPr lang="en-US" sz="1400" dirty="0">
                          <a:latin typeface="+mn-lt"/>
                        </a:rPr>
                        <a:t>1</a:t>
                      </a:r>
                      <a:endParaRPr lang="en-CA" sz="1400" dirty="0">
                        <a:latin typeface="+mn-lt"/>
                      </a:endParaRPr>
                    </a:p>
                  </a:txBody>
                  <a:tcPr anchor="ctr">
                    <a:solidFill>
                      <a:srgbClr val="92D050"/>
                    </a:solidFill>
                  </a:tcPr>
                </a:tc>
                <a:tc>
                  <a:txBody>
                    <a:bodyPr/>
                    <a:lstStyle/>
                    <a:p>
                      <a:pPr algn="ctr"/>
                      <a:r>
                        <a:rPr lang="en-CA" sz="1400" dirty="0">
                          <a:latin typeface="+mn-lt"/>
                        </a:rPr>
                        <a:t>1</a:t>
                      </a:r>
                    </a:p>
                  </a:txBody>
                  <a:tcPr anchor="ctr">
                    <a:solidFill>
                      <a:srgbClr val="92D050"/>
                    </a:solidFill>
                  </a:tcPr>
                </a:tc>
                <a:extLst>
                  <a:ext uri="{0D108BD9-81ED-4DB2-BD59-A6C34878D82A}">
                    <a16:rowId xmlns:a16="http://schemas.microsoft.com/office/drawing/2014/main" val="3659072487"/>
                  </a:ext>
                </a:extLst>
              </a:tr>
              <a:tr h="528716">
                <a:tc>
                  <a:txBody>
                    <a:bodyPr/>
                    <a:lstStyle/>
                    <a:p>
                      <a:r>
                        <a:rPr lang="en-US" sz="1400" b="1" dirty="0">
                          <a:solidFill>
                            <a:schemeClr val="bg1"/>
                          </a:solidFill>
                          <a:latin typeface="+mn-lt"/>
                        </a:rPr>
                        <a:t>2. Air Temperature</a:t>
                      </a:r>
                      <a:endParaRPr lang="en-CA" sz="1400" b="1" dirty="0">
                        <a:solidFill>
                          <a:schemeClr val="bg1"/>
                        </a:solidFill>
                        <a:latin typeface="+mn-lt"/>
                      </a:endParaRPr>
                    </a:p>
                  </a:txBody>
                  <a:tcPr anchor="ctr">
                    <a:solidFill>
                      <a:srgbClr val="0070C0"/>
                    </a:solidFill>
                  </a:tcPr>
                </a:tc>
                <a:tc>
                  <a:txBody>
                    <a:bodyPr/>
                    <a:lstStyle/>
                    <a:p>
                      <a:r>
                        <a:rPr lang="en-US" sz="1700" b="1" dirty="0">
                          <a:solidFill>
                            <a:schemeClr val="bg1"/>
                          </a:solidFill>
                          <a:latin typeface="+mn-lt"/>
                        </a:rPr>
                        <a:t>Cooler air (&lt;24C) </a:t>
                      </a:r>
                      <a:r>
                        <a:rPr lang="en-US" sz="1400" b="1" dirty="0">
                          <a:solidFill>
                            <a:schemeClr val="bg1"/>
                          </a:solidFill>
                          <a:latin typeface="+mn-lt"/>
                        </a:rPr>
                        <a:t>vs warmer air (25+C)</a:t>
                      </a:r>
                      <a:endParaRPr lang="en-CA" sz="1400" b="1" dirty="0">
                        <a:solidFill>
                          <a:schemeClr val="bg1"/>
                        </a:solidFill>
                        <a:latin typeface="+mn-lt"/>
                      </a:endParaRPr>
                    </a:p>
                  </a:txBody>
                  <a:tcPr anchor="ctr">
                    <a:solidFill>
                      <a:srgbClr val="0070C0"/>
                    </a:solidFill>
                  </a:tcPr>
                </a:tc>
                <a:tc>
                  <a:txBody>
                    <a:bodyPr/>
                    <a:lstStyle/>
                    <a:p>
                      <a:pPr algn="ctr"/>
                      <a:r>
                        <a:rPr lang="en-US" sz="1400" dirty="0">
                          <a:latin typeface="+mn-lt"/>
                        </a:rPr>
                        <a:t>2</a:t>
                      </a:r>
                      <a:endParaRPr lang="en-CA" sz="1400" dirty="0">
                        <a:latin typeface="+mn-lt"/>
                      </a:endParaRPr>
                    </a:p>
                  </a:txBody>
                  <a:tcPr anchor="ctr">
                    <a:solidFill>
                      <a:schemeClr val="accent6">
                        <a:lumMod val="40000"/>
                        <a:lumOff val="60000"/>
                      </a:schemeClr>
                    </a:solidFill>
                  </a:tcPr>
                </a:tc>
                <a:tc>
                  <a:txBody>
                    <a:bodyPr/>
                    <a:lstStyle/>
                    <a:p>
                      <a:pPr algn="ctr"/>
                      <a:r>
                        <a:rPr lang="en-US" sz="1400" dirty="0">
                          <a:latin typeface="+mn-lt"/>
                        </a:rPr>
                        <a:t>3</a:t>
                      </a:r>
                      <a:endParaRPr lang="en-CA" sz="1400" dirty="0">
                        <a:latin typeface="+mn-lt"/>
                      </a:endParaRPr>
                    </a:p>
                  </a:txBody>
                  <a:tcPr anchor="ctr">
                    <a:solidFill>
                      <a:schemeClr val="accent1">
                        <a:lumMod val="60000"/>
                        <a:lumOff val="40000"/>
                      </a:schemeClr>
                    </a:solidFill>
                  </a:tcPr>
                </a:tc>
                <a:extLst>
                  <a:ext uri="{0D108BD9-81ED-4DB2-BD59-A6C34878D82A}">
                    <a16:rowId xmlns:a16="http://schemas.microsoft.com/office/drawing/2014/main" val="3733386738"/>
                  </a:ext>
                </a:extLst>
              </a:tr>
              <a:tr h="528716">
                <a:tc>
                  <a:txBody>
                    <a:bodyPr/>
                    <a:lstStyle/>
                    <a:p>
                      <a:r>
                        <a:rPr lang="en-US" sz="1400" b="1" dirty="0">
                          <a:solidFill>
                            <a:schemeClr val="bg1"/>
                          </a:solidFill>
                          <a:latin typeface="+mn-lt"/>
                        </a:rPr>
                        <a:t>3. Child on board</a:t>
                      </a:r>
                      <a:endParaRPr lang="en-CA" sz="1400" b="1" dirty="0">
                        <a:solidFill>
                          <a:schemeClr val="bg1"/>
                        </a:solidFill>
                        <a:latin typeface="+mn-lt"/>
                      </a:endParaRPr>
                    </a:p>
                  </a:txBody>
                  <a:tcPr anchor="ctr">
                    <a:solidFill>
                      <a:srgbClr val="0070C0"/>
                    </a:solidFill>
                  </a:tcPr>
                </a:tc>
                <a:tc>
                  <a:txBody>
                    <a:bodyPr/>
                    <a:lstStyle/>
                    <a:p>
                      <a:r>
                        <a:rPr lang="en-US" sz="1700" b="1" dirty="0">
                          <a:solidFill>
                            <a:schemeClr val="bg1"/>
                          </a:solidFill>
                          <a:latin typeface="+mn-lt"/>
                        </a:rPr>
                        <a:t>Child present </a:t>
                      </a:r>
                      <a:r>
                        <a:rPr lang="en-US" sz="1400" b="1" dirty="0">
                          <a:solidFill>
                            <a:schemeClr val="bg1"/>
                          </a:solidFill>
                          <a:latin typeface="+mn-lt"/>
                        </a:rPr>
                        <a:t>vs. no child</a:t>
                      </a:r>
                      <a:endParaRPr lang="en-CA" sz="1400" b="1" dirty="0">
                        <a:solidFill>
                          <a:schemeClr val="bg1"/>
                        </a:solidFill>
                        <a:latin typeface="+mn-lt"/>
                      </a:endParaRPr>
                    </a:p>
                  </a:txBody>
                  <a:tcPr anchor="ctr">
                    <a:solidFill>
                      <a:srgbClr val="0070C0"/>
                    </a:solidFill>
                  </a:tcPr>
                </a:tc>
                <a:tc>
                  <a:txBody>
                    <a:bodyPr/>
                    <a:lstStyle/>
                    <a:p>
                      <a:pPr algn="ctr"/>
                      <a:r>
                        <a:rPr lang="en-US" sz="1400" dirty="0">
                          <a:latin typeface="+mn-lt"/>
                        </a:rPr>
                        <a:t>4</a:t>
                      </a:r>
                      <a:endParaRPr lang="en-CA" sz="1400" dirty="0">
                        <a:latin typeface="+mn-lt"/>
                      </a:endParaRPr>
                    </a:p>
                  </a:txBody>
                  <a:tcPr anchor="ctr">
                    <a:solidFill>
                      <a:schemeClr val="accent1">
                        <a:lumMod val="20000"/>
                        <a:lumOff val="80000"/>
                      </a:schemeClr>
                    </a:solidFill>
                  </a:tcPr>
                </a:tc>
                <a:tc>
                  <a:txBody>
                    <a:bodyPr/>
                    <a:lstStyle/>
                    <a:p>
                      <a:pPr algn="ctr"/>
                      <a:r>
                        <a:rPr lang="en-US" sz="1400" dirty="0">
                          <a:latin typeface="+mn-lt"/>
                        </a:rPr>
                        <a:t>2</a:t>
                      </a:r>
                      <a:endParaRPr lang="en-CA" sz="1400" dirty="0">
                        <a:latin typeface="+mn-lt"/>
                      </a:endParaRPr>
                    </a:p>
                  </a:txBody>
                  <a:tcPr anchor="ctr">
                    <a:solidFill>
                      <a:schemeClr val="accent6">
                        <a:lumMod val="40000"/>
                        <a:lumOff val="60000"/>
                      </a:schemeClr>
                    </a:solidFill>
                  </a:tcPr>
                </a:tc>
                <a:extLst>
                  <a:ext uri="{0D108BD9-81ED-4DB2-BD59-A6C34878D82A}">
                    <a16:rowId xmlns:a16="http://schemas.microsoft.com/office/drawing/2014/main" val="1429289958"/>
                  </a:ext>
                </a:extLst>
              </a:tr>
              <a:tr h="746422">
                <a:tc>
                  <a:txBody>
                    <a:bodyPr/>
                    <a:lstStyle/>
                    <a:p>
                      <a:r>
                        <a:rPr lang="en-US" sz="1400" b="1" dirty="0">
                          <a:solidFill>
                            <a:schemeClr val="bg1"/>
                          </a:solidFill>
                          <a:latin typeface="+mn-lt"/>
                        </a:rPr>
                        <a:t>3. Wind &amp; Water</a:t>
                      </a:r>
                      <a:endParaRPr lang="en-CA" sz="1400" b="1" dirty="0">
                        <a:solidFill>
                          <a:schemeClr val="bg1"/>
                        </a:solidFill>
                        <a:latin typeface="+mn-lt"/>
                      </a:endParaRPr>
                    </a:p>
                  </a:txBody>
                  <a:tcPr anchor="ctr">
                    <a:solidFill>
                      <a:srgbClr val="0070C0"/>
                    </a:solidFill>
                  </a:tcPr>
                </a:tc>
                <a:tc>
                  <a:txBody>
                    <a:bodyPr/>
                    <a:lstStyle/>
                    <a:p>
                      <a:r>
                        <a:rPr lang="en-US" sz="1700" b="1" dirty="0">
                          <a:solidFill>
                            <a:schemeClr val="bg1"/>
                          </a:solidFill>
                          <a:latin typeface="+mn-lt"/>
                        </a:rPr>
                        <a:t>Light chop / rough / 5MPH+ wind </a:t>
                      </a:r>
                      <a:br>
                        <a:rPr lang="en-US" sz="1700" b="1" dirty="0">
                          <a:solidFill>
                            <a:schemeClr val="bg1"/>
                          </a:solidFill>
                          <a:latin typeface="+mn-lt"/>
                        </a:rPr>
                      </a:br>
                      <a:r>
                        <a:rPr lang="en-US" sz="1400" b="1" dirty="0">
                          <a:solidFill>
                            <a:schemeClr val="bg1"/>
                          </a:solidFill>
                          <a:latin typeface="+mn-lt"/>
                        </a:rPr>
                        <a:t>vs. calm / &lt;5MPH wind</a:t>
                      </a:r>
                      <a:endParaRPr lang="en-CA" sz="1400" b="1" dirty="0">
                        <a:solidFill>
                          <a:schemeClr val="bg1"/>
                        </a:solidFill>
                        <a:latin typeface="+mn-lt"/>
                      </a:endParaRPr>
                    </a:p>
                  </a:txBody>
                  <a:tcPr anchor="ctr">
                    <a:solidFill>
                      <a:srgbClr val="0070C0"/>
                    </a:solidFill>
                  </a:tcPr>
                </a:tc>
                <a:tc>
                  <a:txBody>
                    <a:bodyPr/>
                    <a:lstStyle/>
                    <a:p>
                      <a:pPr algn="ctr"/>
                      <a:r>
                        <a:rPr lang="en-US" sz="1400" dirty="0">
                          <a:latin typeface="+mn-lt"/>
                        </a:rPr>
                        <a:t>3</a:t>
                      </a:r>
                      <a:endParaRPr lang="en-CA" sz="1400" dirty="0">
                        <a:latin typeface="+mn-lt"/>
                      </a:endParaRPr>
                    </a:p>
                  </a:txBody>
                  <a:tcPr anchor="ctr">
                    <a:solidFill>
                      <a:schemeClr val="accent1">
                        <a:lumMod val="60000"/>
                        <a:lumOff val="40000"/>
                      </a:schemeClr>
                    </a:solidFill>
                  </a:tcPr>
                </a:tc>
                <a:tc>
                  <a:txBody>
                    <a:bodyPr/>
                    <a:lstStyle/>
                    <a:p>
                      <a:pPr algn="ctr"/>
                      <a:r>
                        <a:rPr lang="en-US" sz="1400" dirty="0">
                          <a:latin typeface="+mn-lt"/>
                        </a:rPr>
                        <a:t>4</a:t>
                      </a:r>
                      <a:endParaRPr lang="en-CA" sz="1400" dirty="0">
                        <a:latin typeface="+mn-lt"/>
                      </a:endParaRPr>
                    </a:p>
                  </a:txBody>
                  <a:tcPr anchor="ctr">
                    <a:solidFill>
                      <a:schemeClr val="accent1">
                        <a:lumMod val="20000"/>
                        <a:lumOff val="80000"/>
                      </a:schemeClr>
                    </a:solidFill>
                  </a:tcPr>
                </a:tc>
                <a:extLst>
                  <a:ext uri="{0D108BD9-81ED-4DB2-BD59-A6C34878D82A}">
                    <a16:rowId xmlns:a16="http://schemas.microsoft.com/office/drawing/2014/main" val="4234677018"/>
                  </a:ext>
                </a:extLst>
              </a:tr>
              <a:tr h="551851">
                <a:tc>
                  <a:txBody>
                    <a:bodyPr/>
                    <a:lstStyle/>
                    <a:p>
                      <a:r>
                        <a:rPr lang="en-US" sz="1400" b="1" dirty="0">
                          <a:solidFill>
                            <a:schemeClr val="bg1"/>
                          </a:solidFill>
                          <a:latin typeface="+mn-lt"/>
                        </a:rPr>
                        <a:t>Boat </a:t>
                      </a:r>
                    </a:p>
                    <a:p>
                      <a:r>
                        <a:rPr lang="en-US" sz="1400" b="1" dirty="0">
                          <a:solidFill>
                            <a:schemeClr val="bg1"/>
                          </a:solidFill>
                          <a:latin typeface="+mn-lt"/>
                        </a:rPr>
                        <a:t>Movement</a:t>
                      </a:r>
                      <a:endParaRPr lang="en-CA" sz="1400" b="1" dirty="0">
                        <a:solidFill>
                          <a:schemeClr val="bg1"/>
                        </a:solidFill>
                        <a:latin typeface="+mn-lt"/>
                      </a:endParaRPr>
                    </a:p>
                  </a:txBody>
                  <a:tcPr anchor="ctr">
                    <a:solidFill>
                      <a:srgbClr val="0070C0"/>
                    </a:solidFill>
                  </a:tcPr>
                </a:tc>
                <a:tc>
                  <a:txBody>
                    <a:bodyPr/>
                    <a:lstStyle/>
                    <a:p>
                      <a:r>
                        <a:rPr lang="en-US" sz="1400" b="1" dirty="0">
                          <a:solidFill>
                            <a:schemeClr val="bg1"/>
                          </a:solidFill>
                          <a:latin typeface="+mn-lt"/>
                        </a:rPr>
                        <a:t>Underway vs. not underway</a:t>
                      </a:r>
                      <a:endParaRPr lang="en-CA" sz="1400" b="1" dirty="0">
                        <a:solidFill>
                          <a:schemeClr val="bg1"/>
                        </a:solidFill>
                        <a:latin typeface="+mn-lt"/>
                      </a:endParaRPr>
                    </a:p>
                  </a:txBody>
                  <a:tcPr anchor="ctr">
                    <a:solidFill>
                      <a:srgbClr val="0070C0"/>
                    </a:solidFill>
                  </a:tcPr>
                </a:tc>
                <a:tc>
                  <a:txBody>
                    <a:bodyPr/>
                    <a:lstStyle/>
                    <a:p>
                      <a:pPr algn="ctr"/>
                      <a:endParaRPr lang="en-CA" sz="1400" dirty="0">
                        <a:latin typeface="+mn-lt"/>
                      </a:endParaRPr>
                    </a:p>
                  </a:txBody>
                  <a:tcPr anchor="ctr">
                    <a:noFill/>
                  </a:tcPr>
                </a:tc>
                <a:tc>
                  <a:txBody>
                    <a:bodyPr/>
                    <a:lstStyle/>
                    <a:p>
                      <a:pPr algn="ctr"/>
                      <a:endParaRPr lang="en-CA" sz="1400" dirty="0">
                        <a:latin typeface="+mn-lt"/>
                      </a:endParaRPr>
                    </a:p>
                  </a:txBody>
                  <a:tcPr anchor="ctr">
                    <a:noFill/>
                  </a:tcPr>
                </a:tc>
                <a:extLst>
                  <a:ext uri="{0D108BD9-81ED-4DB2-BD59-A6C34878D82A}">
                    <a16:rowId xmlns:a16="http://schemas.microsoft.com/office/drawing/2014/main" val="3979526704"/>
                  </a:ext>
                </a:extLst>
              </a:tr>
              <a:tr h="528716">
                <a:tc>
                  <a:txBody>
                    <a:bodyPr/>
                    <a:lstStyle/>
                    <a:p>
                      <a:r>
                        <a:rPr lang="en-US" sz="1400" b="1" dirty="0">
                          <a:solidFill>
                            <a:schemeClr val="bg1"/>
                          </a:solidFill>
                          <a:latin typeface="+mn-lt"/>
                        </a:rPr>
                        <a:t># of boaters</a:t>
                      </a:r>
                      <a:endParaRPr lang="en-CA" sz="1400" b="1" dirty="0">
                        <a:solidFill>
                          <a:schemeClr val="bg1"/>
                        </a:solidFill>
                        <a:latin typeface="+mn-lt"/>
                      </a:endParaRPr>
                    </a:p>
                  </a:txBody>
                  <a:tcPr anchor="ctr">
                    <a:solidFill>
                      <a:srgbClr val="0070C0"/>
                    </a:solidFill>
                  </a:tcPr>
                </a:tc>
                <a:tc>
                  <a:txBody>
                    <a:bodyPr/>
                    <a:lstStyle/>
                    <a:p>
                      <a:r>
                        <a:rPr lang="en-US" sz="1400" b="1" dirty="0">
                          <a:solidFill>
                            <a:schemeClr val="bg1"/>
                          </a:solidFill>
                          <a:latin typeface="+mn-lt"/>
                        </a:rPr>
                        <a:t>Single/Alone vs. 2+ boaters</a:t>
                      </a:r>
                      <a:endParaRPr lang="en-CA" sz="1400" b="1" dirty="0">
                        <a:solidFill>
                          <a:schemeClr val="bg1"/>
                        </a:solidFill>
                        <a:latin typeface="+mn-lt"/>
                      </a:endParaRPr>
                    </a:p>
                  </a:txBody>
                  <a:tcPr anchor="ctr">
                    <a:solidFill>
                      <a:srgbClr val="0070C0"/>
                    </a:solidFill>
                  </a:tcPr>
                </a:tc>
                <a:tc>
                  <a:txBody>
                    <a:bodyPr/>
                    <a:lstStyle/>
                    <a:p>
                      <a:pPr algn="ctr"/>
                      <a:endParaRPr lang="en-CA" sz="1400" dirty="0">
                        <a:latin typeface="+mn-lt"/>
                      </a:endParaRPr>
                    </a:p>
                  </a:txBody>
                  <a:tcPr anchor="ctr">
                    <a:noFill/>
                  </a:tcPr>
                </a:tc>
                <a:tc>
                  <a:txBody>
                    <a:bodyPr/>
                    <a:lstStyle/>
                    <a:p>
                      <a:pPr algn="ctr"/>
                      <a:endParaRPr lang="en-CA" sz="1400" dirty="0">
                        <a:latin typeface="+mn-lt"/>
                      </a:endParaRPr>
                    </a:p>
                  </a:txBody>
                  <a:tcPr anchor="ctr">
                    <a:noFill/>
                  </a:tcPr>
                </a:tc>
                <a:extLst>
                  <a:ext uri="{0D108BD9-81ED-4DB2-BD59-A6C34878D82A}">
                    <a16:rowId xmlns:a16="http://schemas.microsoft.com/office/drawing/2014/main" val="3816815229"/>
                  </a:ext>
                </a:extLst>
              </a:tr>
            </a:tbl>
          </a:graphicData>
        </a:graphic>
      </p:graphicFrame>
      <p:sp>
        <p:nvSpPr>
          <p:cNvPr id="2" name="Title 3">
            <a:extLst>
              <a:ext uri="{FF2B5EF4-FFF2-40B4-BE49-F238E27FC236}">
                <a16:creationId xmlns:a16="http://schemas.microsoft.com/office/drawing/2014/main" id="{191B562C-BF41-9845-B54C-15879D1FAAA5}"/>
              </a:ext>
            </a:extLst>
          </p:cNvPr>
          <p:cNvSpPr>
            <a:spLocks noGrp="1"/>
          </p:cNvSpPr>
          <p:nvPr>
            <p:ph type="title"/>
          </p:nvPr>
        </p:nvSpPr>
        <p:spPr>
          <a:xfrm>
            <a:off x="1848464" y="0"/>
            <a:ext cx="10343535" cy="1164718"/>
          </a:xfrm>
        </p:spPr>
        <p:txBody>
          <a:bodyPr anchor="t">
            <a:normAutofit/>
          </a:bodyPr>
          <a:lstStyle/>
          <a:p>
            <a:r>
              <a:rPr lang="en-CA" sz="1700" b="1" dirty="0"/>
              <a:t>The top risk factor associated with higher LJ wear for all powerboats (both in total &amp; for small &lt;6M) is Activity – specifically fishing / high speed / WS*. Cool air temp, child on board and light chop / rough water / 5MPH+ wind are also associated with higher LJ wear, although </a:t>
            </a:r>
            <a:r>
              <a:rPr lang="en-CA" sz="1700" dirty="0"/>
              <a:t>ranked slightly differently for total versus small powerboats.</a:t>
            </a:r>
          </a:p>
        </p:txBody>
      </p:sp>
      <p:sp>
        <p:nvSpPr>
          <p:cNvPr id="5" name="TextBox 4">
            <a:extLst>
              <a:ext uri="{FF2B5EF4-FFF2-40B4-BE49-F238E27FC236}">
                <a16:creationId xmlns:a16="http://schemas.microsoft.com/office/drawing/2014/main" id="{0E0EEF52-48F2-82C5-4A3D-460AFEADE560}"/>
              </a:ext>
            </a:extLst>
          </p:cNvPr>
          <p:cNvSpPr txBox="1"/>
          <p:nvPr/>
        </p:nvSpPr>
        <p:spPr>
          <a:xfrm>
            <a:off x="88776" y="6202708"/>
            <a:ext cx="12192000" cy="276999"/>
          </a:xfrm>
          <a:prstGeom prst="rect">
            <a:avLst/>
          </a:prstGeom>
          <a:noFill/>
        </p:spPr>
        <p:txBody>
          <a:bodyPr wrap="square" rtlCol="0">
            <a:spAutoFit/>
          </a:bodyPr>
          <a:lstStyle/>
          <a:p>
            <a:pPr algn="l"/>
            <a:r>
              <a:rPr lang="en-CA" sz="1200" dirty="0"/>
              <a:t>* WS = Water Skiing / Wakeboarding</a:t>
            </a:r>
          </a:p>
        </p:txBody>
      </p:sp>
      <p:sp>
        <p:nvSpPr>
          <p:cNvPr id="6" name="Slide Number Placeholder 5">
            <a:extLst>
              <a:ext uri="{FF2B5EF4-FFF2-40B4-BE49-F238E27FC236}">
                <a16:creationId xmlns:a16="http://schemas.microsoft.com/office/drawing/2014/main" id="{D8FBE733-4B95-277E-DE9C-B3698C3CC797}"/>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25</a:t>
            </a:fld>
            <a:endParaRPr lang="en-CA" dirty="0"/>
          </a:p>
        </p:txBody>
      </p:sp>
      <p:sp>
        <p:nvSpPr>
          <p:cNvPr id="7" name="TextBox 6">
            <a:extLst>
              <a:ext uri="{FF2B5EF4-FFF2-40B4-BE49-F238E27FC236}">
                <a16:creationId xmlns:a16="http://schemas.microsoft.com/office/drawing/2014/main" id="{A2C9EB31-D02A-5A54-B01C-848717C9C7E2}"/>
              </a:ext>
            </a:extLst>
          </p:cNvPr>
          <p:cNvSpPr txBox="1"/>
          <p:nvPr/>
        </p:nvSpPr>
        <p:spPr>
          <a:xfrm>
            <a:off x="806245" y="1263284"/>
            <a:ext cx="10343535" cy="369332"/>
          </a:xfrm>
          <a:prstGeom prst="rect">
            <a:avLst/>
          </a:prstGeom>
          <a:noFill/>
        </p:spPr>
        <p:txBody>
          <a:bodyPr wrap="square" rtlCol="0">
            <a:spAutoFit/>
          </a:bodyPr>
          <a:lstStyle/>
          <a:p>
            <a:r>
              <a:rPr lang="en-CA" sz="1800" b="1" dirty="0"/>
              <a:t>How Risk Factors Contribute to Lifejacket Wear in RTF Lake Regions: 2022</a:t>
            </a:r>
            <a:endParaRPr lang="en-CA" b="1" dirty="0"/>
          </a:p>
        </p:txBody>
      </p:sp>
      <p:sp>
        <p:nvSpPr>
          <p:cNvPr id="3" name="TextBox 2">
            <a:extLst>
              <a:ext uri="{FF2B5EF4-FFF2-40B4-BE49-F238E27FC236}">
                <a16:creationId xmlns:a16="http://schemas.microsoft.com/office/drawing/2014/main" id="{DB35FBED-8F4F-DA22-A764-25F628DEE3B9}"/>
              </a:ext>
            </a:extLst>
          </p:cNvPr>
          <p:cNvSpPr txBox="1"/>
          <p:nvPr/>
        </p:nvSpPr>
        <p:spPr>
          <a:xfrm>
            <a:off x="6316580" y="5276263"/>
            <a:ext cx="4487778" cy="584775"/>
          </a:xfrm>
          <a:prstGeom prst="rect">
            <a:avLst/>
          </a:prstGeom>
          <a:noFill/>
        </p:spPr>
        <p:txBody>
          <a:bodyPr wrap="square" rtlCol="0">
            <a:spAutoFit/>
          </a:bodyPr>
          <a:lstStyle/>
          <a:p>
            <a:pPr marL="171450" indent="-171450" algn="l">
              <a:buFont typeface="Arial" panose="020B0604020202020204" pitchFamily="34" charset="0"/>
              <a:buChar char="•"/>
            </a:pPr>
            <a:r>
              <a:rPr lang="en-CA" sz="1600" dirty="0"/>
              <a:t>Boat movement and # of boaters on board were not associated with changes in LJ wear.</a:t>
            </a:r>
          </a:p>
        </p:txBody>
      </p:sp>
      <p:sp>
        <p:nvSpPr>
          <p:cNvPr id="8" name="Slide Number Placeholder 3">
            <a:extLst>
              <a:ext uri="{FF2B5EF4-FFF2-40B4-BE49-F238E27FC236}">
                <a16:creationId xmlns:a16="http://schemas.microsoft.com/office/drawing/2014/main" id="{2D8DEA50-87E2-1E5B-6951-4D2034D28A6B}"/>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25</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2783142165"/>
      </p:ext>
    </p:extLst>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BC1A4-5B5D-30B8-7206-87A2587DB8E0}"/>
              </a:ext>
            </a:extLst>
          </p:cNvPr>
          <p:cNvSpPr>
            <a:spLocks noGrp="1"/>
          </p:cNvSpPr>
          <p:nvPr>
            <p:ph type="title"/>
          </p:nvPr>
        </p:nvSpPr>
        <p:spPr>
          <a:xfrm>
            <a:off x="2225841" y="264696"/>
            <a:ext cx="2218837" cy="428977"/>
          </a:xfrm>
        </p:spPr>
        <p:txBody>
          <a:bodyPr>
            <a:normAutofit fontScale="90000"/>
          </a:bodyPr>
          <a:lstStyle/>
          <a:p>
            <a:r>
              <a:rPr lang="en-CA" sz="2400" dirty="0"/>
              <a:t>Summary</a:t>
            </a:r>
          </a:p>
        </p:txBody>
      </p:sp>
      <p:sp>
        <p:nvSpPr>
          <p:cNvPr id="3" name="Content Placeholder 2">
            <a:extLst>
              <a:ext uri="{FF2B5EF4-FFF2-40B4-BE49-F238E27FC236}">
                <a16:creationId xmlns:a16="http://schemas.microsoft.com/office/drawing/2014/main" id="{164C3ED9-C152-B1E2-C691-756D3D79BC1C}"/>
              </a:ext>
            </a:extLst>
          </p:cNvPr>
          <p:cNvSpPr>
            <a:spLocks noGrp="1"/>
          </p:cNvSpPr>
          <p:nvPr>
            <p:ph idx="1"/>
          </p:nvPr>
        </p:nvSpPr>
        <p:spPr>
          <a:xfrm>
            <a:off x="49002" y="1162018"/>
            <a:ext cx="12093996" cy="5431286"/>
          </a:xfrm>
        </p:spPr>
        <p:txBody>
          <a:bodyPr>
            <a:normAutofit lnSpcReduction="10000"/>
          </a:bodyPr>
          <a:lstStyle/>
          <a:p>
            <a:pPr>
              <a:lnSpc>
                <a:spcPct val="120000"/>
              </a:lnSpc>
              <a:spcBef>
                <a:spcPts val="600"/>
              </a:spcBef>
            </a:pPr>
            <a:r>
              <a:rPr lang="en-US" sz="1600" b="1" dirty="0"/>
              <a:t>Boater Profile:  </a:t>
            </a:r>
            <a:r>
              <a:rPr lang="en-US" sz="1600" dirty="0"/>
              <a:t>Most inland lakes boaters observed were powerboaters (91%), with fewer paddlers (7%) and sailors (3%).</a:t>
            </a:r>
          </a:p>
          <a:p>
            <a:pPr lvl="1">
              <a:lnSpc>
                <a:spcPct val="120000"/>
              </a:lnSpc>
              <a:spcBef>
                <a:spcPts val="600"/>
              </a:spcBef>
            </a:pPr>
            <a:r>
              <a:rPr lang="en-US" sz="1200" dirty="0"/>
              <a:t>Two-thirds (65%) of powerboaters were in small boats &lt; 6 meters in length, with the majority (62%) on-the-move. The most common activities were pleasure boating, followed by fishing.</a:t>
            </a:r>
          </a:p>
          <a:p>
            <a:pPr lvl="1">
              <a:lnSpc>
                <a:spcPct val="120000"/>
              </a:lnSpc>
              <a:spcBef>
                <a:spcPts val="600"/>
              </a:spcBef>
            </a:pPr>
            <a:r>
              <a:rPr lang="en-US" sz="1200" dirty="0"/>
              <a:t>Close to two-thirds (61%) of all Boaters were male; and 8 in 10 were adults aged 18 to 64 yrs. Just over one-third (38%) were operators; only 10% were alone.</a:t>
            </a:r>
          </a:p>
          <a:p>
            <a:pPr>
              <a:lnSpc>
                <a:spcPct val="120000"/>
              </a:lnSpc>
              <a:spcBef>
                <a:spcPts val="600"/>
              </a:spcBef>
            </a:pPr>
            <a:r>
              <a:rPr lang="en-US" sz="1600" b="1" dirty="0"/>
              <a:t>LJ Wear Rates: Overall, 24% of boaters were wearing lifejackets </a:t>
            </a:r>
            <a:r>
              <a:rPr lang="en-US" sz="1600" dirty="0"/>
              <a:t>– usually the traditional buoyant type. </a:t>
            </a:r>
            <a:br>
              <a:rPr lang="en-US" sz="1600" dirty="0"/>
            </a:br>
            <a:r>
              <a:rPr lang="en-US" sz="1600" dirty="0"/>
              <a:t>Lifejacket wear rates were much higher for Paddlers (60%) and Sailors (47%) than </a:t>
            </a:r>
            <a:r>
              <a:rPr lang="en-US" sz="1600" b="1" dirty="0"/>
              <a:t>Powerboaters (21%)</a:t>
            </a:r>
            <a:r>
              <a:rPr lang="en-US" sz="1600" dirty="0"/>
              <a:t>.</a:t>
            </a:r>
          </a:p>
          <a:p>
            <a:pPr lvl="1">
              <a:lnSpc>
                <a:spcPct val="120000"/>
              </a:lnSpc>
              <a:spcBef>
                <a:spcPts val="600"/>
              </a:spcBef>
            </a:pPr>
            <a:r>
              <a:rPr lang="en-US" sz="1200" dirty="0"/>
              <a:t>Powerboater lifejacket wear rates are very low across boat types (except PWCs and Inflatables), including small (&lt;6M) open powerboats (24%), small runabouts (18%), large runabouts (15%) and pontoon boats (13%).</a:t>
            </a:r>
          </a:p>
          <a:p>
            <a:pPr lvl="1">
              <a:lnSpc>
                <a:spcPct val="120000"/>
              </a:lnSpc>
              <a:spcBef>
                <a:spcPts val="600"/>
              </a:spcBef>
            </a:pPr>
            <a:r>
              <a:rPr lang="en-US" sz="1200" dirty="0"/>
              <a:t>Kayakers (67%), Canoeists (64%) and Sailors in small sailboats (68%) have high levels of lifejacket wear. </a:t>
            </a:r>
            <a:r>
              <a:rPr lang="en-US" sz="1200" b="1" dirty="0"/>
              <a:t>However, SUP wear rate is relatively low (only 39%).</a:t>
            </a:r>
          </a:p>
          <a:p>
            <a:pPr lvl="1">
              <a:lnSpc>
                <a:spcPct val="120000"/>
              </a:lnSpc>
              <a:spcBef>
                <a:spcPts val="600"/>
              </a:spcBef>
            </a:pPr>
            <a:r>
              <a:rPr lang="en-US" sz="1200" dirty="0"/>
              <a:t>Lifejacket wear by activity was somewhat higher for Fishing (19%) than for Pleasure &amp; High Speed powerboating (16%).</a:t>
            </a:r>
          </a:p>
          <a:p>
            <a:pPr lvl="1">
              <a:lnSpc>
                <a:spcPct val="120000"/>
              </a:lnSpc>
              <a:spcBef>
                <a:spcPts val="600"/>
              </a:spcBef>
            </a:pPr>
            <a:r>
              <a:rPr lang="en-US" sz="1200" b="1" dirty="0"/>
              <a:t>Adults 18-64 yrs (18%) &amp; Seniors 65+ (10%) have much lower LJ wear rates </a:t>
            </a:r>
            <a:r>
              <a:rPr lang="en-US" sz="1200" dirty="0"/>
              <a:t>than children under 13 yrs (85%) &amp; teens (51%).</a:t>
            </a:r>
          </a:p>
          <a:p>
            <a:pPr>
              <a:lnSpc>
                <a:spcPct val="120000"/>
              </a:lnSpc>
              <a:spcBef>
                <a:spcPts val="600"/>
              </a:spcBef>
            </a:pPr>
            <a:r>
              <a:rPr lang="en-US" sz="1600" b="1" dirty="0"/>
              <a:t>Boaters perceive differing levels of risk, depending on boating situations. </a:t>
            </a:r>
            <a:r>
              <a:rPr lang="en-US" sz="1200" dirty="0"/>
              <a:t>The top risk factor associated with higher LJ wear for powerboats is Activity, specifically fishing, high speed &amp; Wakeboarding / Waterskiing. Followed by Cool air temperature, having a child on board, and choppy / rough water and wind..</a:t>
            </a:r>
          </a:p>
          <a:p>
            <a:pPr>
              <a:lnSpc>
                <a:spcPct val="120000"/>
              </a:lnSpc>
              <a:spcBef>
                <a:spcPts val="600"/>
              </a:spcBef>
            </a:pPr>
            <a:r>
              <a:rPr lang="en-US" sz="1600" b="1" dirty="0"/>
              <a:t>Top reasons for </a:t>
            </a:r>
            <a:r>
              <a:rPr lang="en-US" sz="1600" b="1" u="sng" dirty="0"/>
              <a:t>not</a:t>
            </a:r>
            <a:r>
              <a:rPr lang="en-US" sz="1600" b="1" dirty="0"/>
              <a:t> wearing a lifejacket </a:t>
            </a:r>
            <a:r>
              <a:rPr lang="en-US" sz="1600" dirty="0"/>
              <a:t>are boater beliefs that: LJ are too hot / uncomfortable (30%); they’re in a big / safe / steady boat (26%); they do not usually wear (25%) and can put on if needed (24%); it’s in the boat / only need to have it in the boat (22%); they’re a strong swimmer (21%) and the water is calm (20%).</a:t>
            </a:r>
          </a:p>
          <a:p>
            <a:pPr>
              <a:lnSpc>
                <a:spcPct val="120000"/>
              </a:lnSpc>
              <a:spcBef>
                <a:spcPts val="600"/>
              </a:spcBef>
            </a:pPr>
            <a:r>
              <a:rPr lang="en-US" sz="1600" b="1" dirty="0"/>
              <a:t>However, half or more of boaters also strongly agree that wearing a LJ: </a:t>
            </a:r>
            <a:r>
              <a:rPr lang="en-US" sz="1600" dirty="0"/>
              <a:t>‘buys me time to rescued if I fall out’; ‘prepares me in case of the unexpected’; makes sense because ‘it is hard to get back into the boat if you fall out’; and ‘if I’m not wearing it, I won’t be able to put it on if I fall into the water’.</a:t>
            </a:r>
          </a:p>
        </p:txBody>
      </p:sp>
      <p:sp>
        <p:nvSpPr>
          <p:cNvPr id="4" name="Slide Number Placeholder 5">
            <a:extLst>
              <a:ext uri="{FF2B5EF4-FFF2-40B4-BE49-F238E27FC236}">
                <a16:creationId xmlns:a16="http://schemas.microsoft.com/office/drawing/2014/main" id="{43AF4479-E387-6C95-7524-9350C5287F9B}"/>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26</a:t>
            </a:fld>
            <a:endParaRPr lang="en-CA" dirty="0"/>
          </a:p>
        </p:txBody>
      </p:sp>
      <p:sp>
        <p:nvSpPr>
          <p:cNvPr id="5" name="Slide Number Placeholder 3">
            <a:extLst>
              <a:ext uri="{FF2B5EF4-FFF2-40B4-BE49-F238E27FC236}">
                <a16:creationId xmlns:a16="http://schemas.microsoft.com/office/drawing/2014/main" id="{DA23DBE5-B0FD-CBE2-4266-CCF49B2A9419}"/>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26</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2906316707"/>
      </p:ext>
    </p:extLst>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BC1A4-5B5D-30B8-7206-87A2587DB8E0}"/>
              </a:ext>
            </a:extLst>
          </p:cNvPr>
          <p:cNvSpPr>
            <a:spLocks noGrp="1"/>
          </p:cNvSpPr>
          <p:nvPr>
            <p:ph type="title"/>
          </p:nvPr>
        </p:nvSpPr>
        <p:spPr>
          <a:xfrm>
            <a:off x="2225841" y="264696"/>
            <a:ext cx="7253556" cy="428977"/>
          </a:xfrm>
        </p:spPr>
        <p:txBody>
          <a:bodyPr>
            <a:normAutofit fontScale="90000"/>
          </a:bodyPr>
          <a:lstStyle/>
          <a:p>
            <a:r>
              <a:rPr lang="en-CA" sz="2400" dirty="0"/>
              <a:t>Conclusions</a:t>
            </a:r>
          </a:p>
        </p:txBody>
      </p:sp>
      <p:sp>
        <p:nvSpPr>
          <p:cNvPr id="3" name="Content Placeholder 2">
            <a:extLst>
              <a:ext uri="{FF2B5EF4-FFF2-40B4-BE49-F238E27FC236}">
                <a16:creationId xmlns:a16="http://schemas.microsoft.com/office/drawing/2014/main" id="{164C3ED9-C152-B1E2-C691-756D3D79BC1C}"/>
              </a:ext>
            </a:extLst>
          </p:cNvPr>
          <p:cNvSpPr>
            <a:spLocks noGrp="1"/>
          </p:cNvSpPr>
          <p:nvPr>
            <p:ph idx="1"/>
          </p:nvPr>
        </p:nvSpPr>
        <p:spPr>
          <a:xfrm>
            <a:off x="247650" y="1132075"/>
            <a:ext cx="11855574" cy="5431286"/>
          </a:xfrm>
        </p:spPr>
        <p:txBody>
          <a:bodyPr>
            <a:normAutofit/>
          </a:bodyPr>
          <a:lstStyle/>
          <a:p>
            <a:pPr marL="0" indent="0">
              <a:lnSpc>
                <a:spcPct val="120000"/>
              </a:lnSpc>
              <a:spcBef>
                <a:spcPts val="600"/>
              </a:spcBef>
              <a:buNone/>
            </a:pPr>
            <a:r>
              <a:rPr lang="en-US" sz="1800" b="1" dirty="0"/>
              <a:t>There are major opportunities to increase low lifejacket wear rates among Canadian boaters.</a:t>
            </a:r>
          </a:p>
          <a:p>
            <a:pPr lvl="1">
              <a:lnSpc>
                <a:spcPct val="120000"/>
              </a:lnSpc>
              <a:spcBef>
                <a:spcPts val="600"/>
              </a:spcBef>
            </a:pPr>
            <a:r>
              <a:rPr lang="en-US" sz="1600" b="1" dirty="0"/>
              <a:t>Especially among Powerboaters </a:t>
            </a:r>
            <a:r>
              <a:rPr lang="en-US" sz="1600" dirty="0"/>
              <a:t>who are: </a:t>
            </a:r>
            <a:r>
              <a:rPr lang="en-US" sz="1600" b="1" dirty="0"/>
              <a:t>Fishing</a:t>
            </a:r>
            <a:r>
              <a:rPr lang="en-US" sz="1600" dirty="0"/>
              <a:t> in small open powerboats and runabouts; </a:t>
            </a:r>
            <a:r>
              <a:rPr lang="en-US" sz="1600" b="1" dirty="0"/>
              <a:t>Pleasure boating </a:t>
            </a:r>
            <a:r>
              <a:rPr lang="en-US" sz="1600" dirty="0"/>
              <a:t>in runabouts as well as small open powerboats; and </a:t>
            </a:r>
            <a:r>
              <a:rPr lang="en-US" sz="1600" b="1" dirty="0"/>
              <a:t>High Speed </a:t>
            </a:r>
            <a:r>
              <a:rPr lang="en-US" sz="1600" dirty="0"/>
              <a:t>boaters. Also Paddlers on </a:t>
            </a:r>
            <a:r>
              <a:rPr lang="en-US" sz="1600" b="1" dirty="0"/>
              <a:t>Stand-up paddleboards</a:t>
            </a:r>
            <a:r>
              <a:rPr lang="en-US" sz="1600" dirty="0"/>
              <a:t>.</a:t>
            </a:r>
          </a:p>
          <a:p>
            <a:pPr lvl="1">
              <a:lnSpc>
                <a:spcPct val="120000"/>
              </a:lnSpc>
              <a:spcBef>
                <a:spcPts val="600"/>
              </a:spcBef>
            </a:pPr>
            <a:r>
              <a:rPr lang="en-US" sz="1600" b="1" dirty="0"/>
              <a:t>Especially Adults</a:t>
            </a:r>
            <a:r>
              <a:rPr lang="en-US" sz="1600" dirty="0"/>
              <a:t>, including seniors.</a:t>
            </a:r>
          </a:p>
          <a:p>
            <a:pPr>
              <a:lnSpc>
                <a:spcPct val="120000"/>
              </a:lnSpc>
              <a:spcBef>
                <a:spcPts val="600"/>
              </a:spcBef>
            </a:pPr>
            <a:r>
              <a:rPr lang="en-US" sz="1800" b="1" dirty="0"/>
              <a:t>Activity, boat type </a:t>
            </a:r>
            <a:r>
              <a:rPr lang="en-US" sz="1800" dirty="0"/>
              <a:t>and </a:t>
            </a:r>
            <a:r>
              <a:rPr lang="en-US" sz="1800" b="1" dirty="0"/>
              <a:t>age</a:t>
            </a:r>
            <a:r>
              <a:rPr lang="en-US" sz="1800" dirty="0"/>
              <a:t> are key drivers of differences in LJ wear rates.</a:t>
            </a:r>
          </a:p>
          <a:p>
            <a:pPr>
              <a:lnSpc>
                <a:spcPct val="120000"/>
              </a:lnSpc>
              <a:spcBef>
                <a:spcPts val="600"/>
              </a:spcBef>
            </a:pPr>
            <a:r>
              <a:rPr lang="en-US" sz="1800" dirty="0"/>
              <a:t>…Compounded by boater perceptions of differing levels of risk depending on situational cues – what Activity they are engaged in, the </a:t>
            </a:r>
            <a:r>
              <a:rPr lang="en-US" sz="1800" b="1" dirty="0"/>
              <a:t>Weather</a:t>
            </a:r>
            <a:r>
              <a:rPr lang="en-US" sz="1800" dirty="0"/>
              <a:t> (cooler air temperatures, water/wave and wind conditions) and whether there is a child on board.</a:t>
            </a:r>
          </a:p>
          <a:p>
            <a:pPr>
              <a:lnSpc>
                <a:spcPct val="120000"/>
              </a:lnSpc>
              <a:spcBef>
                <a:spcPts val="600"/>
              </a:spcBef>
            </a:pPr>
            <a:endParaRPr lang="en-US" sz="1600" dirty="0"/>
          </a:p>
          <a:p>
            <a:pPr>
              <a:lnSpc>
                <a:spcPct val="120000"/>
              </a:lnSpc>
              <a:spcBef>
                <a:spcPts val="600"/>
              </a:spcBef>
            </a:pPr>
            <a:r>
              <a:rPr lang="en-US" sz="1800" b="1" dirty="0"/>
              <a:t>The ‘Within Reach’ boater education / communications campaign was designed to confront some of the key boater perceptions that contribute to low lifejacket wear, including:</a:t>
            </a:r>
          </a:p>
          <a:p>
            <a:pPr lvl="1">
              <a:lnSpc>
                <a:spcPct val="120000"/>
              </a:lnSpc>
              <a:spcBef>
                <a:spcPts val="600"/>
              </a:spcBef>
            </a:pPr>
            <a:r>
              <a:rPr lang="en-US" sz="1600" dirty="0"/>
              <a:t> </a:t>
            </a:r>
            <a:r>
              <a:rPr lang="en-US" sz="1600" b="1" dirty="0"/>
              <a:t>Falling into the water from your boat could happen, </a:t>
            </a:r>
            <a:r>
              <a:rPr lang="en-US" sz="1600" dirty="0"/>
              <a:t>even from a stable boat; and if it does</a:t>
            </a:r>
            <a:r>
              <a:rPr lang="en-US" sz="1600" b="1" dirty="0"/>
              <a:t>, wearing your Lifejacket can protect you </a:t>
            </a:r>
            <a:r>
              <a:rPr lang="en-US" sz="1600" dirty="0"/>
              <a:t>from some problems, that boaters agree are significant risks, if a fall does happen…</a:t>
            </a:r>
          </a:p>
          <a:p>
            <a:pPr lvl="1">
              <a:lnSpc>
                <a:spcPct val="120000"/>
              </a:lnSpc>
              <a:spcBef>
                <a:spcPts val="600"/>
              </a:spcBef>
            </a:pPr>
            <a:r>
              <a:rPr lang="en-US" sz="1600" dirty="0"/>
              <a:t>The fall overboard may be </a:t>
            </a:r>
            <a:r>
              <a:rPr lang="en-US" sz="1600" b="1" dirty="0"/>
              <a:t>sudden &amp; unexpected</a:t>
            </a:r>
            <a:r>
              <a:rPr lang="en-US" sz="1600" dirty="0"/>
              <a:t>; it could be </a:t>
            </a:r>
            <a:r>
              <a:rPr lang="en-US" sz="1600" b="1" dirty="0"/>
              <a:t>hard to get back into the boat</a:t>
            </a:r>
            <a:r>
              <a:rPr lang="en-US" sz="1600" dirty="0"/>
              <a:t>; and ‘if I’m not wearing it, </a:t>
            </a:r>
            <a:br>
              <a:rPr lang="en-US" sz="1600" dirty="0"/>
            </a:br>
            <a:r>
              <a:rPr lang="en-US" sz="1600" b="1" dirty="0"/>
              <a:t>I won’t be able to put it on after I fall into the water</a:t>
            </a:r>
            <a:r>
              <a:rPr lang="en-US" sz="1600" dirty="0"/>
              <a:t>.</a:t>
            </a:r>
          </a:p>
          <a:p>
            <a:pPr>
              <a:lnSpc>
                <a:spcPct val="120000"/>
              </a:lnSpc>
              <a:spcBef>
                <a:spcPts val="600"/>
              </a:spcBef>
            </a:pPr>
            <a:endParaRPr lang="en-US" sz="1200" dirty="0"/>
          </a:p>
        </p:txBody>
      </p:sp>
      <p:sp>
        <p:nvSpPr>
          <p:cNvPr id="4" name="Slide Number Placeholder 5">
            <a:extLst>
              <a:ext uri="{FF2B5EF4-FFF2-40B4-BE49-F238E27FC236}">
                <a16:creationId xmlns:a16="http://schemas.microsoft.com/office/drawing/2014/main" id="{43AF4479-E387-6C95-7524-9350C5287F9B}"/>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27</a:t>
            </a:fld>
            <a:endParaRPr lang="en-CA" dirty="0"/>
          </a:p>
        </p:txBody>
      </p:sp>
      <p:sp>
        <p:nvSpPr>
          <p:cNvPr id="5" name="Slide Number Placeholder 3">
            <a:extLst>
              <a:ext uri="{FF2B5EF4-FFF2-40B4-BE49-F238E27FC236}">
                <a16:creationId xmlns:a16="http://schemas.microsoft.com/office/drawing/2014/main" id="{BEED9FAC-3797-9B2D-7BFA-571158A7BA82}"/>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27</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2738799868"/>
      </p:ext>
    </p:extLst>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57359A-ACC2-4AC8-94CA-842605F06C6B}" type="slidenum">
              <a:rPr lang="en-US" smtClean="0"/>
              <a:pPr/>
              <a:t>28</a:t>
            </a:fld>
            <a:endParaRPr lang="en-US" dirty="0"/>
          </a:p>
        </p:txBody>
      </p:sp>
      <p:sp>
        <p:nvSpPr>
          <p:cNvPr id="5" name="Rectangle 4"/>
          <p:cNvSpPr>
            <a:spLocks noChangeArrowheads="1"/>
          </p:cNvSpPr>
          <p:nvPr/>
        </p:nvSpPr>
        <p:spPr bwMode="auto">
          <a:xfrm>
            <a:off x="2379019" y="2438400"/>
            <a:ext cx="7515102" cy="2120900"/>
          </a:xfrm>
          <a:prstGeom prst="rect">
            <a:avLst/>
          </a:prstGeom>
          <a:solidFill>
            <a:srgbClr val="DDDDDD"/>
          </a:solidFill>
          <a:ln w="9525">
            <a:noFill/>
            <a:miter lim="800000"/>
            <a:headEnd/>
            <a:tailEnd/>
          </a:ln>
        </p:spPr>
        <p:txBody>
          <a:bodyPr wrap="none" anchor="ctr"/>
          <a:lstStyle/>
          <a:p>
            <a:endParaRPr lang="en-US" b="1" dirty="0"/>
          </a:p>
        </p:txBody>
      </p:sp>
      <p:sp>
        <p:nvSpPr>
          <p:cNvPr id="6" name="Rectangle 5"/>
          <p:cNvSpPr>
            <a:spLocks noChangeArrowheads="1"/>
          </p:cNvSpPr>
          <p:nvPr/>
        </p:nvSpPr>
        <p:spPr bwMode="auto">
          <a:xfrm>
            <a:off x="2566434" y="2590800"/>
            <a:ext cx="7157239" cy="1828800"/>
          </a:xfrm>
          <a:prstGeom prst="rect">
            <a:avLst/>
          </a:prstGeom>
          <a:solidFill>
            <a:srgbClr val="D95E23"/>
          </a:solidFill>
          <a:ln w="9525">
            <a:noFill/>
            <a:miter lim="800000"/>
            <a:headEnd/>
            <a:tailEnd/>
          </a:ln>
        </p:spPr>
        <p:txBody>
          <a:bodyPr wrap="none" anchor="ctr"/>
          <a:lstStyle/>
          <a:p>
            <a:pPr algn="ctr" eaLnBrk="1" hangingPunct="1">
              <a:spcBef>
                <a:spcPct val="0"/>
              </a:spcBef>
              <a:buFontTx/>
              <a:buNone/>
            </a:pPr>
            <a:r>
              <a:rPr lang="en-US" sz="3200" dirty="0">
                <a:latin typeface="Arial" pitchFamily="34" charset="0"/>
                <a:cs typeface="Arial" pitchFamily="34" charset="0"/>
              </a:rPr>
              <a:t>The RTF Lifejacket Wear </a:t>
            </a:r>
            <a:br>
              <a:rPr lang="en-US" sz="3200" dirty="0">
                <a:latin typeface="Arial" pitchFamily="34" charset="0"/>
                <a:cs typeface="Arial" pitchFamily="34" charset="0"/>
              </a:rPr>
            </a:br>
            <a:r>
              <a:rPr lang="en-US" sz="3200" dirty="0">
                <a:latin typeface="Arial" pitchFamily="34" charset="0"/>
                <a:cs typeface="Arial" pitchFamily="34" charset="0"/>
              </a:rPr>
              <a:t>public education / communication </a:t>
            </a:r>
            <a:br>
              <a:rPr lang="en-US" sz="3200" dirty="0">
                <a:latin typeface="Arial" pitchFamily="34" charset="0"/>
                <a:cs typeface="Arial" pitchFamily="34" charset="0"/>
              </a:rPr>
            </a:br>
            <a:r>
              <a:rPr lang="en-US" sz="3200" dirty="0">
                <a:latin typeface="Arial" pitchFamily="34" charset="0"/>
                <a:cs typeface="Arial" pitchFamily="34" charset="0"/>
              </a:rPr>
              <a:t>Campaign </a:t>
            </a:r>
          </a:p>
        </p:txBody>
      </p:sp>
    </p:spTree>
    <p:custDataLst>
      <p:tags r:id="rId1"/>
    </p:custDataLst>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3179" y="0"/>
            <a:ext cx="10209593" cy="1052736"/>
          </a:xfrm>
        </p:spPr>
        <p:txBody>
          <a:bodyPr>
            <a:noAutofit/>
          </a:bodyPr>
          <a:lstStyle/>
          <a:p>
            <a:r>
              <a:rPr lang="en-CA" sz="3200" dirty="0"/>
              <a:t>RTF Boater Education / Communication Campaign</a:t>
            </a:r>
            <a:endParaRPr lang="en-US" sz="1600" dirty="0">
              <a:solidFill>
                <a:srgbClr val="FF0000"/>
              </a:solidFill>
            </a:endParaRPr>
          </a:p>
        </p:txBody>
      </p:sp>
      <p:sp>
        <p:nvSpPr>
          <p:cNvPr id="4" name="Slide Number Placeholder 3"/>
          <p:cNvSpPr>
            <a:spLocks noGrp="1"/>
          </p:cNvSpPr>
          <p:nvPr>
            <p:ph type="sldNum" sz="quarter" idx="12"/>
          </p:nvPr>
        </p:nvSpPr>
        <p:spPr/>
        <p:txBody>
          <a:bodyPr/>
          <a:lstStyle/>
          <a:p>
            <a:fld id="{5857359A-ACC2-4AC8-94CA-842605F06C6B}" type="slidenum">
              <a:rPr lang="en-US" smtClean="0"/>
              <a:pPr/>
              <a:t>29</a:t>
            </a:fld>
            <a:endParaRPr lang="en-US" dirty="0"/>
          </a:p>
        </p:txBody>
      </p:sp>
      <p:sp>
        <p:nvSpPr>
          <p:cNvPr id="5" name="Text Box 5"/>
          <p:cNvSpPr txBox="1">
            <a:spLocks noChangeArrowheads="1"/>
          </p:cNvSpPr>
          <p:nvPr/>
        </p:nvSpPr>
        <p:spPr bwMode="auto">
          <a:xfrm>
            <a:off x="628085" y="1576192"/>
            <a:ext cx="7588452" cy="3046988"/>
          </a:xfrm>
          <a:prstGeom prst="rect">
            <a:avLst/>
          </a:prstGeom>
          <a:noFill/>
          <a:ln w="9525">
            <a:noFill/>
            <a:miter lim="800000"/>
            <a:headEnd/>
            <a:tailEnd/>
          </a:ln>
        </p:spPr>
        <p:txBody>
          <a:bodyPr wrap="square">
            <a:spAutoFit/>
          </a:bodyPr>
          <a:lstStyle/>
          <a:p>
            <a:pPr marL="285750" indent="-285750">
              <a:buFont typeface="Arial" panose="020B0604020202020204" pitchFamily="34" charset="0"/>
              <a:buChar char="•"/>
            </a:pPr>
            <a:r>
              <a:rPr lang="en-CA" sz="3200" dirty="0"/>
              <a:t>Develop a lifejacket wear communication campaign</a:t>
            </a:r>
          </a:p>
          <a:p>
            <a:pPr marL="285750" indent="-285750">
              <a:buFont typeface="Arial" panose="020B0604020202020204" pitchFamily="34" charset="0"/>
              <a:buChar char="•"/>
            </a:pPr>
            <a:r>
              <a:rPr lang="en-CA" sz="3200" dirty="0"/>
              <a:t>What campaign elements were developed:</a:t>
            </a:r>
          </a:p>
          <a:p>
            <a:pPr marL="742950" lvl="1" indent="-285750">
              <a:buFont typeface="Courier New" panose="02070309020205020404" pitchFamily="49" charset="0"/>
              <a:buChar char="o"/>
            </a:pPr>
            <a:r>
              <a:rPr lang="en-CA" sz="2400" dirty="0"/>
              <a:t>Ad campaign creative</a:t>
            </a:r>
          </a:p>
          <a:p>
            <a:pPr marL="742950" lvl="1" indent="-285750">
              <a:buFont typeface="Courier New" panose="02070309020205020404" pitchFamily="49" charset="0"/>
              <a:buChar char="o"/>
            </a:pPr>
            <a:r>
              <a:rPr lang="en-CA" sz="2400" dirty="0"/>
              <a:t>Media and marketing materials</a:t>
            </a:r>
          </a:p>
          <a:p>
            <a:pPr marL="742950" lvl="1" indent="-285750">
              <a:buFont typeface="Courier New" panose="02070309020205020404" pitchFamily="49" charset="0"/>
              <a:buChar char="o"/>
            </a:pPr>
            <a:r>
              <a:rPr lang="en-CA" sz="2400" dirty="0"/>
              <a:t>Social Media </a:t>
            </a:r>
          </a:p>
          <a:p>
            <a:pPr marL="742950" lvl="1" indent="-285750">
              <a:buFont typeface="Courier New" panose="02070309020205020404" pitchFamily="49" charset="0"/>
              <a:buChar char="o"/>
            </a:pPr>
            <a:r>
              <a:rPr lang="en-CA" sz="2400" dirty="0"/>
              <a:t>Events</a:t>
            </a:r>
          </a:p>
        </p:txBody>
      </p:sp>
      <p:pic>
        <p:nvPicPr>
          <p:cNvPr id="6" name="Picture 5" descr="A picture containing text, indoor, open, cluttered&#10;&#10;Description automatically generated">
            <a:extLst>
              <a:ext uri="{FF2B5EF4-FFF2-40B4-BE49-F238E27FC236}">
                <a16:creationId xmlns:a16="http://schemas.microsoft.com/office/drawing/2014/main" id="{47AAF51A-5BE1-573B-397F-E4F9149742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26879" y="1576192"/>
            <a:ext cx="3371850" cy="4495800"/>
          </a:xfrm>
          <a:prstGeom prst="rect">
            <a:avLst/>
          </a:prstGeom>
        </p:spPr>
      </p:pic>
    </p:spTree>
    <p:custDataLst>
      <p:tags r:id="rId1"/>
    </p:custDataLst>
    <p:extLst>
      <p:ext uri="{BB962C8B-B14F-4D97-AF65-F5344CB8AC3E}">
        <p14:creationId xmlns:p14="http://schemas.microsoft.com/office/powerpoint/2010/main" val="80979506"/>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57359A-ACC2-4AC8-94CA-842605F06C6B}" type="slidenum">
              <a:rPr lang="en-US" smtClean="0"/>
              <a:pPr/>
              <a:t>3</a:t>
            </a:fld>
            <a:endParaRPr lang="en-US" dirty="0"/>
          </a:p>
        </p:txBody>
      </p:sp>
      <p:sp>
        <p:nvSpPr>
          <p:cNvPr id="5" name="Rectangle 4"/>
          <p:cNvSpPr>
            <a:spLocks noChangeArrowheads="1"/>
          </p:cNvSpPr>
          <p:nvPr/>
        </p:nvSpPr>
        <p:spPr bwMode="auto">
          <a:xfrm>
            <a:off x="2971800" y="2438400"/>
            <a:ext cx="6400800" cy="2120900"/>
          </a:xfrm>
          <a:prstGeom prst="rect">
            <a:avLst/>
          </a:prstGeom>
          <a:solidFill>
            <a:srgbClr val="DDDDDD"/>
          </a:solidFill>
          <a:ln w="9525">
            <a:noFill/>
            <a:miter lim="800000"/>
            <a:headEnd/>
            <a:tailEnd/>
          </a:ln>
        </p:spPr>
        <p:txBody>
          <a:bodyPr wrap="none" anchor="ctr"/>
          <a:lstStyle/>
          <a:p>
            <a:endParaRPr lang="en-US" b="1" dirty="0"/>
          </a:p>
        </p:txBody>
      </p:sp>
      <p:sp>
        <p:nvSpPr>
          <p:cNvPr id="6" name="Rectangle 5"/>
          <p:cNvSpPr>
            <a:spLocks noChangeArrowheads="1"/>
          </p:cNvSpPr>
          <p:nvPr/>
        </p:nvSpPr>
        <p:spPr bwMode="auto">
          <a:xfrm>
            <a:off x="3124200" y="2590800"/>
            <a:ext cx="6096000" cy="1828800"/>
          </a:xfrm>
          <a:prstGeom prst="rect">
            <a:avLst/>
          </a:prstGeom>
          <a:solidFill>
            <a:srgbClr val="D95E23"/>
          </a:solidFill>
          <a:ln w="9525">
            <a:noFill/>
            <a:miter lim="800000"/>
            <a:headEnd/>
            <a:tailEnd/>
          </a:ln>
        </p:spPr>
        <p:txBody>
          <a:bodyPr wrap="none" anchor="ctr"/>
          <a:lstStyle/>
          <a:p>
            <a:pPr algn="ctr" eaLnBrk="1" hangingPunct="1">
              <a:spcBef>
                <a:spcPct val="0"/>
              </a:spcBef>
              <a:buFontTx/>
              <a:buNone/>
            </a:pPr>
            <a:r>
              <a:rPr lang="en-US" sz="4400" dirty="0">
                <a:latin typeface="Arial" pitchFamily="34" charset="0"/>
                <a:cs typeface="Arial" pitchFamily="34" charset="0"/>
              </a:rPr>
              <a:t>Introduction</a:t>
            </a:r>
          </a:p>
        </p:txBody>
      </p:sp>
    </p:spTree>
    <p:custDataLst>
      <p:tags r:id="rId1"/>
    </p:custDataLst>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FA8E9A-09EE-2206-BBC6-70115548EFC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375030" y="2040632"/>
            <a:ext cx="2757612" cy="4140000"/>
          </a:xfrm>
          <a:prstGeom prst="rect">
            <a:avLst/>
          </a:prstGeom>
          <a:ln>
            <a:solidFill>
              <a:schemeClr val="tx1"/>
            </a:solidFill>
          </a:ln>
        </p:spPr>
      </p:pic>
      <p:sp>
        <p:nvSpPr>
          <p:cNvPr id="2" name="Title 1">
            <a:extLst>
              <a:ext uri="{FF2B5EF4-FFF2-40B4-BE49-F238E27FC236}">
                <a16:creationId xmlns:a16="http://schemas.microsoft.com/office/drawing/2014/main" id="{6EB70BAF-2BE6-4111-1B06-AE7D0DB22385}"/>
              </a:ext>
            </a:extLst>
          </p:cNvPr>
          <p:cNvSpPr txBox="1">
            <a:spLocks/>
          </p:cNvSpPr>
          <p:nvPr/>
        </p:nvSpPr>
        <p:spPr>
          <a:xfrm>
            <a:off x="2199190" y="217397"/>
            <a:ext cx="7139682" cy="7317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600" b="1" dirty="0">
                <a:solidFill>
                  <a:schemeClr val="bg1"/>
                </a:solidFill>
              </a:rPr>
              <a:t>Campaign Creative Development</a:t>
            </a:r>
          </a:p>
        </p:txBody>
      </p:sp>
      <p:pic>
        <p:nvPicPr>
          <p:cNvPr id="3" name="Picture 2" descr="Qr code&#10;&#10;Description automatically generated with medium confidence">
            <a:extLst>
              <a:ext uri="{FF2B5EF4-FFF2-40B4-BE49-F238E27FC236}">
                <a16:creationId xmlns:a16="http://schemas.microsoft.com/office/drawing/2014/main" id="{40DEEADE-C0BD-6B81-F45F-96D5C74C74A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0733" y="2040632"/>
            <a:ext cx="2861469" cy="4140000"/>
          </a:xfrm>
          <a:prstGeom prst="rect">
            <a:avLst/>
          </a:prstGeom>
        </p:spPr>
      </p:pic>
      <p:pic>
        <p:nvPicPr>
          <p:cNvPr id="6" name="Picture 5" descr="Qr code&#10;&#10;Description automatically generated with low confidence">
            <a:extLst>
              <a:ext uri="{FF2B5EF4-FFF2-40B4-BE49-F238E27FC236}">
                <a16:creationId xmlns:a16="http://schemas.microsoft.com/office/drawing/2014/main" id="{84770847-FABD-E322-A5E1-0D22491CBBB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65265" y="2040632"/>
            <a:ext cx="2861470" cy="4140000"/>
          </a:xfrm>
          <a:prstGeom prst="rect">
            <a:avLst/>
          </a:prstGeom>
        </p:spPr>
      </p:pic>
      <p:sp>
        <p:nvSpPr>
          <p:cNvPr id="4" name="Content Placeholder 7">
            <a:extLst>
              <a:ext uri="{FF2B5EF4-FFF2-40B4-BE49-F238E27FC236}">
                <a16:creationId xmlns:a16="http://schemas.microsoft.com/office/drawing/2014/main" id="{E0721574-8124-2649-B226-2B1C0A9E2C68}"/>
              </a:ext>
            </a:extLst>
          </p:cNvPr>
          <p:cNvSpPr txBox="1">
            <a:spLocks/>
          </p:cNvSpPr>
          <p:nvPr/>
        </p:nvSpPr>
        <p:spPr>
          <a:xfrm>
            <a:off x="243068" y="1250067"/>
            <a:ext cx="11806178" cy="405114"/>
          </a:xfr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1700" dirty="0"/>
              <a:t>Several LJ wear messaging concept options researched </a:t>
            </a:r>
            <a:r>
              <a:rPr lang="en-CA" sz="1700" dirty="0">
                <a:solidFill>
                  <a:srgbClr val="0070C0"/>
                </a:solidFill>
                <a:sym typeface="Wingdings" panose="05000000000000000000" pitchFamily="2" charset="2"/>
              </a:rPr>
              <a:t></a:t>
            </a:r>
            <a:r>
              <a:rPr lang="en-CA" sz="1700" dirty="0">
                <a:sym typeface="Wingdings" panose="05000000000000000000" pitchFamily="2" charset="2"/>
              </a:rPr>
              <a:t> M</a:t>
            </a:r>
            <a:r>
              <a:rPr lang="en-CA" sz="1700" dirty="0"/>
              <a:t>ost motivating was </a:t>
            </a:r>
            <a:r>
              <a:rPr lang="en-CA" sz="1700" dirty="0">
                <a:sym typeface="Wingdings" panose="05000000000000000000" pitchFamily="2" charset="2"/>
              </a:rPr>
              <a:t>‘Within Reach’ </a:t>
            </a:r>
            <a:r>
              <a:rPr lang="en-CA" sz="1700" dirty="0"/>
              <a:t> </a:t>
            </a:r>
            <a:r>
              <a:rPr lang="en-CA" sz="1700" dirty="0">
                <a:solidFill>
                  <a:srgbClr val="0070C0"/>
                </a:solidFill>
                <a:sym typeface="Wingdings" panose="05000000000000000000" pitchFamily="2" charset="2"/>
              </a:rPr>
              <a:t></a:t>
            </a:r>
            <a:r>
              <a:rPr lang="en-CA" sz="1700" dirty="0"/>
              <a:t> Developed into full campaign.</a:t>
            </a:r>
          </a:p>
        </p:txBody>
      </p:sp>
      <p:sp>
        <p:nvSpPr>
          <p:cNvPr id="7" name="Slide Number Placeholder 3">
            <a:extLst>
              <a:ext uri="{FF2B5EF4-FFF2-40B4-BE49-F238E27FC236}">
                <a16:creationId xmlns:a16="http://schemas.microsoft.com/office/drawing/2014/main" id="{EBA93F0D-E9CB-6328-DE20-6D8ED7A42D86}"/>
              </a:ext>
            </a:extLst>
          </p:cNvPr>
          <p:cNvSpPr>
            <a:spLocks noGrp="1"/>
          </p:cNvSpPr>
          <p:nvPr>
            <p:ph type="sldNum" sz="quarter" idx="12"/>
          </p:nvPr>
        </p:nvSpPr>
        <p:spPr>
          <a:xfrm>
            <a:off x="11414687" y="6480176"/>
            <a:ext cx="768085" cy="365125"/>
          </a:xfrm>
        </p:spPr>
        <p:txBody>
          <a:bodyPr/>
          <a:lstStyle/>
          <a:p>
            <a:fld id="{5857359A-ACC2-4AC8-94CA-842605F06C6B}" type="slidenum">
              <a:rPr lang="en-US" smtClean="0"/>
              <a:pPr/>
              <a:t>30</a:t>
            </a:fld>
            <a:endParaRPr lang="en-US" dirty="0"/>
          </a:p>
        </p:txBody>
      </p:sp>
    </p:spTree>
    <p:custDataLst>
      <p:tags r:id="rId1"/>
    </p:custDataLst>
    <p:extLst>
      <p:ext uri="{BB962C8B-B14F-4D97-AF65-F5344CB8AC3E}">
        <p14:creationId xmlns:p14="http://schemas.microsoft.com/office/powerpoint/2010/main" val="3872582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hand holding a cell phone&#10;&#10;Description automatically generated with low confidence">
            <a:extLst>
              <a:ext uri="{FF2B5EF4-FFF2-40B4-BE49-F238E27FC236}">
                <a16:creationId xmlns:a16="http://schemas.microsoft.com/office/drawing/2014/main" id="{A9C3FE98-4FE3-AB96-12E0-7CC29D354A4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723574">
            <a:off x="4837737" y="-1189086"/>
            <a:ext cx="5792378" cy="10809962"/>
          </a:xfrm>
          <a:prstGeom prst="rect">
            <a:avLst/>
          </a:prstGeom>
          <a:effectLst>
            <a:outerShdw blurRad="148530" dist="38100" dir="2700000" algn="tl" rotWithShape="0">
              <a:prstClr val="black">
                <a:alpha val="40000"/>
              </a:prstClr>
            </a:outerShdw>
          </a:effectLst>
        </p:spPr>
      </p:pic>
      <p:pic>
        <p:nvPicPr>
          <p:cNvPr id="12" name="Picture 11">
            <a:extLst>
              <a:ext uri="{FF2B5EF4-FFF2-40B4-BE49-F238E27FC236}">
                <a16:creationId xmlns:a16="http://schemas.microsoft.com/office/drawing/2014/main" id="{3C1A6002-C364-CA0F-E260-99096ECC7EE3}"/>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356937" y="2974459"/>
            <a:ext cx="3988167" cy="3883541"/>
          </a:xfrm>
          <a:prstGeom prst="rect">
            <a:avLst/>
          </a:prstGeom>
          <a:effectLst>
            <a:outerShdw blurRad="62706" dist="38100" dir="2700000" algn="tl" rotWithShape="0">
              <a:prstClr val="black">
                <a:alpha val="40000"/>
              </a:prstClr>
            </a:outerShdw>
          </a:effectLst>
        </p:spPr>
      </p:pic>
      <p:sp>
        <p:nvSpPr>
          <p:cNvPr id="13" name="Pentagon 16">
            <a:extLst>
              <a:ext uri="{FF2B5EF4-FFF2-40B4-BE49-F238E27FC236}">
                <a16:creationId xmlns:a16="http://schemas.microsoft.com/office/drawing/2014/main" id="{3AFFA661-0734-4180-83D8-60CF7072173F}"/>
              </a:ext>
            </a:extLst>
          </p:cNvPr>
          <p:cNvSpPr/>
          <p:nvPr/>
        </p:nvSpPr>
        <p:spPr>
          <a:xfrm rot="10800000">
            <a:off x="8081592" y="1361866"/>
            <a:ext cx="1776606" cy="368300"/>
          </a:xfrm>
          <a:prstGeom prst="homePlate">
            <a:avLst/>
          </a:prstGeom>
          <a:solidFill>
            <a:srgbClr val="E1442D"/>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mj-lt"/>
              <a:ea typeface="+mj-ea"/>
              <a:cs typeface="+mj-cs"/>
              <a:sym typeface="Helvetica"/>
            </a:endParaRPr>
          </a:p>
        </p:txBody>
      </p:sp>
      <p:sp>
        <p:nvSpPr>
          <p:cNvPr id="14" name="Pentagon 22">
            <a:extLst>
              <a:ext uri="{FF2B5EF4-FFF2-40B4-BE49-F238E27FC236}">
                <a16:creationId xmlns:a16="http://schemas.microsoft.com/office/drawing/2014/main" id="{7597ABDF-5230-025F-7317-D83FBB9E9DFF}"/>
              </a:ext>
            </a:extLst>
          </p:cNvPr>
          <p:cNvSpPr/>
          <p:nvPr/>
        </p:nvSpPr>
        <p:spPr>
          <a:xfrm>
            <a:off x="6801952" y="5542800"/>
            <a:ext cx="2910893" cy="368300"/>
          </a:xfrm>
          <a:prstGeom prst="homePlate">
            <a:avLst/>
          </a:prstGeom>
          <a:solidFill>
            <a:srgbClr val="E1442D"/>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mj-lt"/>
              <a:ea typeface="+mj-ea"/>
              <a:cs typeface="+mj-cs"/>
              <a:sym typeface="Helvetica"/>
            </a:endParaRPr>
          </a:p>
        </p:txBody>
      </p:sp>
      <p:sp>
        <p:nvSpPr>
          <p:cNvPr id="8" name="TextBox 7">
            <a:extLst>
              <a:ext uri="{FF2B5EF4-FFF2-40B4-BE49-F238E27FC236}">
                <a16:creationId xmlns:a16="http://schemas.microsoft.com/office/drawing/2014/main" id="{45466E79-017A-8D6A-A1CB-3655998B715B}"/>
              </a:ext>
            </a:extLst>
          </p:cNvPr>
          <p:cNvSpPr txBox="1"/>
          <p:nvPr/>
        </p:nvSpPr>
        <p:spPr>
          <a:xfrm>
            <a:off x="8226945" y="1365233"/>
            <a:ext cx="148590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bg1"/>
                </a:solidFill>
                <a:effectLst/>
                <a:uFillTx/>
                <a:latin typeface="+mj-lt"/>
                <a:ea typeface="+mj-ea"/>
                <a:cs typeface="+mj-cs"/>
                <a:sym typeface="Helvetica"/>
              </a:rPr>
              <a:t>1- Intro Video</a:t>
            </a:r>
          </a:p>
        </p:txBody>
      </p:sp>
      <p:sp>
        <p:nvSpPr>
          <p:cNvPr id="9" name="TextBox 8">
            <a:extLst>
              <a:ext uri="{FF2B5EF4-FFF2-40B4-BE49-F238E27FC236}">
                <a16:creationId xmlns:a16="http://schemas.microsoft.com/office/drawing/2014/main" id="{FA209B47-3F77-9B43-ADC7-6A78824A726B}"/>
              </a:ext>
            </a:extLst>
          </p:cNvPr>
          <p:cNvSpPr txBox="1"/>
          <p:nvPr/>
        </p:nvSpPr>
        <p:spPr>
          <a:xfrm>
            <a:off x="6893445" y="5528143"/>
            <a:ext cx="266700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bg1"/>
                </a:solidFill>
                <a:effectLst/>
                <a:uFillTx/>
                <a:latin typeface="+mj-lt"/>
                <a:ea typeface="+mj-ea"/>
                <a:cs typeface="+mj-cs"/>
                <a:sym typeface="Helvetica"/>
              </a:rPr>
              <a:t>2 - User Choice – Videos </a:t>
            </a:r>
          </a:p>
        </p:txBody>
      </p:sp>
      <p:sp>
        <p:nvSpPr>
          <p:cNvPr id="2" name="Title 1">
            <a:extLst>
              <a:ext uri="{FF2B5EF4-FFF2-40B4-BE49-F238E27FC236}">
                <a16:creationId xmlns:a16="http://schemas.microsoft.com/office/drawing/2014/main" id="{6EB70BAF-2BE6-4111-1B06-AE7D0DB22385}"/>
              </a:ext>
            </a:extLst>
          </p:cNvPr>
          <p:cNvSpPr txBox="1">
            <a:spLocks/>
          </p:cNvSpPr>
          <p:nvPr/>
        </p:nvSpPr>
        <p:spPr>
          <a:xfrm>
            <a:off x="2479155" y="220453"/>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b="1" dirty="0">
                <a:solidFill>
                  <a:schemeClr val="bg1"/>
                </a:solidFill>
              </a:rPr>
              <a:t>What Happens in the Poster – Scan Scenario</a:t>
            </a:r>
          </a:p>
        </p:txBody>
      </p:sp>
      <p:pic>
        <p:nvPicPr>
          <p:cNvPr id="3" name="Picture 2" descr="Qr code&#10;&#10;Description automatically generated with medium confidence">
            <a:extLst>
              <a:ext uri="{FF2B5EF4-FFF2-40B4-BE49-F238E27FC236}">
                <a16:creationId xmlns:a16="http://schemas.microsoft.com/office/drawing/2014/main" id="{E047FFA1-7239-6328-6DFC-AF902395CBE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1950" y="1190544"/>
            <a:ext cx="3817703" cy="5523488"/>
          </a:xfrm>
          <a:prstGeom prst="rect">
            <a:avLst/>
          </a:prstGeom>
        </p:spPr>
      </p:pic>
      <p:sp>
        <p:nvSpPr>
          <p:cNvPr id="4" name="Slide Number Placeholder 3">
            <a:extLst>
              <a:ext uri="{FF2B5EF4-FFF2-40B4-BE49-F238E27FC236}">
                <a16:creationId xmlns:a16="http://schemas.microsoft.com/office/drawing/2014/main" id="{34181936-886B-5BF8-F796-95DC062888E6}"/>
              </a:ext>
            </a:extLst>
          </p:cNvPr>
          <p:cNvSpPr>
            <a:spLocks noGrp="1"/>
          </p:cNvSpPr>
          <p:nvPr>
            <p:ph type="sldNum" sz="quarter" idx="12"/>
          </p:nvPr>
        </p:nvSpPr>
        <p:spPr>
          <a:xfrm>
            <a:off x="11414687" y="6480176"/>
            <a:ext cx="768085" cy="365125"/>
          </a:xfrm>
        </p:spPr>
        <p:txBody>
          <a:bodyPr/>
          <a:lstStyle/>
          <a:p>
            <a:fld id="{5857359A-ACC2-4AC8-94CA-842605F06C6B}" type="slidenum">
              <a:rPr lang="en-US" smtClean="0"/>
              <a:pPr/>
              <a:t>31</a:t>
            </a:fld>
            <a:endParaRPr lang="en-US" dirty="0"/>
          </a:p>
        </p:txBody>
      </p:sp>
    </p:spTree>
    <p:custDataLst>
      <p:tags r:id="rId1"/>
    </p:custDataLst>
    <p:extLst>
      <p:ext uri="{BB962C8B-B14F-4D97-AF65-F5344CB8AC3E}">
        <p14:creationId xmlns:p14="http://schemas.microsoft.com/office/powerpoint/2010/main" val="158388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DDF1C2-A08B-C299-1051-18F007639EE0}"/>
              </a:ext>
            </a:extLst>
          </p:cNvPr>
          <p:cNvPicPr>
            <a:picLocks noChangeAspect="1"/>
          </p:cNvPicPr>
          <p:nvPr/>
        </p:nvPicPr>
        <p:blipFill rotWithShape="1">
          <a:blip r:embed="rId4">
            <a:extLst>
              <a:ext uri="{28A0092B-C50C-407E-A947-70E740481C1C}">
                <a14:useLocalDpi xmlns:a14="http://schemas.microsoft.com/office/drawing/2010/main" val="0"/>
              </a:ext>
            </a:extLst>
          </a:blip>
          <a:srcRect l="18597" t="10396" r="18093" b="17340"/>
          <a:stretch/>
        </p:blipFill>
        <p:spPr>
          <a:xfrm>
            <a:off x="2069123" y="1148861"/>
            <a:ext cx="8053754" cy="5242088"/>
          </a:xfrm>
          <a:prstGeom prst="rect">
            <a:avLst/>
          </a:prstGeom>
        </p:spPr>
      </p:pic>
      <p:sp>
        <p:nvSpPr>
          <p:cNvPr id="3" name="Title 1">
            <a:extLst>
              <a:ext uri="{FF2B5EF4-FFF2-40B4-BE49-F238E27FC236}">
                <a16:creationId xmlns:a16="http://schemas.microsoft.com/office/drawing/2014/main" id="{C87D98AB-2F19-9505-813B-EBC401D5B740}"/>
              </a:ext>
            </a:extLst>
          </p:cNvPr>
          <p:cNvSpPr txBox="1">
            <a:spLocks/>
          </p:cNvSpPr>
          <p:nvPr/>
        </p:nvSpPr>
        <p:spPr>
          <a:xfrm>
            <a:off x="1828800" y="128188"/>
            <a:ext cx="10363199" cy="9213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dirty="0">
                <a:solidFill>
                  <a:schemeClr val="bg1"/>
                </a:solidFill>
              </a:rPr>
              <a:t>                   Campaign Flow:  ‘Within Reach’ Poster entry </a:t>
            </a:r>
            <a:br>
              <a:rPr lang="en-CA" sz="2800" b="1" dirty="0">
                <a:solidFill>
                  <a:schemeClr val="bg1"/>
                </a:solidFill>
              </a:rPr>
            </a:br>
            <a:r>
              <a:rPr lang="en-CA" sz="2800" b="1" dirty="0">
                <a:solidFill>
                  <a:schemeClr val="bg1"/>
                </a:solidFill>
              </a:rPr>
              <a:t>		        </a:t>
            </a:r>
            <a:r>
              <a:rPr lang="en-CA" sz="2800" b="1" dirty="0">
                <a:solidFill>
                  <a:schemeClr val="bg1"/>
                </a:solidFill>
                <a:sym typeface="Wingdings" panose="05000000000000000000" pitchFamily="2" charset="2"/>
              </a:rPr>
              <a:t> Videos </a:t>
            </a:r>
            <a:r>
              <a:rPr lang="en-CA" sz="2800" b="1" dirty="0">
                <a:solidFill>
                  <a:srgbClr val="FF0000"/>
                </a:solidFill>
                <a:sym typeface="Wingdings" panose="05000000000000000000" pitchFamily="2" charset="2"/>
              </a:rPr>
              <a:t> </a:t>
            </a:r>
            <a:r>
              <a:rPr lang="en-CA" sz="2800" b="1" dirty="0">
                <a:solidFill>
                  <a:schemeClr val="bg1"/>
                </a:solidFill>
                <a:sym typeface="Wingdings" panose="05000000000000000000" pitchFamily="2" charset="2"/>
              </a:rPr>
              <a:t> EnjoyBoating.ca website</a:t>
            </a:r>
            <a:endParaRPr lang="en-CA" sz="2800" b="1" dirty="0">
              <a:solidFill>
                <a:schemeClr val="bg1"/>
              </a:solidFill>
            </a:endParaRPr>
          </a:p>
        </p:txBody>
      </p:sp>
      <p:sp>
        <p:nvSpPr>
          <p:cNvPr id="4" name="Slide Number Placeholder 3">
            <a:extLst>
              <a:ext uri="{FF2B5EF4-FFF2-40B4-BE49-F238E27FC236}">
                <a16:creationId xmlns:a16="http://schemas.microsoft.com/office/drawing/2014/main" id="{65399739-C8C4-ABA3-C120-D3C7E2F4ACC6}"/>
              </a:ext>
            </a:extLst>
          </p:cNvPr>
          <p:cNvSpPr>
            <a:spLocks noGrp="1"/>
          </p:cNvSpPr>
          <p:nvPr>
            <p:ph type="sldNum" sz="quarter" idx="12"/>
          </p:nvPr>
        </p:nvSpPr>
        <p:spPr>
          <a:xfrm>
            <a:off x="11414687" y="6480176"/>
            <a:ext cx="768085" cy="365125"/>
          </a:xfrm>
        </p:spPr>
        <p:txBody>
          <a:bodyPr/>
          <a:lstStyle/>
          <a:p>
            <a:fld id="{5857359A-ACC2-4AC8-94CA-842605F06C6B}" type="slidenum">
              <a:rPr lang="en-US" smtClean="0"/>
              <a:pPr/>
              <a:t>32</a:t>
            </a:fld>
            <a:endParaRPr lang="en-US" dirty="0"/>
          </a:p>
        </p:txBody>
      </p:sp>
    </p:spTree>
    <p:custDataLst>
      <p:tags r:id="rId1"/>
    </p:custDataLst>
    <p:extLst>
      <p:ext uri="{BB962C8B-B14F-4D97-AF65-F5344CB8AC3E}">
        <p14:creationId xmlns:p14="http://schemas.microsoft.com/office/powerpoint/2010/main" val="708167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68AE41-9419-3B69-7DAF-7CAEA33994B0}"/>
              </a:ext>
            </a:extLst>
          </p:cNvPr>
          <p:cNvSpPr>
            <a:spLocks noGrp="1"/>
          </p:cNvSpPr>
          <p:nvPr>
            <p:ph type="sldNum" sz="quarter" idx="12"/>
          </p:nvPr>
        </p:nvSpPr>
        <p:spPr/>
        <p:txBody>
          <a:bodyPr/>
          <a:lstStyle/>
          <a:p>
            <a:fld id="{E03D833F-BD3E-4BD7-918A-DB9E1F331A00}" type="slidenum">
              <a:rPr lang="en-CA" smtClean="0"/>
              <a:t>33</a:t>
            </a:fld>
            <a:endParaRPr lang="en-CA" dirty="0"/>
          </a:p>
        </p:txBody>
      </p:sp>
      <p:pic>
        <p:nvPicPr>
          <p:cNvPr id="3" name="RTF-Within Reach LJ Campaign Intro-En (LS)">
            <a:hlinkClick r:id="" action="ppaction://media"/>
            <a:extLst>
              <a:ext uri="{FF2B5EF4-FFF2-40B4-BE49-F238E27FC236}">
                <a16:creationId xmlns:a16="http://schemas.microsoft.com/office/drawing/2014/main" id="{12FA3250-E0F7-616D-D784-B668743E5194}"/>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207172" y="1166155"/>
            <a:ext cx="8045669" cy="4525689"/>
          </a:xfrm>
          <a:prstGeom prst="rect">
            <a:avLst/>
          </a:prstGeom>
        </p:spPr>
      </p:pic>
      <p:sp>
        <p:nvSpPr>
          <p:cNvPr id="4" name="Title 1">
            <a:extLst>
              <a:ext uri="{FF2B5EF4-FFF2-40B4-BE49-F238E27FC236}">
                <a16:creationId xmlns:a16="http://schemas.microsoft.com/office/drawing/2014/main" id="{494B5B10-FD9A-DBF6-34CE-5B426BACEC74}"/>
              </a:ext>
            </a:extLst>
          </p:cNvPr>
          <p:cNvSpPr txBox="1">
            <a:spLocks/>
          </p:cNvSpPr>
          <p:nvPr/>
        </p:nvSpPr>
        <p:spPr>
          <a:xfrm>
            <a:off x="1828800" y="300251"/>
            <a:ext cx="10363199" cy="7492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dirty="0">
                <a:solidFill>
                  <a:schemeClr val="bg1"/>
                </a:solidFill>
              </a:rPr>
              <a:t>                   Intro </a:t>
            </a:r>
            <a:r>
              <a:rPr lang="en-CA" sz="2800" b="1" dirty="0">
                <a:solidFill>
                  <a:schemeClr val="bg1"/>
                </a:solidFill>
                <a:sym typeface="Wingdings" panose="05000000000000000000" pitchFamily="2" charset="2"/>
              </a:rPr>
              <a:t>Video seen after Scanning QR Code</a:t>
            </a:r>
            <a:endParaRPr lang="en-CA" sz="2800" b="1" dirty="0">
              <a:solidFill>
                <a:schemeClr val="bg1"/>
              </a:solidFill>
            </a:endParaRPr>
          </a:p>
        </p:txBody>
      </p:sp>
    </p:spTree>
    <p:custDataLst>
      <p:tags r:id="rId1"/>
    </p:custDataLst>
    <p:extLst>
      <p:ext uri="{BB962C8B-B14F-4D97-AF65-F5344CB8AC3E}">
        <p14:creationId xmlns:p14="http://schemas.microsoft.com/office/powerpoint/2010/main" val="276134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C7EA51-687F-11E0-56CB-8D5ADFAFA08D}"/>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8542222" y="-19887"/>
            <a:ext cx="3751386" cy="3751386"/>
          </a:xfrm>
          <a:prstGeom prst="rect">
            <a:avLst/>
          </a:prstGeom>
        </p:spPr>
      </p:pic>
      <p:pic>
        <p:nvPicPr>
          <p:cNvPr id="5" name="Picture 4" descr="A group of boxes on a table&#10;&#10;Description automatically generated with low confidence">
            <a:extLst>
              <a:ext uri="{FF2B5EF4-FFF2-40B4-BE49-F238E27FC236}">
                <a16:creationId xmlns:a16="http://schemas.microsoft.com/office/drawing/2014/main" id="{64D70F51-C7A6-4AF0-9EA5-E5B6BE80C4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49779" y="2129863"/>
            <a:ext cx="3073299" cy="4097732"/>
          </a:xfrm>
          <a:prstGeom prst="rect">
            <a:avLst/>
          </a:prstGeom>
        </p:spPr>
      </p:pic>
      <p:pic>
        <p:nvPicPr>
          <p:cNvPr id="6" name="Picture 5" descr="A picture containing outdoor, person, park&#10;&#10;Description automatically generated">
            <a:extLst>
              <a:ext uri="{FF2B5EF4-FFF2-40B4-BE49-F238E27FC236}">
                <a16:creationId xmlns:a16="http://schemas.microsoft.com/office/drawing/2014/main" id="{D232468F-4EAF-BCA6-4BBA-925DB28DA71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950233" y="3626086"/>
            <a:ext cx="5232539" cy="2935064"/>
          </a:xfrm>
          <a:prstGeom prst="rect">
            <a:avLst/>
          </a:prstGeom>
        </p:spPr>
      </p:pic>
      <p:pic>
        <p:nvPicPr>
          <p:cNvPr id="7" name="Picture 6">
            <a:extLst>
              <a:ext uri="{FF2B5EF4-FFF2-40B4-BE49-F238E27FC236}">
                <a16:creationId xmlns:a16="http://schemas.microsoft.com/office/drawing/2014/main" id="{4FA510D3-E958-F896-91CE-FA560A1F3D14}"/>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5553076" y="522927"/>
            <a:ext cx="3572696" cy="2980431"/>
          </a:xfrm>
          <a:prstGeom prst="rect">
            <a:avLst/>
          </a:prstGeom>
        </p:spPr>
      </p:pic>
      <p:sp>
        <p:nvSpPr>
          <p:cNvPr id="12" name="Oval 11">
            <a:extLst>
              <a:ext uri="{FF2B5EF4-FFF2-40B4-BE49-F238E27FC236}">
                <a16:creationId xmlns:a16="http://schemas.microsoft.com/office/drawing/2014/main" id="{2767541F-F9E1-ABA5-C2A4-E517FD17FE6D}"/>
              </a:ext>
            </a:extLst>
          </p:cNvPr>
          <p:cNvSpPr/>
          <p:nvPr/>
        </p:nvSpPr>
        <p:spPr>
          <a:xfrm>
            <a:off x="6211729" y="1328805"/>
            <a:ext cx="2255468" cy="649188"/>
          </a:xfrm>
          <a:prstGeom prst="ellipse">
            <a:avLst/>
          </a:prstGeom>
          <a:noFill/>
          <a:ln w="38100" cap="flat">
            <a:solidFill>
              <a:srgbClr val="E1442D"/>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825500"/>
            <a:endParaRPr lang="en-US" sz="3000" dirty="0"/>
          </a:p>
        </p:txBody>
      </p:sp>
      <p:sp>
        <p:nvSpPr>
          <p:cNvPr id="8" name="Title 1">
            <a:extLst>
              <a:ext uri="{FF2B5EF4-FFF2-40B4-BE49-F238E27FC236}">
                <a16:creationId xmlns:a16="http://schemas.microsoft.com/office/drawing/2014/main" id="{9750145B-8593-028C-E1F9-4B98D88A4930}"/>
              </a:ext>
            </a:extLst>
          </p:cNvPr>
          <p:cNvSpPr txBox="1">
            <a:spLocks/>
          </p:cNvSpPr>
          <p:nvPr/>
        </p:nvSpPr>
        <p:spPr>
          <a:xfrm>
            <a:off x="2285970" y="17703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600" b="1" dirty="0">
                <a:solidFill>
                  <a:schemeClr val="bg1"/>
                </a:solidFill>
              </a:rPr>
              <a:t>Our Messaging Got Out There!</a:t>
            </a:r>
          </a:p>
        </p:txBody>
      </p:sp>
      <p:sp>
        <p:nvSpPr>
          <p:cNvPr id="9" name="TextBox 8">
            <a:extLst>
              <a:ext uri="{FF2B5EF4-FFF2-40B4-BE49-F238E27FC236}">
                <a16:creationId xmlns:a16="http://schemas.microsoft.com/office/drawing/2014/main" id="{A7500F4D-BD5D-63F5-040A-5DB121E8BB6D}"/>
              </a:ext>
            </a:extLst>
          </p:cNvPr>
          <p:cNvSpPr txBox="1"/>
          <p:nvPr/>
        </p:nvSpPr>
        <p:spPr>
          <a:xfrm>
            <a:off x="149313" y="1993441"/>
            <a:ext cx="3572696" cy="3693319"/>
          </a:xfrm>
          <a:prstGeom prst="rect">
            <a:avLst/>
          </a:prstGeom>
          <a:noFill/>
        </p:spPr>
        <p:txBody>
          <a:bodyPr wrap="square" rtlCol="0">
            <a:spAutoFit/>
          </a:bodyPr>
          <a:lstStyle/>
          <a:p>
            <a:r>
              <a:rPr lang="en-CA" sz="2400" dirty="0"/>
              <a:t>As part of the research test market in 2022</a:t>
            </a:r>
          </a:p>
          <a:p>
            <a:pPr marL="285750" indent="-285750">
              <a:buFont typeface="Arial" panose="020B0604020202020204" pitchFamily="34" charset="0"/>
              <a:buChar char="•"/>
            </a:pPr>
            <a:r>
              <a:rPr lang="en-CA" sz="2400" dirty="0"/>
              <a:t>Signs in 17 communities</a:t>
            </a:r>
          </a:p>
          <a:p>
            <a:pPr marL="285750" indent="-285750">
              <a:buFont typeface="Arial" panose="020B0604020202020204" pitchFamily="34" charset="0"/>
              <a:buChar char="•"/>
            </a:pPr>
            <a:r>
              <a:rPr lang="en-CA" sz="2400" dirty="0"/>
              <a:t>Marketing Materials in 145+ marinas and local businesses</a:t>
            </a:r>
          </a:p>
          <a:p>
            <a:pPr marL="285750" indent="-285750">
              <a:buFont typeface="Arial" panose="020B0604020202020204" pitchFamily="34" charset="0"/>
              <a:buChar char="•"/>
            </a:pPr>
            <a:r>
              <a:rPr lang="en-CA" sz="2400" dirty="0"/>
              <a:t>Signs in 5 Trent/Severn Lock Stations</a:t>
            </a:r>
          </a:p>
          <a:p>
            <a:pPr marL="285750" indent="-285750">
              <a:buFont typeface="Arial" panose="020B0604020202020204" pitchFamily="34" charset="0"/>
              <a:buChar char="•"/>
            </a:pPr>
            <a:r>
              <a:rPr lang="en-CA" sz="2400" dirty="0"/>
              <a:t>Social Media Posts</a:t>
            </a:r>
          </a:p>
          <a:p>
            <a:endParaRPr lang="en-CA" dirty="0"/>
          </a:p>
        </p:txBody>
      </p:sp>
      <p:sp>
        <p:nvSpPr>
          <p:cNvPr id="2" name="Slide Number Placeholder 3">
            <a:extLst>
              <a:ext uri="{FF2B5EF4-FFF2-40B4-BE49-F238E27FC236}">
                <a16:creationId xmlns:a16="http://schemas.microsoft.com/office/drawing/2014/main" id="{BEC3E684-0B41-9061-42A8-9DBAFA734A12}"/>
              </a:ext>
            </a:extLst>
          </p:cNvPr>
          <p:cNvSpPr txBox="1">
            <a:spLocks/>
          </p:cNvSpPr>
          <p:nvPr/>
        </p:nvSpPr>
        <p:spPr>
          <a:xfrm>
            <a:off x="11414687" y="6480176"/>
            <a:ext cx="76808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857359A-ACC2-4AC8-94CA-842605F06C6B}" type="slidenum">
              <a:rPr lang="en-US" smtClean="0">
                <a:solidFill>
                  <a:schemeClr val="bg1">
                    <a:lumMod val="50000"/>
                  </a:schemeClr>
                </a:solidFill>
              </a:rPr>
              <a:pPr algn="r"/>
              <a:t>34</a:t>
            </a:fld>
            <a:endParaRPr lang="en-US" dirty="0">
              <a:solidFill>
                <a:schemeClr val="bg1">
                  <a:lumMod val="50000"/>
                </a:schemeClr>
              </a:solidFill>
            </a:endParaRPr>
          </a:p>
        </p:txBody>
      </p:sp>
    </p:spTree>
    <p:custDataLst>
      <p:tags r:id="rId1"/>
    </p:custDataLst>
    <p:extLst>
      <p:ext uri="{BB962C8B-B14F-4D97-AF65-F5344CB8AC3E}">
        <p14:creationId xmlns:p14="http://schemas.microsoft.com/office/powerpoint/2010/main" val="313537315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971800" y="2438400"/>
            <a:ext cx="6400800" cy="2120900"/>
          </a:xfrm>
          <a:prstGeom prst="rect">
            <a:avLst/>
          </a:prstGeom>
          <a:solidFill>
            <a:srgbClr val="DDDDDD"/>
          </a:solidFill>
          <a:ln w="9525">
            <a:noFill/>
            <a:miter lim="800000"/>
            <a:headEnd/>
            <a:tailEnd/>
          </a:ln>
        </p:spPr>
        <p:txBody>
          <a:bodyPr wrap="none" anchor="ctr"/>
          <a:lstStyle/>
          <a:p>
            <a:endParaRPr lang="en-US" b="1" dirty="0"/>
          </a:p>
        </p:txBody>
      </p:sp>
      <p:sp>
        <p:nvSpPr>
          <p:cNvPr id="6" name="Rectangle 5"/>
          <p:cNvSpPr>
            <a:spLocks noChangeArrowheads="1"/>
          </p:cNvSpPr>
          <p:nvPr/>
        </p:nvSpPr>
        <p:spPr bwMode="auto">
          <a:xfrm>
            <a:off x="3124200" y="2590800"/>
            <a:ext cx="6096000" cy="1828800"/>
          </a:xfrm>
          <a:prstGeom prst="rect">
            <a:avLst/>
          </a:prstGeom>
          <a:solidFill>
            <a:srgbClr val="D95E23"/>
          </a:solidFill>
          <a:ln w="9525">
            <a:noFill/>
            <a:miter lim="800000"/>
            <a:headEnd/>
            <a:tailEnd/>
          </a:ln>
        </p:spPr>
        <p:txBody>
          <a:bodyPr wrap="none" anchor="ctr"/>
          <a:lstStyle/>
          <a:p>
            <a:pPr algn="ctr" eaLnBrk="1" hangingPunct="1">
              <a:spcBef>
                <a:spcPct val="0"/>
              </a:spcBef>
              <a:buFontTx/>
              <a:buNone/>
            </a:pPr>
            <a:r>
              <a:rPr lang="en-US" sz="4000" dirty="0">
                <a:latin typeface="Arial" pitchFamily="34" charset="0"/>
                <a:cs typeface="Arial" pitchFamily="34" charset="0"/>
              </a:rPr>
              <a:t>RTF Campaign Evaluation</a:t>
            </a:r>
          </a:p>
        </p:txBody>
      </p:sp>
      <p:sp>
        <p:nvSpPr>
          <p:cNvPr id="2" name="Slide Number Placeholder 3">
            <a:extLst>
              <a:ext uri="{FF2B5EF4-FFF2-40B4-BE49-F238E27FC236}">
                <a16:creationId xmlns:a16="http://schemas.microsoft.com/office/drawing/2014/main" id="{8252D16D-E4B0-4D33-183C-BD61CC26447B}"/>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35</a:t>
            </a:fld>
            <a:endParaRPr lang="en-US" dirty="0">
              <a:solidFill>
                <a:prstClr val="white">
                  <a:lumMod val="50000"/>
                </a:prstClr>
              </a:solidFill>
              <a:latin typeface="Calibri"/>
            </a:endParaRPr>
          </a:p>
        </p:txBody>
      </p:sp>
    </p:spTree>
    <p:custDataLst>
      <p:tags r:id="rId1"/>
    </p:custDataLst>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61146" y="256263"/>
            <a:ext cx="9030705" cy="665824"/>
          </a:xfrm>
        </p:spPr>
        <p:txBody>
          <a:bodyPr anchor="t">
            <a:noAutofit/>
          </a:bodyPr>
          <a:lstStyle/>
          <a:p>
            <a:pPr eaLnBrk="1" hangingPunct="1"/>
            <a:r>
              <a:rPr lang="en-US" sz="2400" dirty="0"/>
              <a:t>Research That Floats On-Water Boater Intercept Research</a:t>
            </a:r>
          </a:p>
        </p:txBody>
      </p:sp>
      <p:sp>
        <p:nvSpPr>
          <p:cNvPr id="7" name="Rectangle 3">
            <a:extLst>
              <a:ext uri="{FF2B5EF4-FFF2-40B4-BE49-F238E27FC236}">
                <a16:creationId xmlns:a16="http://schemas.microsoft.com/office/drawing/2014/main" id="{4DCA78F1-F05B-482D-8CA7-33318C3B8AFC}"/>
              </a:ext>
            </a:extLst>
          </p:cNvPr>
          <p:cNvSpPr txBox="1">
            <a:spLocks noChangeArrowheads="1"/>
          </p:cNvSpPr>
          <p:nvPr/>
        </p:nvSpPr>
        <p:spPr>
          <a:xfrm>
            <a:off x="316839" y="1221475"/>
            <a:ext cx="11558322" cy="1481654"/>
          </a:xfrm>
          <a:prstGeom prst="rect">
            <a:avLst/>
          </a:prstGeom>
        </p:spPr>
        <p:txBody>
          <a:bodyPr/>
          <a:lstStyle>
            <a:lvl1pPr marL="342900" indent="-342900" algn="l" rtl="0" fontAlgn="base">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None/>
              <a:defRPr/>
            </a:pPr>
            <a:r>
              <a:rPr lang="en-US" sz="2000" b="1" dirty="0"/>
              <a:t>Research Objectives:  </a:t>
            </a:r>
          </a:p>
          <a:p>
            <a:pPr marL="800100" lvl="1" indent="-342900">
              <a:spcBef>
                <a:spcPts val="600"/>
              </a:spcBef>
              <a:buFont typeface="+mj-lt"/>
              <a:buAutoNum type="arabicPeriod"/>
              <a:defRPr/>
            </a:pPr>
            <a:r>
              <a:rPr lang="en-US" sz="1600" b="1" dirty="0"/>
              <a:t>To better understand Boaters’ attitudes toward wearing lifejackets</a:t>
            </a:r>
            <a:r>
              <a:rPr lang="en-US" sz="1600" dirty="0"/>
              <a:t>, including why boaters are or are not wearing them </a:t>
            </a:r>
            <a:r>
              <a:rPr lang="en-US" sz="1400" dirty="0"/>
              <a:t>(already covered earlier in this presentation)</a:t>
            </a:r>
          </a:p>
          <a:p>
            <a:pPr marL="800100" lvl="1" indent="-342900">
              <a:spcBef>
                <a:spcPts val="600"/>
              </a:spcBef>
              <a:buFont typeface="+mj-lt"/>
              <a:buAutoNum type="arabicPeriod"/>
              <a:defRPr/>
            </a:pPr>
            <a:r>
              <a:rPr lang="en-US" sz="1600" b="1" dirty="0"/>
              <a:t>To evaluate how effective a local markets public education / communications campaign is</a:t>
            </a:r>
            <a:r>
              <a:rPr lang="en-US" sz="1600" dirty="0"/>
              <a:t>, in changing boaters’ attitudes and motivating increased wearing of lifejackets.</a:t>
            </a:r>
          </a:p>
          <a:p>
            <a:pPr marL="457200" lvl="1" indent="0">
              <a:spcBef>
                <a:spcPts val="600"/>
              </a:spcBef>
              <a:buNone/>
              <a:defRPr/>
            </a:pPr>
            <a:endParaRPr lang="en-US" sz="1200" dirty="0"/>
          </a:p>
        </p:txBody>
      </p:sp>
      <p:sp>
        <p:nvSpPr>
          <p:cNvPr id="3" name="Footer Placeholder 3">
            <a:extLst>
              <a:ext uri="{FF2B5EF4-FFF2-40B4-BE49-F238E27FC236}">
                <a16:creationId xmlns:a16="http://schemas.microsoft.com/office/drawing/2014/main" id="{4A4F35A1-2CAB-ACCC-02A5-19594134E61E}"/>
              </a:ext>
            </a:extLst>
          </p:cNvPr>
          <p:cNvSpPr>
            <a:spLocks noGrp="1"/>
          </p:cNvSpPr>
          <p:nvPr>
            <p:ph type="ftr" sz="quarter" idx="10"/>
          </p:nvPr>
        </p:nvSpPr>
        <p:spPr bwMode="auto">
          <a:xfrm>
            <a:off x="1" y="6597650"/>
            <a:ext cx="2832100"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1" kern="1200">
                <a:solidFill>
                  <a:schemeClr val="bg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l"/>
            <a:r>
              <a:rPr lang="en-US" dirty="0"/>
              <a:t>Gadd Research</a:t>
            </a:r>
          </a:p>
        </p:txBody>
      </p:sp>
      <p:sp>
        <p:nvSpPr>
          <p:cNvPr id="5" name="Slide Number Placeholder 3">
            <a:extLst>
              <a:ext uri="{FF2B5EF4-FFF2-40B4-BE49-F238E27FC236}">
                <a16:creationId xmlns:a16="http://schemas.microsoft.com/office/drawing/2014/main" id="{C43ADE5F-584D-2D73-060C-A277E163B447}"/>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36</a:t>
            </a:fld>
            <a:endParaRPr lang="en-US" dirty="0">
              <a:solidFill>
                <a:prstClr val="white">
                  <a:lumMod val="50000"/>
                </a:prstClr>
              </a:solidFill>
              <a:latin typeface="Calibri"/>
            </a:endParaRPr>
          </a:p>
        </p:txBody>
      </p:sp>
      <p:pic>
        <p:nvPicPr>
          <p:cNvPr id="4" name="Picture 3">
            <a:extLst>
              <a:ext uri="{FF2B5EF4-FFF2-40B4-BE49-F238E27FC236}">
                <a16:creationId xmlns:a16="http://schemas.microsoft.com/office/drawing/2014/main" id="{F0355386-C216-E200-865A-39D19CA119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27303" y="2784297"/>
            <a:ext cx="6092997" cy="3640754"/>
          </a:xfrm>
          <a:prstGeom prst="rect">
            <a:avLst/>
          </a:prstGeom>
        </p:spPr>
      </p:pic>
    </p:spTree>
    <p:custDataLst>
      <p:tags r:id="rId1"/>
    </p:custDataLst>
    <p:extLst>
      <p:ext uri="{BB962C8B-B14F-4D97-AF65-F5344CB8AC3E}">
        <p14:creationId xmlns:p14="http://schemas.microsoft.com/office/powerpoint/2010/main" val="3731300822"/>
      </p:ext>
    </p:extLst>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61146" y="256263"/>
            <a:ext cx="9030705" cy="665824"/>
          </a:xfrm>
        </p:spPr>
        <p:txBody>
          <a:bodyPr anchor="t">
            <a:noAutofit/>
          </a:bodyPr>
          <a:lstStyle/>
          <a:p>
            <a:pPr eaLnBrk="1" hangingPunct="1"/>
            <a:r>
              <a:rPr lang="en-US" sz="2400" dirty="0"/>
              <a:t>Research That Floats On-Water Boater Intercept Research</a:t>
            </a:r>
          </a:p>
        </p:txBody>
      </p:sp>
      <p:sp>
        <p:nvSpPr>
          <p:cNvPr id="7" name="Rectangle 3">
            <a:extLst>
              <a:ext uri="{FF2B5EF4-FFF2-40B4-BE49-F238E27FC236}">
                <a16:creationId xmlns:a16="http://schemas.microsoft.com/office/drawing/2014/main" id="{4DCA78F1-F05B-482D-8CA7-33318C3B8AFC}"/>
              </a:ext>
            </a:extLst>
          </p:cNvPr>
          <p:cNvSpPr txBox="1">
            <a:spLocks noChangeArrowheads="1"/>
          </p:cNvSpPr>
          <p:nvPr/>
        </p:nvSpPr>
        <p:spPr>
          <a:xfrm>
            <a:off x="215756" y="1132120"/>
            <a:ext cx="11815281" cy="4027469"/>
          </a:xfrm>
          <a:prstGeom prst="rect">
            <a:avLst/>
          </a:prstGeom>
        </p:spPr>
        <p:txBody>
          <a:bodyPr/>
          <a:lstStyle>
            <a:lvl1pPr marL="342900" indent="-342900" algn="l" rtl="0" fontAlgn="base">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spcBef>
                <a:spcPts val="600"/>
              </a:spcBef>
              <a:buNone/>
              <a:defRPr/>
            </a:pPr>
            <a:r>
              <a:rPr lang="en-US" sz="2000" b="1" dirty="0"/>
              <a:t>Research Approach:</a:t>
            </a:r>
          </a:p>
          <a:p>
            <a:pPr lvl="1">
              <a:lnSpc>
                <a:spcPct val="107000"/>
              </a:lnSpc>
              <a:buFont typeface="Arial" panose="020B0604020202020204" pitchFamily="34" charset="0"/>
              <a:buChar char="•"/>
            </a:pPr>
            <a:r>
              <a:rPr lang="en-US" sz="1600" b="1" dirty="0">
                <a:effectLst/>
                <a:latin typeface="Calibri" panose="020F0502020204030204" pitchFamily="34" charset="0"/>
                <a:ea typeface="Calibri" panose="020F0502020204030204" pitchFamily="34" charset="0"/>
                <a:cs typeface="Times New Roman" panose="02020603050405020304" pitchFamily="18" charset="0"/>
              </a:rPr>
              <a:t>Where: </a:t>
            </a:r>
            <a:r>
              <a:rPr lang="en-US" sz="1600" dirty="0">
                <a:effectLst/>
                <a:latin typeface="Calibri" panose="020F0502020204030204" pitchFamily="34" charset="0"/>
                <a:ea typeface="Calibri" panose="020F0502020204030204" pitchFamily="34" charset="0"/>
                <a:cs typeface="Times New Roman" panose="02020603050405020304" pitchFamily="18" charset="0"/>
              </a:rPr>
              <a:t>Same 4 Ontario inland lake regions, as where the RTF Aerial Observational research was done.</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buFont typeface="Arial" panose="020B0604020202020204" pitchFamily="34" charset="0"/>
              <a:buChar char="•"/>
            </a:pPr>
            <a:r>
              <a:rPr lang="en-US" sz="1600" b="1" dirty="0">
                <a:effectLst/>
                <a:latin typeface="Calibri" panose="020F0502020204030204" pitchFamily="34" charset="0"/>
                <a:ea typeface="Calibri" panose="020F0502020204030204" pitchFamily="34" charset="0"/>
                <a:cs typeface="Times New Roman" panose="02020603050405020304" pitchFamily="18" charset="0"/>
              </a:rPr>
              <a:t>Who:</a:t>
            </a:r>
            <a:r>
              <a:rPr lang="en-US" sz="1600" dirty="0">
                <a:effectLst/>
                <a:latin typeface="Calibri" panose="020F0502020204030204" pitchFamily="34" charset="0"/>
                <a:ea typeface="Calibri" panose="020F0502020204030204" pitchFamily="34" charset="0"/>
                <a:cs typeface="Times New Roman" panose="02020603050405020304" pitchFamily="18" charset="0"/>
              </a:rPr>
              <a:t> Similar profile as for the RTF observational research – Inclusive of all recreationa</a:t>
            </a:r>
            <a:r>
              <a:rPr lang="en-US" sz="1600" dirty="0">
                <a:latin typeface="Calibri" panose="020F0502020204030204" pitchFamily="34" charset="0"/>
                <a:ea typeface="Calibri" panose="020F0502020204030204" pitchFamily="34" charset="0"/>
                <a:cs typeface="Times New Roman" panose="02020603050405020304" pitchFamily="18" charset="0"/>
              </a:rPr>
              <a:t>l boaters, with focus on Fishers &amp; Pleasure Powerboaters in small (&lt; 6M) powerboats, and Paddlers (in canoes, kayaks, SUPs)</a:t>
            </a:r>
            <a:r>
              <a:rPr lang="en-US" sz="1600" dirty="0">
                <a:effectLst/>
                <a:latin typeface="Calibri" panose="020F0502020204030204" pitchFamily="34" charset="0"/>
                <a:ea typeface="Calibri" panose="020F0502020204030204" pitchFamily="34" charset="0"/>
                <a:cs typeface="Times New Roman" panose="02020603050405020304" pitchFamily="18" charset="0"/>
              </a:rPr>
              <a:t>. Teens and adults 16+ years of age.</a:t>
            </a:r>
          </a:p>
          <a:p>
            <a:pPr lvl="1">
              <a:lnSpc>
                <a:spcPct val="107000"/>
              </a:lnSpc>
              <a:buFont typeface="Arial" panose="020B0604020202020204" pitchFamily="34" charset="0"/>
              <a:buChar char="•"/>
            </a:pPr>
            <a:r>
              <a:rPr lang="en-US" sz="1600" b="1" dirty="0">
                <a:effectLst/>
                <a:latin typeface="Calibri" panose="020F0502020204030204" pitchFamily="34" charset="0"/>
                <a:ea typeface="Calibri" panose="020F0502020204030204" pitchFamily="34" charset="0"/>
                <a:cs typeface="Times New Roman" panose="02020603050405020304" pitchFamily="18" charset="0"/>
              </a:rPr>
              <a:t>When:</a:t>
            </a:r>
            <a:r>
              <a:rPr lang="en-US" sz="1600" dirty="0">
                <a:effectLst/>
                <a:latin typeface="Calibri" panose="020F0502020204030204" pitchFamily="34" charset="0"/>
                <a:ea typeface="Calibri" panose="020F0502020204030204" pitchFamily="34" charset="0"/>
                <a:cs typeface="Times New Roman" panose="02020603050405020304" pitchFamily="18" charset="0"/>
              </a:rPr>
              <a:t> Mid-July to mid-September 2022, after the RTF Campaign was implemented in the 4 lake regions.</a:t>
            </a:r>
          </a:p>
          <a:p>
            <a:pPr lvl="1">
              <a:lnSpc>
                <a:spcPct val="107000"/>
              </a:lnSpc>
              <a:buFont typeface="Arial" panose="020B0604020202020204" pitchFamily="34" charset="0"/>
              <a:buChar char="•"/>
            </a:pPr>
            <a:r>
              <a:rPr lang="en-US" sz="1600" b="1" dirty="0">
                <a:latin typeface="Calibri" panose="020F0502020204030204" pitchFamily="34" charset="0"/>
                <a:ea typeface="Calibri" panose="020F0502020204030204" pitchFamily="34" charset="0"/>
                <a:cs typeface="Times New Roman" panose="02020603050405020304" pitchFamily="18" charset="0"/>
              </a:rPr>
              <a:t>How: </a:t>
            </a:r>
          </a:p>
          <a:p>
            <a:pPr lvl="2">
              <a:lnSpc>
                <a:spcPct val="107000"/>
              </a:lnSpc>
              <a:buFont typeface="Arial" panose="020B0604020202020204" pitchFamily="34" charset="0"/>
              <a:buChar char="•"/>
            </a:pPr>
            <a:r>
              <a:rPr kumimoji="0" lang="en-US" sz="1400" b="0" i="0" u="none" strike="noStrike" kern="0" cap="none" spc="0" normalizeH="0" baseline="0" noProof="0" dirty="0">
                <a:ln>
                  <a:noFill/>
                </a:ln>
                <a:solidFill>
                  <a:srgbClr val="000000"/>
                </a:solidFill>
                <a:effectLst/>
                <a:uLnTx/>
                <a:uFillTx/>
                <a:latin typeface="Arial"/>
                <a:ea typeface="+mn-ea"/>
                <a:cs typeface="+mn-cs"/>
              </a:rPr>
              <a:t>Trained On-Water intercept teams conducted “Part 1” </a:t>
            </a:r>
            <a:r>
              <a:rPr lang="en-US" sz="1400" kern="0" dirty="0">
                <a:solidFill>
                  <a:srgbClr val="000000"/>
                </a:solidFill>
                <a:latin typeface="Arial"/>
                <a:cs typeface="+mn-cs"/>
              </a:rPr>
              <a:t>observations and interviews with intercepted </a:t>
            </a:r>
            <a:r>
              <a:rPr kumimoji="0" lang="en-US" sz="1400" b="0" i="0" u="none" strike="noStrike" kern="0" cap="none" spc="0" normalizeH="0" baseline="0" noProof="0" dirty="0">
                <a:ln>
                  <a:noFill/>
                </a:ln>
                <a:solidFill>
                  <a:srgbClr val="000000"/>
                </a:solidFill>
                <a:effectLst/>
                <a:uLnTx/>
                <a:uFillTx/>
                <a:latin typeface="Arial"/>
                <a:ea typeface="+mn-ea"/>
                <a:cs typeface="+mn-cs"/>
              </a:rPr>
              <a:t>boaters; and invited boaters to also complete later a  “Part 2” online survey. On-water interviews conducted out on the water as much as possible + on-shore locations as well (marinas, boat launches, locks, etc.). Interviewers included Nipissing U students, local boaters, fishing guides, OPP.</a:t>
            </a:r>
          </a:p>
          <a:p>
            <a:pPr lvl="2">
              <a:lnSpc>
                <a:spcPct val="107000"/>
              </a:lnSpc>
              <a:buFont typeface="Arial" panose="020B0604020202020204" pitchFamily="34" charset="0"/>
              <a:buChar char="•"/>
            </a:pPr>
            <a:r>
              <a:rPr lang="en-US" sz="1400" kern="0" dirty="0">
                <a:solidFill>
                  <a:srgbClr val="000000"/>
                </a:solidFill>
                <a:latin typeface="Arial"/>
                <a:cs typeface="+mn-cs"/>
              </a:rPr>
              <a:t>Incentives offered to help encourage participation – a whistle, immediately upon completion of On-Water Part 1; and entry into high value contest draws for a suite of high value prizes (including GoPro camera, Drone, SUPs, Inflatable LJs, $100 gift cards), upon completion of Part 2 online. Data was weighted to be in-line with the aerial observational data profile, as much as possible.</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buFont typeface="Arial" panose="020B0604020202020204" pitchFamily="34" charset="0"/>
              <a:buChar char="•"/>
            </a:pPr>
            <a:r>
              <a:rPr lang="en-US" sz="1600" b="1" dirty="0">
                <a:latin typeface="Calibri" panose="020F0502020204030204" pitchFamily="34" charset="0"/>
                <a:ea typeface="Calibri" panose="020F0502020204030204" pitchFamily="34" charset="0"/>
                <a:cs typeface="Times New Roman" panose="02020603050405020304" pitchFamily="18" charset="0"/>
              </a:rPr>
              <a:t>How Many: </a:t>
            </a:r>
            <a:r>
              <a:rPr lang="en-US" sz="1600" dirty="0">
                <a:latin typeface="Calibri" panose="020F0502020204030204" pitchFamily="34" charset="0"/>
                <a:ea typeface="Calibri" panose="020F0502020204030204" pitchFamily="34" charset="0"/>
                <a:cs typeface="Times New Roman" panose="02020603050405020304" pitchFamily="18" charset="0"/>
              </a:rPr>
              <a:t>Achieved large sample size of 987 boaters for ‘Part 1’ On-Water intercept interviews. Of whom 329 went on to complete both Part 1 On-Water and the Part 2 Online survey.</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spcBef>
                <a:spcPts val="600"/>
              </a:spcBef>
              <a:buNone/>
              <a:defRPr/>
            </a:pPr>
            <a:endParaRPr lang="en-US" sz="1200" dirty="0"/>
          </a:p>
        </p:txBody>
      </p:sp>
      <p:sp>
        <p:nvSpPr>
          <p:cNvPr id="3" name="Footer Placeholder 3">
            <a:extLst>
              <a:ext uri="{FF2B5EF4-FFF2-40B4-BE49-F238E27FC236}">
                <a16:creationId xmlns:a16="http://schemas.microsoft.com/office/drawing/2014/main" id="{4A4F35A1-2CAB-ACCC-02A5-19594134E61E}"/>
              </a:ext>
            </a:extLst>
          </p:cNvPr>
          <p:cNvSpPr>
            <a:spLocks noGrp="1"/>
          </p:cNvSpPr>
          <p:nvPr>
            <p:ph type="ftr" sz="quarter" idx="10"/>
          </p:nvPr>
        </p:nvSpPr>
        <p:spPr bwMode="auto">
          <a:xfrm>
            <a:off x="1" y="6597650"/>
            <a:ext cx="2832100"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1" kern="1200">
                <a:solidFill>
                  <a:schemeClr val="bg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l"/>
            <a:r>
              <a:rPr lang="en-US" dirty="0"/>
              <a:t>Gadd Research</a:t>
            </a:r>
          </a:p>
        </p:txBody>
      </p:sp>
      <p:sp>
        <p:nvSpPr>
          <p:cNvPr id="5" name="Slide Number Placeholder 3">
            <a:extLst>
              <a:ext uri="{FF2B5EF4-FFF2-40B4-BE49-F238E27FC236}">
                <a16:creationId xmlns:a16="http://schemas.microsoft.com/office/drawing/2014/main" id="{C43ADE5F-584D-2D73-060C-A277E163B447}"/>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37</a:t>
            </a:fld>
            <a:endParaRPr lang="en-US" dirty="0">
              <a:solidFill>
                <a:prstClr val="white">
                  <a:lumMod val="50000"/>
                </a:prstClr>
              </a:solidFill>
              <a:latin typeface="Calibri"/>
            </a:endParaRPr>
          </a:p>
        </p:txBody>
      </p:sp>
      <p:pic>
        <p:nvPicPr>
          <p:cNvPr id="6" name="Picture 5">
            <a:extLst>
              <a:ext uri="{FF2B5EF4-FFF2-40B4-BE49-F238E27FC236}">
                <a16:creationId xmlns:a16="http://schemas.microsoft.com/office/drawing/2014/main" id="{99639CA5-9606-4503-8ABB-9D978ED93AE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76498" y="4768771"/>
            <a:ext cx="3781645" cy="2076530"/>
          </a:xfrm>
          <a:prstGeom prst="rect">
            <a:avLst/>
          </a:prstGeom>
        </p:spPr>
      </p:pic>
    </p:spTree>
    <p:custDataLst>
      <p:tags r:id="rId1"/>
    </p:custDataLst>
    <p:extLst>
      <p:ext uri="{BB962C8B-B14F-4D97-AF65-F5344CB8AC3E}">
        <p14:creationId xmlns:p14="http://schemas.microsoft.com/office/powerpoint/2010/main" val="2876454507"/>
      </p:ext>
    </p:extLst>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1269D5-FED8-CFBF-E2EC-7820A4D5EAF6}"/>
              </a:ext>
            </a:extLst>
          </p:cNvPr>
          <p:cNvSpPr>
            <a:spLocks noGrp="1"/>
          </p:cNvSpPr>
          <p:nvPr>
            <p:ph type="title"/>
          </p:nvPr>
        </p:nvSpPr>
        <p:spPr>
          <a:xfrm>
            <a:off x="1900989" y="120301"/>
            <a:ext cx="10291011" cy="745783"/>
          </a:xfrm>
        </p:spPr>
        <p:txBody>
          <a:bodyPr anchor="t">
            <a:normAutofit fontScale="90000"/>
          </a:bodyPr>
          <a:lstStyle/>
          <a:p>
            <a:r>
              <a:rPr lang="en-CA" b="1" dirty="0"/>
              <a:t>Just under one-third (29%) of surveyed boaters were Aware of the Within Reach campaign, when fully aided with visuals of the poster, entry video and social media. </a:t>
            </a:r>
            <a:br>
              <a:rPr lang="en-CA" b="1" dirty="0"/>
            </a:br>
            <a:r>
              <a:rPr lang="en-CA" sz="1600" b="1" dirty="0"/>
              <a:t>8 in 10 of those Aware (23% of boaters) also had recognised the ‘blinded’ poster and / or social media.  </a:t>
            </a:r>
            <a:endParaRPr lang="en-CA" sz="1600" dirty="0"/>
          </a:p>
        </p:txBody>
      </p:sp>
      <p:sp>
        <p:nvSpPr>
          <p:cNvPr id="4" name="Footer Placeholder 3">
            <a:extLst>
              <a:ext uri="{FF2B5EF4-FFF2-40B4-BE49-F238E27FC236}">
                <a16:creationId xmlns:a16="http://schemas.microsoft.com/office/drawing/2014/main" id="{F1FCCD26-AC48-4F73-E1AC-F16DE876D007}"/>
              </a:ext>
            </a:extLst>
          </p:cNvPr>
          <p:cNvSpPr>
            <a:spLocks noGrp="1"/>
          </p:cNvSpPr>
          <p:nvPr>
            <p:ph type="ftr" sz="quarter" idx="10"/>
          </p:nvPr>
        </p:nvSpPr>
        <p:spPr bwMode="auto">
          <a:xfrm>
            <a:off x="1" y="6597650"/>
            <a:ext cx="2832100"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1" kern="1200">
                <a:solidFill>
                  <a:schemeClr val="bg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l"/>
            <a:r>
              <a:rPr lang="en-US" dirty="0"/>
              <a:t>Gadd Research</a:t>
            </a:r>
          </a:p>
        </p:txBody>
      </p:sp>
      <p:graphicFrame>
        <p:nvGraphicFramePr>
          <p:cNvPr id="8" name="Chart 7">
            <a:extLst>
              <a:ext uri="{FF2B5EF4-FFF2-40B4-BE49-F238E27FC236}">
                <a16:creationId xmlns:a16="http://schemas.microsoft.com/office/drawing/2014/main" id="{B7AD6724-3102-2641-E1DC-05A298F58E32}"/>
              </a:ext>
            </a:extLst>
          </p:cNvPr>
          <p:cNvGraphicFramePr/>
          <p:nvPr/>
        </p:nvGraphicFramePr>
        <p:xfrm>
          <a:off x="1545671" y="1981200"/>
          <a:ext cx="5921929" cy="367831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1863392D-EB78-6E7D-FB7B-CBC0316A4BE7}"/>
              </a:ext>
            </a:extLst>
          </p:cNvPr>
          <p:cNvGraphicFramePr/>
          <p:nvPr>
            <p:extLst>
              <p:ext uri="{D42A27DB-BD31-4B8C-83A1-F6EECF244321}">
                <p14:modId xmlns:p14="http://schemas.microsoft.com/office/powerpoint/2010/main" val="1128650563"/>
              </p:ext>
            </p:extLst>
          </p:nvPr>
        </p:nvGraphicFramePr>
        <p:xfrm>
          <a:off x="7118136" y="1859312"/>
          <a:ext cx="5921929" cy="3678313"/>
        </p:xfrm>
        <a:graphic>
          <a:graphicData uri="http://schemas.openxmlformats.org/drawingml/2006/chart">
            <c:chart xmlns:c="http://schemas.openxmlformats.org/drawingml/2006/chart" xmlns:r="http://schemas.openxmlformats.org/officeDocument/2006/relationships" r:id="rId5"/>
          </a:graphicData>
        </a:graphic>
      </p:graphicFrame>
      <p:pic>
        <p:nvPicPr>
          <p:cNvPr id="10" name="Picture 9" descr="Graphical user interface&#10;&#10;Description automatically generated">
            <a:extLst>
              <a:ext uri="{FF2B5EF4-FFF2-40B4-BE49-F238E27FC236}">
                <a16:creationId xmlns:a16="http://schemas.microsoft.com/office/drawing/2014/main" id="{FC3A40AE-42E7-9E33-214B-65419E00B9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2582" y="2051235"/>
            <a:ext cx="977199" cy="1466149"/>
          </a:xfrm>
          <a:prstGeom prst="rect">
            <a:avLst/>
          </a:prstGeom>
        </p:spPr>
      </p:pic>
      <p:pic>
        <p:nvPicPr>
          <p:cNvPr id="11" name="Picture 10" descr="Graphical user interface, website&#10;&#10;Description automatically generated">
            <a:extLst>
              <a:ext uri="{FF2B5EF4-FFF2-40B4-BE49-F238E27FC236}">
                <a16:creationId xmlns:a16="http://schemas.microsoft.com/office/drawing/2014/main" id="{6F2DDBEE-7018-8C5B-711D-1ECB130774A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3517" y="3885481"/>
            <a:ext cx="1055327" cy="1579918"/>
          </a:xfrm>
          <a:prstGeom prst="rect">
            <a:avLst/>
          </a:prstGeom>
        </p:spPr>
      </p:pic>
      <p:pic>
        <p:nvPicPr>
          <p:cNvPr id="12" name="Picture 11" descr="Qr code&#10;&#10;Description automatically generated">
            <a:extLst>
              <a:ext uri="{FF2B5EF4-FFF2-40B4-BE49-F238E27FC236}">
                <a16:creationId xmlns:a16="http://schemas.microsoft.com/office/drawing/2014/main" id="{E53DD371-2CE9-F228-3525-6A343BB0315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43315" y="1470782"/>
            <a:ext cx="977432" cy="1466148"/>
          </a:xfrm>
          <a:prstGeom prst="rect">
            <a:avLst/>
          </a:prstGeom>
        </p:spPr>
      </p:pic>
      <p:pic>
        <p:nvPicPr>
          <p:cNvPr id="13" name="Picture 12">
            <a:extLst>
              <a:ext uri="{FF2B5EF4-FFF2-40B4-BE49-F238E27FC236}">
                <a16:creationId xmlns:a16="http://schemas.microsoft.com/office/drawing/2014/main" id="{C6CBBB71-59C6-1B16-A9E0-11C432D648D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838489" y="2973274"/>
            <a:ext cx="987085" cy="1586385"/>
          </a:xfrm>
          <a:prstGeom prst="rect">
            <a:avLst/>
          </a:prstGeom>
        </p:spPr>
      </p:pic>
      <p:pic>
        <p:nvPicPr>
          <p:cNvPr id="14" name="Picture 13" descr="A picture containing website&#10;&#10;Description automatically generated">
            <a:extLst>
              <a:ext uri="{FF2B5EF4-FFF2-40B4-BE49-F238E27FC236}">
                <a16:creationId xmlns:a16="http://schemas.microsoft.com/office/drawing/2014/main" id="{0C30F6DC-C5CC-88DC-FCD4-2DC4ECD0B76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804367" y="4596002"/>
            <a:ext cx="1055327" cy="1582431"/>
          </a:xfrm>
          <a:prstGeom prst="rect">
            <a:avLst/>
          </a:prstGeom>
        </p:spPr>
      </p:pic>
      <p:sp>
        <p:nvSpPr>
          <p:cNvPr id="15" name="TextBox 14">
            <a:extLst>
              <a:ext uri="{FF2B5EF4-FFF2-40B4-BE49-F238E27FC236}">
                <a16:creationId xmlns:a16="http://schemas.microsoft.com/office/drawing/2014/main" id="{8B1D0374-FF6C-4045-9C32-0C29287F8F72}"/>
              </a:ext>
            </a:extLst>
          </p:cNvPr>
          <p:cNvSpPr txBox="1"/>
          <p:nvPr/>
        </p:nvSpPr>
        <p:spPr>
          <a:xfrm>
            <a:off x="-1" y="6471399"/>
            <a:ext cx="9677401" cy="400110"/>
          </a:xfrm>
          <a:prstGeom prst="rect">
            <a:avLst/>
          </a:prstGeom>
          <a:noFill/>
        </p:spPr>
        <p:txBody>
          <a:bodyPr wrap="square" rtlCol="0">
            <a:spAutoFit/>
          </a:bodyPr>
          <a:lstStyle/>
          <a:p>
            <a:r>
              <a:rPr lang="en-US" sz="1000" dirty="0">
                <a:solidFill>
                  <a:srgbClr val="000000"/>
                </a:solidFill>
                <a:latin typeface="Lucida Grande"/>
                <a:ea typeface="Lucida Grande"/>
                <a:cs typeface="Lucida Grande"/>
              </a:rPr>
              <a:t>Source – On-Water Survey - Part 2 Online Survey: </a:t>
            </a:r>
            <a:r>
              <a:rPr lang="en-US" sz="1000" dirty="0">
                <a:solidFill>
                  <a:srgbClr val="000000"/>
                </a:solidFill>
                <a:latin typeface="Calibri" panose="020F0502020204030204" pitchFamily="34" charset="0"/>
                <a:ea typeface="Lucida Grande"/>
                <a:cs typeface="Calibri" panose="020F0502020204030204" pitchFamily="34" charset="0"/>
              </a:rPr>
              <a:t>: Q17. Have you seen any finished ads or posters like [this /these], during the past four months? / </a:t>
            </a:r>
            <a:br>
              <a:rPr lang="en-US" sz="1000" dirty="0">
                <a:solidFill>
                  <a:srgbClr val="000000"/>
                </a:solidFill>
                <a:latin typeface="Calibri" panose="020F0502020204030204" pitchFamily="34" charset="0"/>
                <a:ea typeface="Lucida Grande"/>
                <a:cs typeface="Calibri" panose="020F0502020204030204" pitchFamily="34" charset="0"/>
              </a:rPr>
            </a:br>
            <a:r>
              <a:rPr lang="en-US" sz="1000" dirty="0">
                <a:solidFill>
                  <a:srgbClr val="000000"/>
                </a:solidFill>
                <a:latin typeface="Calibri" panose="020F0502020204030204" pitchFamily="34" charset="0"/>
                <a:ea typeface="Lucida Grande"/>
                <a:cs typeface="Calibri" panose="020F0502020204030204" pitchFamily="34" charset="0"/>
              </a:rPr>
              <a:t>Q19. Before completing this survey, had you seen this ad (video), or other ads (videos) similar to it, in the past four months? </a:t>
            </a:r>
            <a:endParaRPr lang="en-CA" sz="10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B1741C02-6BB5-E2D7-7517-3EB900F83197}"/>
              </a:ext>
            </a:extLst>
          </p:cNvPr>
          <p:cNvSpPr txBox="1"/>
          <p:nvPr/>
        </p:nvSpPr>
        <p:spPr>
          <a:xfrm>
            <a:off x="293517" y="1025181"/>
            <a:ext cx="11822282" cy="369332"/>
          </a:xfrm>
          <a:prstGeom prst="rect">
            <a:avLst/>
          </a:prstGeom>
          <a:noFill/>
        </p:spPr>
        <p:txBody>
          <a:bodyPr wrap="square" rtlCol="0">
            <a:spAutoFit/>
          </a:bodyPr>
          <a:lstStyle/>
          <a:p>
            <a:r>
              <a:rPr lang="en-US" sz="1600" b="1" dirty="0"/>
              <a:t>Part 2 Online: Within Reach Total Campaign Awareness - </a:t>
            </a:r>
            <a:r>
              <a:rPr lang="en-US" b="1" dirty="0"/>
              <a:t>% of total boaters </a:t>
            </a:r>
            <a:r>
              <a:rPr lang="en-US" sz="1200" b="1" dirty="0"/>
              <a:t>(n=329) </a:t>
            </a:r>
          </a:p>
        </p:txBody>
      </p:sp>
      <p:sp>
        <p:nvSpPr>
          <p:cNvPr id="17" name="Rectangle 16">
            <a:extLst>
              <a:ext uri="{FF2B5EF4-FFF2-40B4-BE49-F238E27FC236}">
                <a16:creationId xmlns:a16="http://schemas.microsoft.com/office/drawing/2014/main" id="{3B72721A-CF05-50E6-C437-FB902E29DBDF}"/>
              </a:ext>
            </a:extLst>
          </p:cNvPr>
          <p:cNvSpPr/>
          <p:nvPr/>
        </p:nvSpPr>
        <p:spPr>
          <a:xfrm>
            <a:off x="152400" y="1400594"/>
            <a:ext cx="5410200" cy="4834956"/>
          </a:xfrm>
          <a:prstGeom prst="rect">
            <a:avLst/>
          </a:prstGeom>
          <a:noFill/>
          <a:ln>
            <a:solidFill>
              <a:srgbClr val="66CC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Rectangle 17">
            <a:extLst>
              <a:ext uri="{FF2B5EF4-FFF2-40B4-BE49-F238E27FC236}">
                <a16:creationId xmlns:a16="http://schemas.microsoft.com/office/drawing/2014/main" id="{D6045A09-BA66-E47D-A472-F9EF18999987}"/>
              </a:ext>
            </a:extLst>
          </p:cNvPr>
          <p:cNvSpPr/>
          <p:nvPr/>
        </p:nvSpPr>
        <p:spPr>
          <a:xfrm>
            <a:off x="5650091" y="1390739"/>
            <a:ext cx="5410200" cy="4844811"/>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269BA57D-BC92-287E-1B91-D32A3BA8AF6C}"/>
              </a:ext>
            </a:extLst>
          </p:cNvPr>
          <p:cNvSpPr txBox="1"/>
          <p:nvPr/>
        </p:nvSpPr>
        <p:spPr>
          <a:xfrm>
            <a:off x="819636" y="1405163"/>
            <a:ext cx="4010818" cy="338554"/>
          </a:xfrm>
          <a:prstGeom prst="rect">
            <a:avLst/>
          </a:prstGeom>
          <a:noFill/>
        </p:spPr>
        <p:txBody>
          <a:bodyPr wrap="square" rtlCol="0">
            <a:spAutoFit/>
          </a:bodyPr>
          <a:lstStyle/>
          <a:p>
            <a:pPr algn="ctr"/>
            <a:r>
              <a:rPr lang="en-US" sz="1600" b="1" dirty="0"/>
              <a:t>Blinded Poster &amp; Social Media</a:t>
            </a:r>
            <a:endParaRPr lang="en-US" sz="1200" b="1" dirty="0"/>
          </a:p>
        </p:txBody>
      </p:sp>
      <p:sp>
        <p:nvSpPr>
          <p:cNvPr id="20" name="TextBox 19">
            <a:extLst>
              <a:ext uri="{FF2B5EF4-FFF2-40B4-BE49-F238E27FC236}">
                <a16:creationId xmlns:a16="http://schemas.microsoft.com/office/drawing/2014/main" id="{6303D3EA-E9F5-B255-6775-2AAE3F9E0E10}"/>
              </a:ext>
            </a:extLst>
          </p:cNvPr>
          <p:cNvSpPr txBox="1"/>
          <p:nvPr/>
        </p:nvSpPr>
        <p:spPr>
          <a:xfrm>
            <a:off x="6629400" y="1400594"/>
            <a:ext cx="4010818" cy="584775"/>
          </a:xfrm>
          <a:prstGeom prst="rect">
            <a:avLst/>
          </a:prstGeom>
          <a:noFill/>
        </p:spPr>
        <p:txBody>
          <a:bodyPr wrap="square" rtlCol="0">
            <a:spAutoFit/>
          </a:bodyPr>
          <a:lstStyle/>
          <a:p>
            <a:pPr algn="ctr"/>
            <a:r>
              <a:rPr lang="en-US" sz="1600" b="1" dirty="0"/>
              <a:t>Fully Aided Poster, Entry Video &amp; Social Media</a:t>
            </a:r>
            <a:endParaRPr lang="en-US" sz="1200" b="1" dirty="0"/>
          </a:p>
        </p:txBody>
      </p:sp>
      <p:sp>
        <p:nvSpPr>
          <p:cNvPr id="2" name="Slide Number Placeholder 3">
            <a:extLst>
              <a:ext uri="{FF2B5EF4-FFF2-40B4-BE49-F238E27FC236}">
                <a16:creationId xmlns:a16="http://schemas.microsoft.com/office/drawing/2014/main" id="{F5741CB8-144F-3F96-A11E-7CE2C7160D92}"/>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38</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2100495131"/>
      </p:ext>
    </p:extLst>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2"/>
          <p:cNvGraphicFramePr>
            <a:graphicFrameLocks noGrp="1"/>
          </p:cNvGraphicFramePr>
          <p:nvPr>
            <p:ph idx="1"/>
            <p:extLst>
              <p:ext uri="{D42A27DB-BD31-4B8C-83A1-F6EECF244321}">
                <p14:modId xmlns:p14="http://schemas.microsoft.com/office/powerpoint/2010/main" val="1995456402"/>
              </p:ext>
            </p:extLst>
          </p:nvPr>
        </p:nvGraphicFramePr>
        <p:xfrm>
          <a:off x="495300" y="1264314"/>
          <a:ext cx="11201400" cy="4787582"/>
        </p:xfrm>
        <a:graphic>
          <a:graphicData uri="http://schemas.openxmlformats.org/drawingml/2006/table">
            <a:tbl>
              <a:tblPr firstRow="1" bandRow="1">
                <a:tableStyleId>{5C22544A-7EE6-4342-B048-85BDC9FD1C3A}</a:tableStyleId>
              </a:tblPr>
              <a:tblGrid>
                <a:gridCol w="1649789">
                  <a:extLst>
                    <a:ext uri="{9D8B030D-6E8A-4147-A177-3AD203B41FA5}">
                      <a16:colId xmlns:a16="http://schemas.microsoft.com/office/drawing/2014/main" val="2323669746"/>
                    </a:ext>
                  </a:extLst>
                </a:gridCol>
                <a:gridCol w="4052368">
                  <a:extLst>
                    <a:ext uri="{9D8B030D-6E8A-4147-A177-3AD203B41FA5}">
                      <a16:colId xmlns:a16="http://schemas.microsoft.com/office/drawing/2014/main" val="20000"/>
                    </a:ext>
                  </a:extLst>
                </a:gridCol>
                <a:gridCol w="1833081">
                  <a:extLst>
                    <a:ext uri="{9D8B030D-6E8A-4147-A177-3AD203B41FA5}">
                      <a16:colId xmlns:a16="http://schemas.microsoft.com/office/drawing/2014/main" val="184827164"/>
                    </a:ext>
                  </a:extLst>
                </a:gridCol>
                <a:gridCol w="1833081">
                  <a:extLst>
                    <a:ext uri="{9D8B030D-6E8A-4147-A177-3AD203B41FA5}">
                      <a16:colId xmlns:a16="http://schemas.microsoft.com/office/drawing/2014/main" val="2178590509"/>
                    </a:ext>
                  </a:extLst>
                </a:gridCol>
                <a:gridCol w="1833081">
                  <a:extLst>
                    <a:ext uri="{9D8B030D-6E8A-4147-A177-3AD203B41FA5}">
                      <a16:colId xmlns:a16="http://schemas.microsoft.com/office/drawing/2014/main" val="3679922797"/>
                    </a:ext>
                  </a:extLst>
                </a:gridCol>
              </a:tblGrid>
              <a:tr h="512762">
                <a:tc gridSpan="2">
                  <a:txBody>
                    <a:bodyPr/>
                    <a:lstStyle/>
                    <a:p>
                      <a:pPr algn="l" fontAlgn="t"/>
                      <a:r>
                        <a:rPr lang="en-US" sz="1200" b="1" i="0" u="none" strike="noStrike" dirty="0">
                          <a:solidFill>
                            <a:schemeClr val="tx1"/>
                          </a:solidFill>
                          <a:effectLst/>
                          <a:latin typeface="Arial" panose="020B0604020202020204" pitchFamily="34" charset="0"/>
                        </a:rPr>
                        <a:t>Scorecard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t"/>
                      <a:endParaRPr lang="en-US" sz="1200" b="1" i="0" u="none" strike="noStrike" dirty="0">
                        <a:solidFill>
                          <a:schemeClr val="accent3"/>
                        </a:solidFill>
                        <a:effectLst/>
                        <a:latin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fontAlgn="ctr"/>
                      <a:r>
                        <a:rPr lang="en-CA" sz="1050" b="1" i="0" u="none" strike="noStrike" dirty="0">
                          <a:solidFill>
                            <a:schemeClr val="tx1"/>
                          </a:solidFill>
                          <a:effectLst/>
                          <a:latin typeface="Arial" panose="020B0604020202020204" pitchFamily="34" charset="0"/>
                        </a:rPr>
                        <a:t>Total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CA" sz="1050" b="1" i="0" u="none" strike="noStrike" dirty="0">
                          <a:solidFill>
                            <a:schemeClr val="bg1"/>
                          </a:solidFill>
                          <a:effectLst/>
                          <a:latin typeface="Arial" panose="020B0604020202020204" pitchFamily="34" charset="0"/>
                        </a:rPr>
                        <a:t>Aware of campaign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FF"/>
                    </a:solidFill>
                  </a:tcPr>
                </a:tc>
                <a:tc>
                  <a:txBody>
                    <a:bodyPr/>
                    <a:lstStyle/>
                    <a:p>
                      <a:pPr algn="ctr" fontAlgn="ctr"/>
                      <a:r>
                        <a:rPr lang="en-CA" sz="1050" b="1" i="0" u="none" strike="noStrike" dirty="0">
                          <a:solidFill>
                            <a:schemeClr val="bg1"/>
                          </a:solidFill>
                          <a:effectLst/>
                          <a:latin typeface="Arial" panose="020B0604020202020204" pitchFamily="34" charset="0"/>
                        </a:rPr>
                        <a:t> Not aware of campaign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365928576"/>
                  </a:ext>
                </a:extLst>
              </a:tr>
              <a:tr h="411480">
                <a:tc>
                  <a:txBody>
                    <a:bodyPr/>
                    <a:lstStyle/>
                    <a:p>
                      <a:pPr algn="l" fontAlgn="t"/>
                      <a:r>
                        <a:rPr lang="en-US" sz="1050" b="1" i="0" u="none" strike="noStrike" dirty="0">
                          <a:solidFill>
                            <a:srgbClr val="000000"/>
                          </a:solidFill>
                          <a:effectLst/>
                          <a:latin typeface="Arial" panose="020B0604020202020204" pitchFamily="34" charset="0"/>
                        </a:rPr>
                        <a:t>Top 3 box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050" b="1" i="0" u="none" strike="noStrike" dirty="0">
                          <a:solidFill>
                            <a:srgbClr val="000000"/>
                          </a:solidFill>
                          <a:effectLst/>
                          <a:latin typeface="Arial" panose="020B0604020202020204" pitchFamily="34" charset="0"/>
                        </a:rPr>
                        <a:t>Overall Rating (10 point scale)</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CA" sz="1600" b="0" i="0" u="none" strike="noStrike" dirty="0">
                          <a:solidFill>
                            <a:srgbClr val="000000"/>
                          </a:solidFill>
                          <a:effectLst/>
                          <a:latin typeface="+mj-lt"/>
                        </a:rPr>
                        <a:t>74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tc>
                  <a:txBody>
                    <a:bodyPr/>
                    <a:lstStyle/>
                    <a:p>
                      <a:pPr algn="ctr" fontAlgn="ctr"/>
                      <a:r>
                        <a:rPr lang="en-CA" sz="1600" b="0" i="0" u="none" strike="noStrike" dirty="0">
                          <a:solidFill>
                            <a:srgbClr val="000000"/>
                          </a:solidFill>
                          <a:effectLst/>
                          <a:latin typeface="+mj-lt"/>
                        </a:rPr>
                        <a:t>86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fontAlgn="ctr"/>
                      <a:r>
                        <a:rPr lang="en-CA" sz="1600" b="0" i="0" u="none" strike="noStrike" dirty="0">
                          <a:solidFill>
                            <a:srgbClr val="000000"/>
                          </a:solidFill>
                          <a:effectLst/>
                          <a:latin typeface="+mj-lt"/>
                        </a:rPr>
                        <a:t>69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251455105"/>
                  </a:ext>
                </a:extLst>
              </a:tr>
              <a:tr h="411480">
                <a:tc rowSpan="3">
                  <a:txBody>
                    <a:bodyPr/>
                    <a:lstStyle/>
                    <a:p>
                      <a:pPr algn="l" fontAlgn="t"/>
                      <a:r>
                        <a:rPr lang="en-CA" sz="1050" b="1" i="0" u="none" strike="noStrike" dirty="0">
                          <a:solidFill>
                            <a:srgbClr val="000000"/>
                          </a:solidFill>
                          <a:effectLst/>
                          <a:latin typeface="Arial" panose="020B0604020202020204" pitchFamily="34" charset="0"/>
                        </a:rPr>
                        <a:t>Message communication – Top 2 box % (Agree strongly / Agree)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050" b="1" i="0" u="none" strike="noStrike" dirty="0">
                          <a:solidFill>
                            <a:srgbClr val="000000"/>
                          </a:solidFill>
                          <a:effectLst/>
                          <a:latin typeface="Arial" panose="020B0604020202020204" pitchFamily="34" charset="0"/>
                        </a:rPr>
                        <a:t>You may not be able to reach your lifejacket and put it on if you fall into the water and need it</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CA" sz="1600" b="0" i="0" u="none" strike="noStrike" dirty="0">
                          <a:solidFill>
                            <a:srgbClr val="000000"/>
                          </a:solidFill>
                          <a:effectLst/>
                          <a:latin typeface="+mj-lt"/>
                        </a:rPr>
                        <a:t>88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fontAlgn="ctr"/>
                      <a:r>
                        <a:rPr lang="en-CA" sz="1600" b="0" i="0" u="none" strike="noStrike" dirty="0">
                          <a:solidFill>
                            <a:srgbClr val="000000"/>
                          </a:solidFill>
                          <a:effectLst/>
                          <a:latin typeface="+mj-lt"/>
                        </a:rPr>
                        <a:t>90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fontAlgn="ctr"/>
                      <a:r>
                        <a:rPr lang="en-CA" sz="1600" b="0" i="0" u="none" strike="noStrike" dirty="0">
                          <a:solidFill>
                            <a:srgbClr val="000000"/>
                          </a:solidFill>
                          <a:effectLst/>
                          <a:latin typeface="+mj-lt"/>
                        </a:rPr>
                        <a:t>86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extLst>
                  <a:ext uri="{0D108BD9-81ED-4DB2-BD59-A6C34878D82A}">
                    <a16:rowId xmlns:a16="http://schemas.microsoft.com/office/drawing/2014/main" val="2397221660"/>
                  </a:ext>
                </a:extLst>
              </a:tr>
              <a:tr h="411480">
                <a:tc vMerge="1">
                  <a:txBody>
                    <a:bodyPr/>
                    <a:lstStyle/>
                    <a:p>
                      <a:pPr algn="l" fontAlgn="t"/>
                      <a:endParaRPr lang="en-CA" sz="1050" b="1" i="0" u="none" strike="noStrike" dirty="0">
                        <a:solidFill>
                          <a:srgbClr val="000000"/>
                        </a:solidFill>
                        <a:effectLst/>
                        <a:latin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050" b="1" i="0" u="none" strike="noStrike" dirty="0">
                          <a:solidFill>
                            <a:srgbClr val="000000"/>
                          </a:solidFill>
                          <a:effectLst/>
                          <a:latin typeface="Arial" panose="020B0604020202020204" pitchFamily="34" charset="0"/>
                        </a:rPr>
                        <a:t>Always wear your lifejacket at all time</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CA" sz="1600" b="0" i="0" u="none" strike="noStrike" dirty="0">
                          <a:solidFill>
                            <a:srgbClr val="000000"/>
                          </a:solidFill>
                          <a:effectLst/>
                          <a:latin typeface="+mj-lt"/>
                        </a:rPr>
                        <a:t>69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fontAlgn="ctr"/>
                      <a:r>
                        <a:rPr lang="en-CA" sz="1600" b="0" i="0" u="none" strike="noStrike" dirty="0">
                          <a:solidFill>
                            <a:srgbClr val="000000"/>
                          </a:solidFill>
                          <a:effectLst/>
                          <a:latin typeface="+mj-lt"/>
                        </a:rPr>
                        <a:t>76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fontAlgn="ctr"/>
                      <a:r>
                        <a:rPr lang="en-CA" sz="1600" b="0" i="0" u="none" strike="noStrike" dirty="0">
                          <a:solidFill>
                            <a:srgbClr val="000000"/>
                          </a:solidFill>
                          <a:effectLst/>
                          <a:latin typeface="+mj-lt"/>
                        </a:rPr>
                        <a:t>66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extLst>
                  <a:ext uri="{0D108BD9-81ED-4DB2-BD59-A6C34878D82A}">
                    <a16:rowId xmlns:a16="http://schemas.microsoft.com/office/drawing/2014/main" val="4135220698"/>
                  </a:ext>
                </a:extLst>
              </a:tr>
              <a:tr h="411480">
                <a:tc vMerge="1">
                  <a:txBody>
                    <a:bodyPr/>
                    <a:lstStyle/>
                    <a:p>
                      <a:pPr algn="l" fontAlgn="t"/>
                      <a:endParaRPr lang="en-CA" sz="1050" b="1" i="0" u="none" strike="noStrike" dirty="0">
                        <a:solidFill>
                          <a:srgbClr val="000000"/>
                        </a:solidFill>
                        <a:effectLst/>
                        <a:latin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050" b="1" i="0" u="none" strike="noStrike" dirty="0">
                          <a:solidFill>
                            <a:srgbClr val="000000"/>
                          </a:solidFill>
                          <a:effectLst/>
                          <a:latin typeface="Arial" panose="020B0604020202020204" pitchFamily="34" charset="0"/>
                        </a:rPr>
                        <a:t>Scan the QR code on the poster to learn more information</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CA" sz="1600" b="0" i="0" u="none" strike="noStrike" dirty="0">
                          <a:solidFill>
                            <a:srgbClr val="000000"/>
                          </a:solidFill>
                          <a:effectLst/>
                          <a:latin typeface="+mj-lt"/>
                        </a:rPr>
                        <a:t>66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fontAlgn="ctr"/>
                      <a:r>
                        <a:rPr lang="en-CA" sz="1600" b="0" i="0" u="none" strike="noStrike" dirty="0">
                          <a:solidFill>
                            <a:srgbClr val="000000"/>
                          </a:solidFill>
                          <a:effectLst/>
                          <a:latin typeface="+mj-lt"/>
                        </a:rPr>
                        <a:t>69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fontAlgn="ctr"/>
                      <a:r>
                        <a:rPr lang="en-CA" sz="1600" b="0" i="0" u="none" strike="noStrike" dirty="0">
                          <a:solidFill>
                            <a:srgbClr val="000000"/>
                          </a:solidFill>
                          <a:effectLst/>
                          <a:latin typeface="+mj-lt"/>
                        </a:rPr>
                        <a:t>64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extLst>
                  <a:ext uri="{0D108BD9-81ED-4DB2-BD59-A6C34878D82A}">
                    <a16:rowId xmlns:a16="http://schemas.microsoft.com/office/drawing/2014/main" val="3256037691"/>
                  </a:ext>
                </a:extLst>
              </a:tr>
              <a:tr h="411480">
                <a:tc rowSpan="5">
                  <a:txBody>
                    <a:bodyPr/>
                    <a:lstStyle/>
                    <a:p>
                      <a:pPr algn="l" fontAlgn="t"/>
                      <a:r>
                        <a:rPr lang="en-CA" sz="1050" b="1" i="0" u="none" strike="noStrike" dirty="0">
                          <a:solidFill>
                            <a:srgbClr val="000000"/>
                          </a:solidFill>
                          <a:effectLst/>
                          <a:latin typeface="Arial" panose="020B0604020202020204" pitchFamily="34" charset="0"/>
                        </a:rPr>
                        <a:t>Key Measure Ratings - Top 2 box % (Agree strongly / Agree)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050" b="1" i="0" u="none" strike="noStrike" dirty="0">
                          <a:solidFill>
                            <a:srgbClr val="000000"/>
                          </a:solidFill>
                          <a:effectLst/>
                          <a:latin typeface="Arial" panose="020B0604020202020204" pitchFamily="34" charset="0"/>
                        </a:rPr>
                        <a:t>Captured &amp; held attention</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latin typeface="+mj-lt"/>
                        </a:rPr>
                        <a:t>58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a:r>
                        <a:rPr lang="en-CA" sz="1600" b="0" dirty="0">
                          <a:latin typeface="+mj-lt"/>
                        </a:rPr>
                        <a:t>64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a:r>
                        <a:rPr lang="en-CA" sz="1600" b="0" dirty="0">
                          <a:latin typeface="+mj-lt"/>
                        </a:rPr>
                        <a:t>56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extLst>
                  <a:ext uri="{0D108BD9-81ED-4DB2-BD59-A6C34878D82A}">
                    <a16:rowId xmlns:a16="http://schemas.microsoft.com/office/drawing/2014/main" val="2541704091"/>
                  </a:ext>
                </a:extLst>
              </a:tr>
              <a:tr h="411480">
                <a:tc vMerge="1">
                  <a:txBody>
                    <a:bodyPr/>
                    <a:lstStyle/>
                    <a:p>
                      <a:pPr algn="l" fontAlgn="t"/>
                      <a:endParaRPr lang="en-US" sz="1050" b="1" i="0" u="none" strike="noStrike" dirty="0">
                        <a:solidFill>
                          <a:srgbClr val="000000"/>
                        </a:solidFill>
                        <a:effectLst/>
                        <a:latin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050" b="1" i="0" u="none" strike="noStrike" dirty="0">
                          <a:solidFill>
                            <a:srgbClr val="000000"/>
                          </a:solidFill>
                          <a:effectLst/>
                          <a:latin typeface="Arial" panose="020B0604020202020204" pitchFamily="34" charset="0"/>
                        </a:rPr>
                        <a:t>Messages were believable</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latin typeface="+mj-lt"/>
                        </a:rPr>
                        <a:t>79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a:r>
                        <a:rPr lang="en-CA" sz="1600" b="0" dirty="0">
                          <a:latin typeface="+mj-lt"/>
                        </a:rPr>
                        <a:t>83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a:r>
                        <a:rPr lang="en-CA" sz="1600" b="0" dirty="0">
                          <a:latin typeface="+mj-lt"/>
                        </a:rPr>
                        <a:t>77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extLst>
                  <a:ext uri="{0D108BD9-81ED-4DB2-BD59-A6C34878D82A}">
                    <a16:rowId xmlns:a16="http://schemas.microsoft.com/office/drawing/2014/main" val="2668342128"/>
                  </a:ext>
                </a:extLst>
              </a:tr>
              <a:tr h="411480">
                <a:tc vMerge="1">
                  <a:txBody>
                    <a:bodyPr/>
                    <a:lstStyle/>
                    <a:p>
                      <a:pPr algn="l" fontAlgn="t"/>
                      <a:endParaRPr lang="en-US" sz="1050" b="1" i="0" u="none" strike="noStrike" dirty="0">
                        <a:solidFill>
                          <a:srgbClr val="000000"/>
                        </a:solidFill>
                        <a:effectLst/>
                        <a:latin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050" b="1" i="0" u="none" strike="noStrike" dirty="0">
                          <a:solidFill>
                            <a:srgbClr val="000000"/>
                          </a:solidFill>
                          <a:effectLst/>
                          <a:latin typeface="Arial" panose="020B0604020202020204" pitchFamily="34" charset="0"/>
                        </a:rPr>
                        <a:t>Messages were relevant to me</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latin typeface="+mj-lt"/>
                        </a:rPr>
                        <a:t>59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a:r>
                        <a:rPr lang="en-CA" sz="1600" b="0" dirty="0">
                          <a:latin typeface="+mj-lt"/>
                        </a:rPr>
                        <a:t>74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a:r>
                        <a:rPr lang="en-CA" sz="1600" b="0" dirty="0">
                          <a:latin typeface="+mj-lt"/>
                        </a:rPr>
                        <a:t>52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527077735"/>
                  </a:ext>
                </a:extLst>
              </a:tr>
              <a:tr h="411480">
                <a:tc vMerge="1">
                  <a:txBody>
                    <a:bodyPr/>
                    <a:lstStyle/>
                    <a:p>
                      <a:pPr algn="l" fontAlgn="t"/>
                      <a:endParaRPr lang="en-US" sz="1050" b="1" i="0" u="none" strike="noStrike" dirty="0">
                        <a:solidFill>
                          <a:srgbClr val="000000"/>
                        </a:solidFill>
                        <a:effectLst/>
                        <a:latin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050" b="1" i="0" u="none" strike="noStrike" dirty="0">
                          <a:solidFill>
                            <a:srgbClr val="000000"/>
                          </a:solidFill>
                          <a:effectLst/>
                          <a:latin typeface="Arial" panose="020B0604020202020204" pitchFamily="34" charset="0"/>
                        </a:rPr>
                        <a:t>Made me more likely to wear my lifejacket more often</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latin typeface="+mj-lt"/>
                        </a:rPr>
                        <a:t>43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CA" sz="1600" b="0" dirty="0">
                          <a:latin typeface="+mj-lt"/>
                        </a:rPr>
                        <a:t>57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tc>
                  <a:txBody>
                    <a:bodyPr/>
                    <a:lstStyle/>
                    <a:p>
                      <a:pPr algn="ctr"/>
                      <a:r>
                        <a:rPr lang="en-CA" sz="1600" b="0" dirty="0">
                          <a:latin typeface="+mj-lt"/>
                        </a:rPr>
                        <a:t>37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790264060"/>
                  </a:ext>
                </a:extLst>
              </a:tr>
              <a:tr h="411480">
                <a:tc vMerge="1">
                  <a:txBody>
                    <a:bodyPr/>
                    <a:lstStyle/>
                    <a:p>
                      <a:pPr algn="l" fontAlgn="t"/>
                      <a:endParaRPr lang="en-US" sz="1050" b="1" i="0" u="none" strike="noStrike" dirty="0">
                        <a:solidFill>
                          <a:srgbClr val="000000"/>
                        </a:solidFill>
                        <a:effectLst/>
                        <a:latin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050" b="1" i="0" u="none" strike="noStrike" dirty="0">
                          <a:solidFill>
                            <a:srgbClr val="000000"/>
                          </a:solidFill>
                          <a:effectLst/>
                          <a:latin typeface="Arial" panose="020B0604020202020204" pitchFamily="34" charset="0"/>
                        </a:rPr>
                        <a:t>Made me want to scan the QR code</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latin typeface="+mj-lt"/>
                        </a:rPr>
                        <a:t>42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CA" sz="1600" b="0" dirty="0">
                          <a:latin typeface="+mj-lt"/>
                        </a:rPr>
                        <a:t>51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tc>
                  <a:txBody>
                    <a:bodyPr/>
                    <a:lstStyle/>
                    <a:p>
                      <a:pPr algn="ctr"/>
                      <a:r>
                        <a:rPr lang="en-CA" sz="1600" b="0" dirty="0">
                          <a:latin typeface="+mj-lt"/>
                        </a:rPr>
                        <a:t>38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465916676"/>
                  </a:ext>
                </a:extLst>
              </a:tr>
              <a:tr h="411480">
                <a:tc>
                  <a:txBody>
                    <a:bodyPr/>
                    <a:lstStyle/>
                    <a:p>
                      <a:pPr algn="l" fontAlgn="t"/>
                      <a:r>
                        <a:rPr lang="en-CA" sz="1050" b="1" i="0" u="none" strike="noStrike" dirty="0">
                          <a:solidFill>
                            <a:srgbClr val="000000"/>
                          </a:solidFill>
                          <a:effectLst/>
                          <a:latin typeface="Arial" panose="020B0604020202020204" pitchFamily="34" charset="0"/>
                        </a:rPr>
                        <a:t>Bottom 2 box % (Disagree strongly / Disagree)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050" b="1" i="0" u="none" strike="noStrike" dirty="0">
                          <a:solidFill>
                            <a:srgbClr val="000000"/>
                          </a:solidFill>
                          <a:effectLst/>
                          <a:latin typeface="Arial" panose="020B0604020202020204" pitchFamily="34" charset="0"/>
                        </a:rPr>
                        <a:t>Irritated me / was annoying</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latin typeface="+mj-lt"/>
                        </a:rPr>
                        <a:t>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a:r>
                        <a:rPr lang="en-CA" sz="1600" b="0" dirty="0">
                          <a:latin typeface="+mj-lt"/>
                        </a:rPr>
                        <a:t>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a:r>
                        <a:rPr lang="en-CA" sz="1600" b="0" dirty="0">
                          <a:latin typeface="+mj-lt"/>
                        </a:rPr>
                        <a:t>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extLst>
                  <a:ext uri="{0D108BD9-81ED-4DB2-BD59-A6C34878D82A}">
                    <a16:rowId xmlns:a16="http://schemas.microsoft.com/office/drawing/2014/main" val="185988747"/>
                  </a:ext>
                </a:extLst>
              </a:tr>
            </a:tbl>
          </a:graphicData>
        </a:graphic>
      </p:graphicFrame>
      <p:sp>
        <p:nvSpPr>
          <p:cNvPr id="18481" name="Rectangle 6"/>
          <p:cNvSpPr>
            <a:spLocks noGrp="1" noChangeArrowheads="1"/>
          </p:cNvSpPr>
          <p:nvPr>
            <p:ph type="sldNum" sz="quarter" idx="4294967295"/>
          </p:nvPr>
        </p:nvSpPr>
        <p:spPr bwMode="auto">
          <a:xfrm>
            <a:off x="10991851" y="6597650"/>
            <a:ext cx="1200149" cy="2603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000" b="1" kern="1200">
                <a:solidFill>
                  <a:schemeClr val="bg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eaLnBrk="1" hangingPunct="1">
              <a:spcBef>
                <a:spcPct val="0"/>
              </a:spcBef>
              <a:buNone/>
              <a:defRPr/>
            </a:pPr>
            <a:fld id="{B8309D2E-CE11-4BCD-B34D-E70F3EA7038C}" type="slidenum">
              <a:rPr lang="en-US" smtClean="0"/>
              <a:pPr eaLnBrk="1" hangingPunct="1">
                <a:spcBef>
                  <a:spcPct val="0"/>
                </a:spcBef>
                <a:buNone/>
                <a:defRPr/>
              </a:pPr>
              <a:t>39</a:t>
            </a:fld>
            <a:endParaRPr lang="en-US" altLang="en-US" sz="1000" dirty="0">
              <a:solidFill>
                <a:srgbClr val="FFFFFF"/>
              </a:solidFill>
            </a:endParaRPr>
          </a:p>
        </p:txBody>
      </p:sp>
      <p:sp>
        <p:nvSpPr>
          <p:cNvPr id="6" name="Footer Placeholder 3">
            <a:extLst>
              <a:ext uri="{FF2B5EF4-FFF2-40B4-BE49-F238E27FC236}">
                <a16:creationId xmlns:a16="http://schemas.microsoft.com/office/drawing/2014/main" id="{E092F8AE-47C4-4634-B3D0-393B9E800F14}"/>
              </a:ext>
            </a:extLst>
          </p:cNvPr>
          <p:cNvSpPr>
            <a:spLocks noGrp="1"/>
          </p:cNvSpPr>
          <p:nvPr>
            <p:ph type="ftr" sz="quarter" idx="10"/>
          </p:nvPr>
        </p:nvSpPr>
        <p:spPr bwMode="auto">
          <a:xfrm>
            <a:off x="4241954" y="6164950"/>
            <a:ext cx="1803121" cy="2603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1" kern="1200">
                <a:solidFill>
                  <a:schemeClr val="bg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l">
              <a:spcAft>
                <a:spcPts val="600"/>
              </a:spcAft>
              <a:defRPr/>
            </a:pPr>
            <a:r>
              <a:rPr lang="en-US" dirty="0"/>
              <a:t>Gadd Research</a:t>
            </a:r>
            <a:endParaRPr lang="en-US" dirty="0">
              <a:solidFill>
                <a:srgbClr val="FFFFFF"/>
              </a:solidFill>
            </a:endParaRPr>
          </a:p>
        </p:txBody>
      </p:sp>
      <p:sp>
        <p:nvSpPr>
          <p:cNvPr id="2" name="Rectangle 1">
            <a:extLst>
              <a:ext uri="{FF2B5EF4-FFF2-40B4-BE49-F238E27FC236}">
                <a16:creationId xmlns:a16="http://schemas.microsoft.com/office/drawing/2014/main" id="{B94D3B23-2459-4A25-8158-C800CABDE483}"/>
              </a:ext>
            </a:extLst>
          </p:cNvPr>
          <p:cNvSpPr/>
          <p:nvPr/>
        </p:nvSpPr>
        <p:spPr>
          <a:xfrm>
            <a:off x="5469029" y="6138124"/>
            <a:ext cx="1627206" cy="274761"/>
          </a:xfrm>
          <a:prstGeom prst="rect">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CA" sz="1100" dirty="0">
                <a:solidFill>
                  <a:srgbClr val="FFFFFF"/>
                </a:solidFill>
                <a:latin typeface="Arial"/>
              </a:rPr>
              <a:t>Above standard</a:t>
            </a:r>
          </a:p>
        </p:txBody>
      </p:sp>
      <p:sp>
        <p:nvSpPr>
          <p:cNvPr id="8" name="Rectangle 7">
            <a:extLst>
              <a:ext uri="{FF2B5EF4-FFF2-40B4-BE49-F238E27FC236}">
                <a16:creationId xmlns:a16="http://schemas.microsoft.com/office/drawing/2014/main" id="{838E04D6-6B01-4318-93CD-60455AC86C12}"/>
              </a:ext>
            </a:extLst>
          </p:cNvPr>
          <p:cNvSpPr/>
          <p:nvPr/>
        </p:nvSpPr>
        <p:spPr>
          <a:xfrm>
            <a:off x="7116856" y="6138124"/>
            <a:ext cx="1627206" cy="274761"/>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CA" sz="1100" dirty="0">
                <a:solidFill>
                  <a:srgbClr val="FFFFFF"/>
                </a:solidFill>
                <a:latin typeface="Arial"/>
              </a:rPr>
              <a:t>At standard</a:t>
            </a:r>
          </a:p>
        </p:txBody>
      </p:sp>
      <p:sp>
        <p:nvSpPr>
          <p:cNvPr id="9" name="Rectangle 8">
            <a:extLst>
              <a:ext uri="{FF2B5EF4-FFF2-40B4-BE49-F238E27FC236}">
                <a16:creationId xmlns:a16="http://schemas.microsoft.com/office/drawing/2014/main" id="{1C7ED9A2-2D6B-480C-BB04-3BC5E1C83879}"/>
              </a:ext>
            </a:extLst>
          </p:cNvPr>
          <p:cNvSpPr/>
          <p:nvPr/>
        </p:nvSpPr>
        <p:spPr>
          <a:xfrm>
            <a:off x="8785305" y="6150538"/>
            <a:ext cx="1627206" cy="274761"/>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CA" sz="1100" dirty="0">
                <a:solidFill>
                  <a:srgbClr val="FFFFFF"/>
                </a:solidFill>
                <a:latin typeface="Arial"/>
              </a:rPr>
              <a:t>Slightly below standard</a:t>
            </a:r>
          </a:p>
        </p:txBody>
      </p:sp>
      <p:sp>
        <p:nvSpPr>
          <p:cNvPr id="11" name="Rectangle 10">
            <a:extLst>
              <a:ext uri="{FF2B5EF4-FFF2-40B4-BE49-F238E27FC236}">
                <a16:creationId xmlns:a16="http://schemas.microsoft.com/office/drawing/2014/main" id="{C859929B-BD37-4AC4-9A96-0DAF591A07CD}"/>
              </a:ext>
            </a:extLst>
          </p:cNvPr>
          <p:cNvSpPr/>
          <p:nvPr/>
        </p:nvSpPr>
        <p:spPr>
          <a:xfrm>
            <a:off x="10453754" y="6150538"/>
            <a:ext cx="1627206" cy="27476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CA" sz="1100" dirty="0">
                <a:solidFill>
                  <a:srgbClr val="FFFFFF"/>
                </a:solidFill>
                <a:latin typeface="Arial"/>
              </a:rPr>
              <a:t>Well below standard</a:t>
            </a:r>
          </a:p>
        </p:txBody>
      </p:sp>
      <p:sp>
        <p:nvSpPr>
          <p:cNvPr id="26" name="Oval 25">
            <a:extLst>
              <a:ext uri="{FF2B5EF4-FFF2-40B4-BE49-F238E27FC236}">
                <a16:creationId xmlns:a16="http://schemas.microsoft.com/office/drawing/2014/main" id="{D4DB71D1-CE34-4338-9ED3-40669B278BD8}"/>
              </a:ext>
            </a:extLst>
          </p:cNvPr>
          <p:cNvSpPr/>
          <p:nvPr/>
        </p:nvSpPr>
        <p:spPr>
          <a:xfrm>
            <a:off x="111040" y="6108085"/>
            <a:ext cx="304800" cy="30480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srgbClr val="FFFFFF"/>
              </a:solidFill>
              <a:latin typeface="Arial"/>
            </a:endParaRPr>
          </a:p>
        </p:txBody>
      </p:sp>
      <p:sp>
        <p:nvSpPr>
          <p:cNvPr id="27" name="TextBox 26">
            <a:extLst>
              <a:ext uri="{FF2B5EF4-FFF2-40B4-BE49-F238E27FC236}">
                <a16:creationId xmlns:a16="http://schemas.microsoft.com/office/drawing/2014/main" id="{19613328-E18A-450E-B8BA-46DCD6714BFC}"/>
              </a:ext>
            </a:extLst>
          </p:cNvPr>
          <p:cNvSpPr txBox="1"/>
          <p:nvPr/>
        </p:nvSpPr>
        <p:spPr>
          <a:xfrm>
            <a:off x="1178825" y="6164807"/>
            <a:ext cx="4688008" cy="246221"/>
          </a:xfrm>
          <a:prstGeom prst="rect">
            <a:avLst/>
          </a:prstGeom>
          <a:noFill/>
        </p:spPr>
        <p:txBody>
          <a:bodyPr wrap="square" rtlCol="0">
            <a:spAutoFit/>
          </a:bodyPr>
          <a:lstStyle/>
          <a:p>
            <a:pPr>
              <a:defRPr/>
            </a:pPr>
            <a:r>
              <a:rPr lang="en-CA" sz="1000" dirty="0">
                <a:solidFill>
                  <a:srgbClr val="000000"/>
                </a:solidFill>
              </a:rPr>
              <a:t>Significantly higher than other group(s) at 95% / 90% / 80% significance </a:t>
            </a:r>
          </a:p>
        </p:txBody>
      </p:sp>
      <p:sp>
        <p:nvSpPr>
          <p:cNvPr id="5" name="Title 1">
            <a:extLst>
              <a:ext uri="{FF2B5EF4-FFF2-40B4-BE49-F238E27FC236}">
                <a16:creationId xmlns:a16="http://schemas.microsoft.com/office/drawing/2014/main" id="{0048462B-0D37-0373-6723-701D780C5782}"/>
              </a:ext>
            </a:extLst>
          </p:cNvPr>
          <p:cNvSpPr>
            <a:spLocks noGrp="1"/>
          </p:cNvSpPr>
          <p:nvPr>
            <p:ph type="title"/>
          </p:nvPr>
        </p:nvSpPr>
        <p:spPr>
          <a:xfrm>
            <a:off x="1860698" y="0"/>
            <a:ext cx="10331302" cy="919451"/>
          </a:xfrm>
        </p:spPr>
        <p:txBody>
          <a:bodyPr anchor="t">
            <a:noAutofit/>
          </a:bodyPr>
          <a:lstStyle/>
          <a:p>
            <a:r>
              <a:rPr lang="en-CA" b="1" dirty="0"/>
              <a:t>The Within Reach </a:t>
            </a:r>
            <a:r>
              <a:rPr lang="en-CA" dirty="0"/>
              <a:t>poster &amp; campaign</a:t>
            </a:r>
            <a:r>
              <a:rPr lang="en-CA" b="1" dirty="0"/>
              <a:t> performed strongly overall. </a:t>
            </a:r>
            <a:r>
              <a:rPr lang="en-CA" sz="1700" b="1" dirty="0"/>
              <a:t>With both those who had seen it in-market &amp; those who had not. Especially for those Aware of the campaign in-market, who found the messages Relevant &amp; Persuasive (more likely to wear my lifejacket more often).</a:t>
            </a:r>
          </a:p>
        </p:txBody>
      </p:sp>
      <p:sp>
        <p:nvSpPr>
          <p:cNvPr id="7" name="Oval 6">
            <a:extLst>
              <a:ext uri="{FF2B5EF4-FFF2-40B4-BE49-F238E27FC236}">
                <a16:creationId xmlns:a16="http://schemas.microsoft.com/office/drawing/2014/main" id="{0945A5CF-9140-D8D1-395D-F0651914828A}"/>
              </a:ext>
            </a:extLst>
          </p:cNvPr>
          <p:cNvSpPr/>
          <p:nvPr/>
        </p:nvSpPr>
        <p:spPr>
          <a:xfrm>
            <a:off x="458319" y="6108085"/>
            <a:ext cx="304800" cy="304800"/>
          </a:xfrm>
          <a:prstGeom prst="ellipse">
            <a:avLst/>
          </a:prstGeom>
          <a:noFill/>
          <a:ln w="190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32E9FC9E-697A-58EB-DF15-ED4CAF643AAD}"/>
              </a:ext>
            </a:extLst>
          </p:cNvPr>
          <p:cNvSpPr txBox="1"/>
          <p:nvPr/>
        </p:nvSpPr>
        <p:spPr>
          <a:xfrm>
            <a:off x="0" y="6545949"/>
            <a:ext cx="12192000" cy="246221"/>
          </a:xfrm>
          <a:prstGeom prst="rect">
            <a:avLst/>
          </a:prstGeom>
          <a:noFill/>
        </p:spPr>
        <p:txBody>
          <a:bodyPr wrap="square" rtlCol="0">
            <a:spAutoFit/>
          </a:bodyPr>
          <a:lstStyle/>
          <a:p>
            <a:r>
              <a:rPr lang="en-US" sz="1000" dirty="0">
                <a:solidFill>
                  <a:srgbClr val="000000"/>
                </a:solidFill>
                <a:latin typeface="Lucida Grande"/>
                <a:ea typeface="Lucida Grande"/>
                <a:cs typeface="Lucida Grande"/>
              </a:rPr>
              <a:t>Source – On-Water Survey - Part 2 Online Survey:</a:t>
            </a:r>
            <a:r>
              <a:rPr lang="en-US" sz="1000" dirty="0">
                <a:solidFill>
                  <a:srgbClr val="000000"/>
                </a:solidFill>
                <a:latin typeface="Calibri" panose="020F0502020204030204" pitchFamily="34" charset="0"/>
                <a:ea typeface="Lucida Grande"/>
                <a:cs typeface="Calibri" panose="020F0502020204030204" pitchFamily="34" charset="0"/>
              </a:rPr>
              <a:t> Rating of “Within Reach” advertising campaign</a:t>
            </a:r>
            <a:endParaRPr lang="en-CA" sz="1000" dirty="0">
              <a:latin typeface="Calibri" panose="020F0502020204030204" pitchFamily="34" charset="0"/>
              <a:cs typeface="Calibri" panose="020F0502020204030204" pitchFamily="34" charset="0"/>
            </a:endParaRPr>
          </a:p>
        </p:txBody>
      </p:sp>
      <p:sp>
        <p:nvSpPr>
          <p:cNvPr id="13" name="Slide Number Placeholder 3">
            <a:extLst>
              <a:ext uri="{FF2B5EF4-FFF2-40B4-BE49-F238E27FC236}">
                <a16:creationId xmlns:a16="http://schemas.microsoft.com/office/drawing/2014/main" id="{BE6AB9AB-55A1-1AB9-B4AA-26E934000B85}"/>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39</a:t>
            </a:fld>
            <a:endParaRPr lang="en-US" dirty="0">
              <a:solidFill>
                <a:prstClr val="white">
                  <a:lumMod val="50000"/>
                </a:prstClr>
              </a:solidFill>
              <a:latin typeface="Calibri"/>
            </a:endParaRPr>
          </a:p>
        </p:txBody>
      </p:sp>
      <p:sp>
        <p:nvSpPr>
          <p:cNvPr id="14" name="Oval 13">
            <a:extLst>
              <a:ext uri="{FF2B5EF4-FFF2-40B4-BE49-F238E27FC236}">
                <a16:creationId xmlns:a16="http://schemas.microsoft.com/office/drawing/2014/main" id="{15C405EB-206E-5859-BD07-D31A96D61171}"/>
              </a:ext>
            </a:extLst>
          </p:cNvPr>
          <p:cNvSpPr/>
          <p:nvPr/>
        </p:nvSpPr>
        <p:spPr>
          <a:xfrm>
            <a:off x="8760480" y="4302088"/>
            <a:ext cx="383520" cy="368765"/>
          </a:xfrm>
          <a:prstGeom prst="ellipse">
            <a:avLst/>
          </a:prstGeom>
          <a:noFill/>
          <a:ln w="1905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224C2A8A-56CA-F46E-912E-3C8A2B6A4927}"/>
              </a:ext>
            </a:extLst>
          </p:cNvPr>
          <p:cNvSpPr/>
          <p:nvPr/>
        </p:nvSpPr>
        <p:spPr>
          <a:xfrm>
            <a:off x="8764598" y="4701623"/>
            <a:ext cx="383520" cy="368765"/>
          </a:xfrm>
          <a:prstGeom prst="ellipse">
            <a:avLst/>
          </a:prstGeom>
          <a:noFill/>
          <a:ln w="1905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86345A68-B7B2-BEA1-04E5-89030EC235D3}"/>
              </a:ext>
            </a:extLst>
          </p:cNvPr>
          <p:cNvSpPr/>
          <p:nvPr/>
        </p:nvSpPr>
        <p:spPr>
          <a:xfrm>
            <a:off x="8752242" y="1810142"/>
            <a:ext cx="383520" cy="368765"/>
          </a:xfrm>
          <a:prstGeom prst="ellipse">
            <a:avLst/>
          </a:prstGeom>
          <a:noFill/>
          <a:ln w="1905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78E64020-1113-48DA-8B0F-7EBEA9EB490D}"/>
              </a:ext>
            </a:extLst>
          </p:cNvPr>
          <p:cNvSpPr/>
          <p:nvPr/>
        </p:nvSpPr>
        <p:spPr>
          <a:xfrm>
            <a:off x="8752242" y="5111157"/>
            <a:ext cx="383520" cy="368765"/>
          </a:xfrm>
          <a:prstGeom prst="ellipse">
            <a:avLst/>
          </a:prstGeom>
          <a:noFill/>
          <a:ln w="190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93B8F84-CD9C-0A4B-7159-203DD3565E9B}"/>
              </a:ext>
            </a:extLst>
          </p:cNvPr>
          <p:cNvSpPr/>
          <p:nvPr/>
        </p:nvSpPr>
        <p:spPr>
          <a:xfrm>
            <a:off x="8785305" y="2642384"/>
            <a:ext cx="304800" cy="30480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Rectangle 18">
            <a:extLst>
              <a:ext uri="{FF2B5EF4-FFF2-40B4-BE49-F238E27FC236}">
                <a16:creationId xmlns:a16="http://schemas.microsoft.com/office/drawing/2014/main" id="{7086BECA-0B58-042D-341A-A8A6150E5C4E}"/>
              </a:ext>
            </a:extLst>
          </p:cNvPr>
          <p:cNvSpPr/>
          <p:nvPr/>
        </p:nvSpPr>
        <p:spPr>
          <a:xfrm>
            <a:off x="818572" y="6091959"/>
            <a:ext cx="304800" cy="30480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ustDataLst>
      <p:tags r:id="rId1"/>
    </p:custDataLst>
    <p:extLst>
      <p:ext uri="{BB962C8B-B14F-4D97-AF65-F5344CB8AC3E}">
        <p14:creationId xmlns:p14="http://schemas.microsoft.com/office/powerpoint/2010/main" val="359808134"/>
      </p:ext>
    </p:extLst>
  </p:cSld>
  <p:clrMapOvr>
    <a:masterClrMapping/>
  </p:clrMapOvr>
  <p:transition spd="med">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843" y="0"/>
            <a:ext cx="7180637" cy="1052736"/>
          </a:xfrm>
        </p:spPr>
        <p:txBody>
          <a:bodyPr>
            <a:normAutofit/>
          </a:bodyPr>
          <a:lstStyle/>
          <a:p>
            <a:r>
              <a:rPr lang="en-CA" sz="2400" dirty="0"/>
              <a:t>‘Research That Floats’ Project  Objectives</a:t>
            </a:r>
            <a:endParaRPr lang="en-US" sz="2400" dirty="0"/>
          </a:p>
        </p:txBody>
      </p:sp>
      <p:sp>
        <p:nvSpPr>
          <p:cNvPr id="4" name="Slide Number Placeholder 3"/>
          <p:cNvSpPr>
            <a:spLocks noGrp="1"/>
          </p:cNvSpPr>
          <p:nvPr>
            <p:ph type="sldNum" sz="quarter" idx="12"/>
          </p:nvPr>
        </p:nvSpPr>
        <p:spPr/>
        <p:txBody>
          <a:bodyPr/>
          <a:lstStyle/>
          <a:p>
            <a:fld id="{5857359A-ACC2-4AC8-94CA-842605F06C6B}" type="slidenum">
              <a:rPr lang="en-US" smtClean="0"/>
              <a:pPr/>
              <a:t>4</a:t>
            </a:fld>
            <a:endParaRPr lang="en-US" dirty="0"/>
          </a:p>
        </p:txBody>
      </p:sp>
      <p:sp>
        <p:nvSpPr>
          <p:cNvPr id="5" name="Text Box 5"/>
          <p:cNvSpPr txBox="1">
            <a:spLocks noChangeArrowheads="1"/>
          </p:cNvSpPr>
          <p:nvPr/>
        </p:nvSpPr>
        <p:spPr bwMode="auto">
          <a:xfrm>
            <a:off x="712334" y="1603248"/>
            <a:ext cx="8248786" cy="4231928"/>
          </a:xfrm>
          <a:prstGeom prst="rect">
            <a:avLst/>
          </a:prstGeom>
          <a:noFill/>
          <a:ln w="9525">
            <a:noFill/>
            <a:miter lim="800000"/>
            <a:headEnd/>
            <a:tailEnd/>
          </a:ln>
        </p:spPr>
        <p:txBody>
          <a:bodyPr wrap="square">
            <a:spAutoFit/>
          </a:bodyPr>
          <a:lstStyle/>
          <a:p>
            <a:pPr>
              <a:spcAft>
                <a:spcPts val="3000"/>
              </a:spcAft>
            </a:pPr>
            <a:r>
              <a:rPr lang="en-US" sz="2000" b="1" dirty="0">
                <a:latin typeface="Arial" pitchFamily="34" charset="0"/>
                <a:cs typeface="Arial" pitchFamily="34" charset="0"/>
              </a:rPr>
              <a:t>The overall RTF desired outcome is to identify how to increase lifejacket wear among recreational boaters, to help reduce drownings.</a:t>
            </a:r>
          </a:p>
          <a:p>
            <a:pPr marL="342900" indent="-342900">
              <a:spcAft>
                <a:spcPts val="2400"/>
              </a:spcAft>
              <a:buFont typeface="Arial" charset="0"/>
              <a:buAutoNum type="arabicPeriod"/>
            </a:pPr>
            <a:r>
              <a:rPr lang="en-US" b="1" dirty="0">
                <a:latin typeface="Arial" pitchFamily="34" charset="0"/>
                <a:cs typeface="Arial" pitchFamily="34" charset="0"/>
              </a:rPr>
              <a:t>Measure and share Lifejacket Wear Rates for Canadian Boaters on inland lakes</a:t>
            </a:r>
            <a:r>
              <a:rPr lang="en-US" dirty="0">
                <a:latin typeface="Arial" pitchFamily="34" charset="0"/>
                <a:cs typeface="Arial" pitchFamily="34" charset="0"/>
              </a:rPr>
              <a:t>. </a:t>
            </a:r>
            <a:br>
              <a:rPr lang="en-US" dirty="0">
                <a:latin typeface="Arial" pitchFamily="34" charset="0"/>
                <a:cs typeface="Arial" pitchFamily="34" charset="0"/>
              </a:rPr>
            </a:br>
            <a:r>
              <a:rPr lang="en-US" dirty="0">
                <a:latin typeface="Arial" pitchFamily="34" charset="0"/>
                <a:cs typeface="Arial" pitchFamily="34" charset="0"/>
              </a:rPr>
              <a:t>Actual observed lifejacket wear rates, over 2 boating seasons.</a:t>
            </a:r>
          </a:p>
          <a:p>
            <a:pPr marL="342900" indent="-342900">
              <a:spcAft>
                <a:spcPts val="2400"/>
              </a:spcAft>
              <a:buFont typeface="Arial" charset="0"/>
              <a:buAutoNum type="arabicPeriod"/>
            </a:pPr>
            <a:r>
              <a:rPr lang="en-US" b="1" dirty="0">
                <a:latin typeface="Arial" pitchFamily="34" charset="0"/>
                <a:cs typeface="Arial" pitchFamily="34" charset="0"/>
              </a:rPr>
              <a:t>Develop and test a Lifejacket Wear public education / communication campaign. </a:t>
            </a:r>
            <a:br>
              <a:rPr lang="en-US" b="1" dirty="0">
                <a:latin typeface="Arial" pitchFamily="34" charset="0"/>
                <a:cs typeface="Arial" pitchFamily="34" charset="0"/>
              </a:rPr>
            </a:br>
            <a:r>
              <a:rPr lang="en-US" dirty="0">
                <a:latin typeface="Arial" pitchFamily="34" charset="0"/>
                <a:cs typeface="Arial" pitchFamily="34" charset="0"/>
              </a:rPr>
              <a:t>To determine if it can change boaters’ lifejacket wear behaviour.</a:t>
            </a:r>
          </a:p>
          <a:p>
            <a:pPr marL="342900" indent="-342900">
              <a:spcAft>
                <a:spcPts val="2400"/>
              </a:spcAft>
              <a:buFont typeface="Arial" charset="0"/>
              <a:buAutoNum type="arabicPeriod"/>
            </a:pPr>
            <a:r>
              <a:rPr lang="en-US" b="1" dirty="0">
                <a:latin typeface="Arial" pitchFamily="34" charset="0"/>
                <a:cs typeface="Arial" pitchFamily="34" charset="0"/>
              </a:rPr>
              <a:t>Share the RTF results and learning broadly, </a:t>
            </a:r>
            <a:r>
              <a:rPr lang="en-US" dirty="0">
                <a:latin typeface="Arial" pitchFamily="34" charset="0"/>
                <a:cs typeface="Arial" pitchFamily="34" charset="0"/>
              </a:rPr>
              <a:t>among boating safety stakeholders.</a:t>
            </a:r>
          </a:p>
        </p:txBody>
      </p:sp>
      <p:pic>
        <p:nvPicPr>
          <p:cNvPr id="6" name="Picture 5">
            <a:extLst>
              <a:ext uri="{FF2B5EF4-FFF2-40B4-BE49-F238E27FC236}">
                <a16:creationId xmlns:a16="http://schemas.microsoft.com/office/drawing/2014/main" id="{3379921B-F744-CA57-510B-A0DE3F44D2B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390654" y="1971435"/>
            <a:ext cx="2792118" cy="2677231"/>
          </a:xfrm>
          <a:prstGeom prst="rect">
            <a:avLst/>
          </a:prstGeom>
        </p:spPr>
      </p:pic>
    </p:spTree>
    <p:custDataLst>
      <p:tags r:id="rId1"/>
    </p:custDataLst>
    <p:extLst>
      <p:ext uri="{BB962C8B-B14F-4D97-AF65-F5344CB8AC3E}">
        <p14:creationId xmlns:p14="http://schemas.microsoft.com/office/powerpoint/2010/main" val="1635914815"/>
      </p:ext>
    </p:extLst>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C980F19B-5613-FDEE-2910-5E26EA24C57C}"/>
              </a:ext>
            </a:extLst>
          </p:cNvPr>
          <p:cNvGraphicFramePr/>
          <p:nvPr/>
        </p:nvGraphicFramePr>
        <p:xfrm>
          <a:off x="0" y="2058489"/>
          <a:ext cx="6375231" cy="4329961"/>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 Box 4">
            <a:extLst>
              <a:ext uri="{FF2B5EF4-FFF2-40B4-BE49-F238E27FC236}">
                <a16:creationId xmlns:a16="http://schemas.microsoft.com/office/drawing/2014/main" id="{998758AF-01B6-40E7-880A-437E0E458A36}"/>
              </a:ext>
            </a:extLst>
          </p:cNvPr>
          <p:cNvSpPr txBox="1">
            <a:spLocks noChangeArrowheads="1"/>
          </p:cNvSpPr>
          <p:nvPr/>
        </p:nvSpPr>
        <p:spPr bwMode="auto">
          <a:xfrm>
            <a:off x="-170270" y="6485005"/>
            <a:ext cx="83473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gn="l" eaLnBrk="0" hangingPunct="0">
              <a:spcBef>
                <a:spcPct val="20000"/>
              </a:spcBef>
              <a:buChar char="•"/>
              <a:defRPr sz="3200">
                <a:solidFill>
                  <a:schemeClr val="tx1"/>
                </a:solidFill>
                <a:latin typeface="Arial" charset="0"/>
              </a:defRPr>
            </a:lvl1pPr>
            <a:lvl2pPr marL="11430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1" eaLnBrk="1" hangingPunct="1">
              <a:spcBef>
                <a:spcPct val="50000"/>
              </a:spcBef>
              <a:buFontTx/>
              <a:buNone/>
            </a:pPr>
            <a:r>
              <a:rPr lang="en-US" sz="1000" dirty="0">
                <a:solidFill>
                  <a:srgbClr val="000000"/>
                </a:solidFill>
                <a:latin typeface="Lucida Grande"/>
                <a:ea typeface="Lucida Grande"/>
                <a:cs typeface="Lucida Grande"/>
              </a:rPr>
              <a:t>Source – On-Water Survey - Part 2 Online Survey: </a:t>
            </a:r>
            <a:r>
              <a:rPr lang="en-US" altLang="en-US" sz="1000" dirty="0">
                <a:cs typeface="Arial" charset="0"/>
              </a:rPr>
              <a:t>Q22. How would you rate this poster ad overall, where 1 is 'very poor' and 10 is 'excellent'?	</a:t>
            </a:r>
          </a:p>
        </p:txBody>
      </p:sp>
      <p:sp>
        <p:nvSpPr>
          <p:cNvPr id="2" name="Title 1">
            <a:extLst>
              <a:ext uri="{FF2B5EF4-FFF2-40B4-BE49-F238E27FC236}">
                <a16:creationId xmlns:a16="http://schemas.microsoft.com/office/drawing/2014/main" id="{988828C6-F828-46CD-AC9C-FA9457D05DD6}"/>
              </a:ext>
            </a:extLst>
          </p:cNvPr>
          <p:cNvSpPr>
            <a:spLocks noGrp="1"/>
          </p:cNvSpPr>
          <p:nvPr>
            <p:ph type="title"/>
          </p:nvPr>
        </p:nvSpPr>
        <p:spPr>
          <a:xfrm>
            <a:off x="1913020" y="22781"/>
            <a:ext cx="10278979" cy="1000768"/>
          </a:xfrm>
        </p:spPr>
        <p:txBody>
          <a:bodyPr>
            <a:normAutofit fontScale="90000"/>
          </a:bodyPr>
          <a:lstStyle/>
          <a:p>
            <a:r>
              <a:rPr lang="en-CA" sz="2200" b="1" dirty="0"/>
              <a:t>The Within Reach poster was rated very highly overall, </a:t>
            </a:r>
            <a:r>
              <a:rPr lang="en-CA" b="1" dirty="0"/>
              <a:t>with over one-third (38%) rating it 10 out of 10; and three-quarters (74%) rating it 8 to 10. Those Aware of the campaign in-market rated it even higher, but ratings also very high with those seeing it for the first time.</a:t>
            </a:r>
          </a:p>
        </p:txBody>
      </p:sp>
      <p:sp>
        <p:nvSpPr>
          <p:cNvPr id="3" name="TextBox 2">
            <a:extLst>
              <a:ext uri="{FF2B5EF4-FFF2-40B4-BE49-F238E27FC236}">
                <a16:creationId xmlns:a16="http://schemas.microsoft.com/office/drawing/2014/main" id="{BFE490B1-856A-F4A6-7073-03D965F8B861}"/>
              </a:ext>
            </a:extLst>
          </p:cNvPr>
          <p:cNvSpPr txBox="1"/>
          <p:nvPr/>
        </p:nvSpPr>
        <p:spPr>
          <a:xfrm>
            <a:off x="189186" y="1504491"/>
            <a:ext cx="7914290" cy="615553"/>
          </a:xfrm>
          <a:prstGeom prst="rect">
            <a:avLst/>
          </a:prstGeom>
          <a:noFill/>
        </p:spPr>
        <p:txBody>
          <a:bodyPr wrap="square" rtlCol="0">
            <a:spAutoFit/>
          </a:bodyPr>
          <a:lstStyle/>
          <a:p>
            <a:r>
              <a:rPr lang="en-US" sz="1600" b="1" dirty="0"/>
              <a:t>Boater rating of the Within Reach poster: Overall rating		</a:t>
            </a:r>
            <a:r>
              <a:rPr lang="en-US" sz="1200" dirty="0"/>
              <a:t> </a:t>
            </a:r>
          </a:p>
          <a:p>
            <a:r>
              <a:rPr lang="en-US" b="1" dirty="0"/>
              <a:t>% of total boaters </a:t>
            </a:r>
            <a:r>
              <a:rPr lang="en-US" sz="1200" b="1" dirty="0"/>
              <a:t>(n=329), aware (n= 95), not aware (n=234)</a:t>
            </a:r>
            <a:r>
              <a:rPr lang="en-US" sz="1200" dirty="0"/>
              <a:t> 10 Point Scale: Excellent = 10 to Very poor -1</a:t>
            </a:r>
            <a:endParaRPr lang="en-US" sz="1200" b="1" dirty="0"/>
          </a:p>
        </p:txBody>
      </p:sp>
      <p:sp>
        <p:nvSpPr>
          <p:cNvPr id="14" name="Slide Number Placeholder 4">
            <a:extLst>
              <a:ext uri="{FF2B5EF4-FFF2-40B4-BE49-F238E27FC236}">
                <a16:creationId xmlns:a16="http://schemas.microsoft.com/office/drawing/2014/main" id="{4E90266B-FB96-9277-8BAF-E7E852020584}"/>
              </a:ext>
            </a:extLst>
          </p:cNvPr>
          <p:cNvSpPr>
            <a:spLocks noGrp="1"/>
          </p:cNvSpPr>
          <p:nvPr>
            <p:ph type="sldNum" sz="quarter" idx="4294967295"/>
          </p:nvPr>
        </p:nvSpPr>
        <p:spPr bwMode="auto">
          <a:xfrm>
            <a:off x="10991851" y="6597650"/>
            <a:ext cx="1200149"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000" b="1" kern="1200">
                <a:solidFill>
                  <a:schemeClr val="bg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defRPr/>
            </a:pPr>
            <a:fld id="{B8309D2E-CE11-4BCD-B34D-E70F3EA7038C}" type="slidenum">
              <a:rPr lang="en-US" smtClean="0"/>
              <a:pPr>
                <a:defRPr/>
              </a:pPr>
              <a:t>40</a:t>
            </a:fld>
            <a:endParaRPr lang="en-US" dirty="0"/>
          </a:p>
        </p:txBody>
      </p:sp>
      <p:graphicFrame>
        <p:nvGraphicFramePr>
          <p:cNvPr id="35" name="Table 4">
            <a:extLst>
              <a:ext uri="{FF2B5EF4-FFF2-40B4-BE49-F238E27FC236}">
                <a16:creationId xmlns:a16="http://schemas.microsoft.com/office/drawing/2014/main" id="{32F7F52E-4F7D-4A93-8F58-295128C3D09E}"/>
              </a:ext>
            </a:extLst>
          </p:cNvPr>
          <p:cNvGraphicFramePr>
            <a:graphicFrameLocks noGrp="1"/>
          </p:cNvGraphicFramePr>
          <p:nvPr/>
        </p:nvGraphicFramePr>
        <p:xfrm>
          <a:off x="5163610" y="2145829"/>
          <a:ext cx="1084790" cy="3207681"/>
        </p:xfrm>
        <a:graphic>
          <a:graphicData uri="http://schemas.openxmlformats.org/drawingml/2006/table">
            <a:tbl>
              <a:tblPr firstRow="1" bandRow="1">
                <a:tableStyleId>{5C22544A-7EE6-4342-B048-85BDC9FD1C3A}</a:tableStyleId>
              </a:tblPr>
              <a:tblGrid>
                <a:gridCol w="1084790">
                  <a:extLst>
                    <a:ext uri="{9D8B030D-6E8A-4147-A177-3AD203B41FA5}">
                      <a16:colId xmlns:a16="http://schemas.microsoft.com/office/drawing/2014/main" val="1498974413"/>
                    </a:ext>
                  </a:extLst>
                </a:gridCol>
              </a:tblGrid>
              <a:tr h="463683">
                <a:tc>
                  <a:txBody>
                    <a:bodyPr/>
                    <a:lstStyle/>
                    <a:p>
                      <a:pPr algn="ctr"/>
                      <a:r>
                        <a:rPr lang="en-CA" sz="1200" b="0" dirty="0">
                          <a:solidFill>
                            <a:schemeClr val="tx1"/>
                          </a:solidFill>
                        </a:rPr>
                        <a:t>Top 3 box %</a:t>
                      </a: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7592450"/>
                  </a:ext>
                </a:extLst>
              </a:tr>
              <a:tr h="845126">
                <a:tc>
                  <a:txBody>
                    <a:bodyPr/>
                    <a:lstStyle/>
                    <a:p>
                      <a:pPr algn="ctr"/>
                      <a:endParaRPr lang="en-CA" sz="1600" b="0" dirty="0"/>
                    </a:p>
                    <a:p>
                      <a:pPr algn="ctr"/>
                      <a:r>
                        <a:rPr lang="en-CA" sz="1600" b="0" dirty="0"/>
                        <a:t>74</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7692486"/>
                  </a:ext>
                </a:extLst>
              </a:tr>
              <a:tr h="949436">
                <a:tc>
                  <a:txBody>
                    <a:bodyPr/>
                    <a:lstStyle/>
                    <a:p>
                      <a:pPr algn="ctr"/>
                      <a:r>
                        <a:rPr lang="en-CA" sz="1600" b="0" dirty="0"/>
                        <a:t>86</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5068786"/>
                  </a:ext>
                </a:extLst>
              </a:tr>
              <a:tr h="949436">
                <a:tc>
                  <a:txBody>
                    <a:bodyPr/>
                    <a:lstStyle/>
                    <a:p>
                      <a:pPr algn="ctr"/>
                      <a:r>
                        <a:rPr lang="en-CA" sz="1600" b="0" dirty="0"/>
                        <a:t>69</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9273934"/>
                  </a:ext>
                </a:extLst>
              </a:tr>
            </a:tbl>
          </a:graphicData>
        </a:graphic>
      </p:graphicFrame>
      <p:sp>
        <p:nvSpPr>
          <p:cNvPr id="15" name="Oval 14">
            <a:extLst>
              <a:ext uri="{FF2B5EF4-FFF2-40B4-BE49-F238E27FC236}">
                <a16:creationId xmlns:a16="http://schemas.microsoft.com/office/drawing/2014/main" id="{1A2906E6-5C6D-3051-19A5-164E5E5C6925}"/>
              </a:ext>
            </a:extLst>
          </p:cNvPr>
          <p:cNvSpPr/>
          <p:nvPr/>
        </p:nvSpPr>
        <p:spPr>
          <a:xfrm>
            <a:off x="5484027" y="3749669"/>
            <a:ext cx="443955" cy="371877"/>
          </a:xfrm>
          <a:prstGeom prst="ellipse">
            <a:avLst/>
          </a:prstGeom>
          <a:noFill/>
          <a:ln w="19050">
            <a:solidFill>
              <a:srgbClr val="33CC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D2343EE9-E560-5582-D878-C6FBFCD640F0}"/>
              </a:ext>
            </a:extLst>
          </p:cNvPr>
          <p:cNvSpPr/>
          <p:nvPr/>
        </p:nvSpPr>
        <p:spPr>
          <a:xfrm>
            <a:off x="7891429" y="6090442"/>
            <a:ext cx="304800" cy="304800"/>
          </a:xfrm>
          <a:prstGeom prst="ellipse">
            <a:avLst/>
          </a:prstGeom>
          <a:noFill/>
          <a:ln w="19050">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603F452-ED51-AC5C-34F7-008642898FCD}"/>
              </a:ext>
            </a:extLst>
          </p:cNvPr>
          <p:cNvSpPr txBox="1"/>
          <p:nvPr/>
        </p:nvSpPr>
        <p:spPr>
          <a:xfrm>
            <a:off x="8000139" y="6185677"/>
            <a:ext cx="4191860" cy="246221"/>
          </a:xfrm>
          <a:prstGeom prst="rect">
            <a:avLst/>
          </a:prstGeom>
          <a:noFill/>
        </p:spPr>
        <p:txBody>
          <a:bodyPr wrap="square" rtlCol="0">
            <a:spAutoFit/>
          </a:bodyPr>
          <a:lstStyle/>
          <a:p>
            <a:pPr algn="r"/>
            <a:r>
              <a:rPr lang="en-CA" sz="1000" dirty="0"/>
              <a:t>Significantly higher than other group(s) at 95% / 90% / 80%</a:t>
            </a:r>
          </a:p>
        </p:txBody>
      </p:sp>
      <p:sp>
        <p:nvSpPr>
          <p:cNvPr id="10" name="Oval 9">
            <a:extLst>
              <a:ext uri="{FF2B5EF4-FFF2-40B4-BE49-F238E27FC236}">
                <a16:creationId xmlns:a16="http://schemas.microsoft.com/office/drawing/2014/main" id="{74E88276-85DB-ED9E-B372-CD4B57786AA4}"/>
              </a:ext>
            </a:extLst>
          </p:cNvPr>
          <p:cNvSpPr/>
          <p:nvPr/>
        </p:nvSpPr>
        <p:spPr>
          <a:xfrm>
            <a:off x="8254551" y="6090442"/>
            <a:ext cx="304800" cy="304800"/>
          </a:xfrm>
          <a:prstGeom prst="ellipse">
            <a:avLst/>
          </a:prstGeom>
          <a:noFill/>
          <a:ln w="19050">
            <a:solidFill>
              <a:srgbClr val="33CC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C7A521C-D770-C7E9-58EC-0D4563F65EF7}"/>
              </a:ext>
            </a:extLst>
          </p:cNvPr>
          <p:cNvSpPr/>
          <p:nvPr/>
        </p:nvSpPr>
        <p:spPr>
          <a:xfrm>
            <a:off x="8617672" y="6090442"/>
            <a:ext cx="304800" cy="304800"/>
          </a:xfrm>
          <a:prstGeom prst="rect">
            <a:avLst/>
          </a:prstGeom>
          <a:noFill/>
          <a:ln>
            <a:solidFill>
              <a:srgbClr val="33CC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Slide Number Placeholder 3">
            <a:extLst>
              <a:ext uri="{FF2B5EF4-FFF2-40B4-BE49-F238E27FC236}">
                <a16:creationId xmlns:a16="http://schemas.microsoft.com/office/drawing/2014/main" id="{788B8C17-7A8C-0A8B-6922-0F22DC9B1585}"/>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40</a:t>
            </a:fld>
            <a:endParaRPr lang="en-US" dirty="0">
              <a:solidFill>
                <a:prstClr val="white">
                  <a:lumMod val="50000"/>
                </a:prstClr>
              </a:solidFill>
              <a:latin typeface="Calibri"/>
            </a:endParaRPr>
          </a:p>
        </p:txBody>
      </p:sp>
      <p:sp>
        <p:nvSpPr>
          <p:cNvPr id="5" name="Rectangle 4">
            <a:extLst>
              <a:ext uri="{FF2B5EF4-FFF2-40B4-BE49-F238E27FC236}">
                <a16:creationId xmlns:a16="http://schemas.microsoft.com/office/drawing/2014/main" id="{E7E804C4-C9BC-114D-7767-3D288F89ACBB}"/>
              </a:ext>
            </a:extLst>
          </p:cNvPr>
          <p:cNvSpPr/>
          <p:nvPr/>
        </p:nvSpPr>
        <p:spPr>
          <a:xfrm>
            <a:off x="304800" y="3474699"/>
            <a:ext cx="9677400" cy="944901"/>
          </a:xfrm>
          <a:prstGeom prst="rect">
            <a:avLst/>
          </a:prstGeom>
          <a:noFill/>
          <a:ln>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a:extLst>
              <a:ext uri="{FF2B5EF4-FFF2-40B4-BE49-F238E27FC236}">
                <a16:creationId xmlns:a16="http://schemas.microsoft.com/office/drawing/2014/main" id="{E7C40740-D430-6428-719E-9176ED7F1B2B}"/>
              </a:ext>
            </a:extLst>
          </p:cNvPr>
          <p:cNvSpPr/>
          <p:nvPr/>
        </p:nvSpPr>
        <p:spPr>
          <a:xfrm>
            <a:off x="304800" y="4572000"/>
            <a:ext cx="9677400" cy="944901"/>
          </a:xfrm>
          <a:prstGeom prst="rect">
            <a:avLst/>
          </a:prstGeom>
          <a:noFill/>
          <a:ln>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Oval 11">
            <a:extLst>
              <a:ext uri="{FF2B5EF4-FFF2-40B4-BE49-F238E27FC236}">
                <a16:creationId xmlns:a16="http://schemas.microsoft.com/office/drawing/2014/main" id="{A222A0E0-C33E-7ADC-0050-B2756AE1E324}"/>
              </a:ext>
            </a:extLst>
          </p:cNvPr>
          <p:cNvSpPr/>
          <p:nvPr/>
        </p:nvSpPr>
        <p:spPr>
          <a:xfrm>
            <a:off x="3128570" y="3777047"/>
            <a:ext cx="443955" cy="371877"/>
          </a:xfrm>
          <a:prstGeom prst="ellipse">
            <a:avLst/>
          </a:prstGeom>
          <a:noFill/>
          <a:ln w="1905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97001195"/>
      </p:ext>
    </p:extLst>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60C4DA-1B23-694D-AC7F-F26BA4AF0052}"/>
              </a:ext>
            </a:extLst>
          </p:cNvPr>
          <p:cNvSpPr txBox="1"/>
          <p:nvPr/>
        </p:nvSpPr>
        <p:spPr>
          <a:xfrm>
            <a:off x="-38100" y="6490554"/>
            <a:ext cx="5029200" cy="400110"/>
          </a:xfrm>
          <a:prstGeom prst="rect">
            <a:avLst/>
          </a:prstGeom>
          <a:noFill/>
        </p:spPr>
        <p:txBody>
          <a:bodyPr wrap="square" rtlCol="0">
            <a:spAutoFit/>
          </a:bodyPr>
          <a:lstStyle/>
          <a:p>
            <a:r>
              <a:rPr lang="en-US" sz="1000" dirty="0">
                <a:solidFill>
                  <a:srgbClr val="000000"/>
                </a:solidFill>
                <a:latin typeface="Lucida Grande"/>
                <a:ea typeface="Lucida Grande"/>
                <a:cs typeface="Lucida Grande"/>
              </a:rPr>
              <a:t>Source – On-Water Survey - Part 2 Online Survey: Q18. Thinking of all of the ads / posters you have just seen as a single campaign, what was the main message?</a:t>
            </a:r>
            <a:endParaRPr lang="en-CA" sz="1000" dirty="0"/>
          </a:p>
        </p:txBody>
      </p:sp>
      <p:sp>
        <p:nvSpPr>
          <p:cNvPr id="11" name="Title 10">
            <a:extLst>
              <a:ext uri="{FF2B5EF4-FFF2-40B4-BE49-F238E27FC236}">
                <a16:creationId xmlns:a16="http://schemas.microsoft.com/office/drawing/2014/main" id="{5BC3E4B4-E8C6-7AA0-8F28-EFD98326F0A4}"/>
              </a:ext>
            </a:extLst>
          </p:cNvPr>
          <p:cNvSpPr>
            <a:spLocks noGrp="1"/>
          </p:cNvSpPr>
          <p:nvPr>
            <p:ph type="title"/>
          </p:nvPr>
        </p:nvSpPr>
        <p:spPr>
          <a:xfrm>
            <a:off x="1900989" y="0"/>
            <a:ext cx="10291008" cy="932810"/>
          </a:xfrm>
        </p:spPr>
        <p:txBody>
          <a:bodyPr anchor="t">
            <a:normAutofit fontScale="90000"/>
          </a:bodyPr>
          <a:lstStyle/>
          <a:p>
            <a:r>
              <a:rPr lang="en-CA" b="1" dirty="0"/>
              <a:t>Message recall was very strong. </a:t>
            </a:r>
            <a:r>
              <a:rPr lang="en-CA" sz="1700" b="1" dirty="0"/>
              <a:t>The top two specific messages were wear a lifejacket (41%) &amp; lifejackets save lives (30%). The specific ‘poster creative’ messages (of a lifejacket being out of reach, useless if not worn or not available when needed,) had lower specific recall, but laddered up to the broader intended messaging.</a:t>
            </a:r>
          </a:p>
        </p:txBody>
      </p:sp>
      <p:graphicFrame>
        <p:nvGraphicFramePr>
          <p:cNvPr id="2" name="Chart 1">
            <a:extLst>
              <a:ext uri="{FF2B5EF4-FFF2-40B4-BE49-F238E27FC236}">
                <a16:creationId xmlns:a16="http://schemas.microsoft.com/office/drawing/2014/main" id="{FCB03544-6928-E168-C3EC-50074F76D491}"/>
              </a:ext>
            </a:extLst>
          </p:cNvPr>
          <p:cNvGraphicFramePr/>
          <p:nvPr>
            <p:extLst>
              <p:ext uri="{D42A27DB-BD31-4B8C-83A1-F6EECF244321}">
                <p14:modId xmlns:p14="http://schemas.microsoft.com/office/powerpoint/2010/main" val="1573250626"/>
              </p:ext>
            </p:extLst>
          </p:nvPr>
        </p:nvGraphicFramePr>
        <p:xfrm>
          <a:off x="-594067" y="1767043"/>
          <a:ext cx="11551628" cy="473796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023A69FA-118E-5210-0663-45A776EFAD9A}"/>
              </a:ext>
            </a:extLst>
          </p:cNvPr>
          <p:cNvSpPr txBox="1"/>
          <p:nvPr/>
        </p:nvSpPr>
        <p:spPr>
          <a:xfrm>
            <a:off x="0" y="1091001"/>
            <a:ext cx="11049000" cy="615553"/>
          </a:xfrm>
          <a:prstGeom prst="rect">
            <a:avLst/>
          </a:prstGeom>
          <a:noFill/>
        </p:spPr>
        <p:txBody>
          <a:bodyPr wrap="square" rtlCol="0">
            <a:spAutoFit/>
          </a:bodyPr>
          <a:lstStyle/>
          <a:p>
            <a:r>
              <a:rPr lang="en-US" sz="1600" b="1" dirty="0"/>
              <a:t>Within Reach poster: Unaided main message (Based on blinded Poster &amp; Social Media)</a:t>
            </a:r>
            <a:r>
              <a:rPr lang="en-US" sz="1200" dirty="0"/>
              <a:t> </a:t>
            </a:r>
          </a:p>
          <a:p>
            <a:r>
              <a:rPr lang="en-US" b="1" dirty="0"/>
              <a:t>% of total boaters </a:t>
            </a:r>
            <a:r>
              <a:rPr lang="en-US" sz="1200" b="1" dirty="0"/>
              <a:t>blind aware (n= 75) </a:t>
            </a:r>
            <a:r>
              <a:rPr lang="en-US" sz="1200" dirty="0"/>
              <a:t>Open ended response</a:t>
            </a:r>
            <a:endParaRPr lang="en-US" sz="1200" b="1" dirty="0"/>
          </a:p>
        </p:txBody>
      </p:sp>
      <p:sp>
        <p:nvSpPr>
          <p:cNvPr id="6" name="Rectangle 5">
            <a:extLst>
              <a:ext uri="{FF2B5EF4-FFF2-40B4-BE49-F238E27FC236}">
                <a16:creationId xmlns:a16="http://schemas.microsoft.com/office/drawing/2014/main" id="{F324AFDF-C9C6-D9A9-3ECB-67A61E4C6384}"/>
              </a:ext>
            </a:extLst>
          </p:cNvPr>
          <p:cNvSpPr/>
          <p:nvPr/>
        </p:nvSpPr>
        <p:spPr>
          <a:xfrm>
            <a:off x="194310" y="1849598"/>
            <a:ext cx="10287000" cy="3333176"/>
          </a:xfrm>
          <a:prstGeom prst="rect">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6">
            <a:extLst>
              <a:ext uri="{FF2B5EF4-FFF2-40B4-BE49-F238E27FC236}">
                <a16:creationId xmlns:a16="http://schemas.microsoft.com/office/drawing/2014/main" id="{F2205DC5-348F-C7E6-1221-3F56862D8C30}"/>
              </a:ext>
            </a:extLst>
          </p:cNvPr>
          <p:cNvSpPr/>
          <p:nvPr/>
        </p:nvSpPr>
        <p:spPr>
          <a:xfrm>
            <a:off x="194310" y="3582572"/>
            <a:ext cx="10287000" cy="1609993"/>
          </a:xfrm>
          <a:prstGeom prst="rect">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CA857BBB-6322-9DE8-E497-89A25B2B7980}"/>
              </a:ext>
            </a:extLst>
          </p:cNvPr>
          <p:cNvSpPr txBox="1"/>
          <p:nvPr/>
        </p:nvSpPr>
        <p:spPr>
          <a:xfrm>
            <a:off x="8195310" y="2591973"/>
            <a:ext cx="2209800" cy="276999"/>
          </a:xfrm>
          <a:prstGeom prst="rect">
            <a:avLst/>
          </a:prstGeom>
          <a:noFill/>
        </p:spPr>
        <p:txBody>
          <a:bodyPr wrap="square" rtlCol="0">
            <a:spAutoFit/>
          </a:bodyPr>
          <a:lstStyle/>
          <a:p>
            <a:pPr algn="l"/>
            <a:r>
              <a:rPr lang="en-CA" sz="1200" dirty="0"/>
              <a:t>Net Total Correct = 81</a:t>
            </a:r>
          </a:p>
        </p:txBody>
      </p:sp>
      <p:sp>
        <p:nvSpPr>
          <p:cNvPr id="9" name="TextBox 8">
            <a:extLst>
              <a:ext uri="{FF2B5EF4-FFF2-40B4-BE49-F238E27FC236}">
                <a16:creationId xmlns:a16="http://schemas.microsoft.com/office/drawing/2014/main" id="{9A01324B-AB4B-7299-F66D-4AC365F28740}"/>
              </a:ext>
            </a:extLst>
          </p:cNvPr>
          <p:cNvSpPr txBox="1"/>
          <p:nvPr/>
        </p:nvSpPr>
        <p:spPr>
          <a:xfrm>
            <a:off x="8042910" y="4249068"/>
            <a:ext cx="2386781" cy="461665"/>
          </a:xfrm>
          <a:prstGeom prst="rect">
            <a:avLst/>
          </a:prstGeom>
          <a:noFill/>
        </p:spPr>
        <p:txBody>
          <a:bodyPr wrap="square" rtlCol="0">
            <a:spAutoFit/>
          </a:bodyPr>
          <a:lstStyle/>
          <a:p>
            <a:pPr algn="l"/>
            <a:r>
              <a:rPr lang="en-CA" sz="1200" dirty="0"/>
              <a:t>Sub-Net specific ‘poster creative’ correct playback = 19</a:t>
            </a:r>
          </a:p>
        </p:txBody>
      </p:sp>
      <p:sp>
        <p:nvSpPr>
          <p:cNvPr id="3" name="Slide Number Placeholder 3">
            <a:extLst>
              <a:ext uri="{FF2B5EF4-FFF2-40B4-BE49-F238E27FC236}">
                <a16:creationId xmlns:a16="http://schemas.microsoft.com/office/drawing/2014/main" id="{CC5B47D5-76D1-35CD-3DCC-3484CCC2FB76}"/>
              </a:ext>
            </a:extLst>
          </p:cNvPr>
          <p:cNvSpPr txBox="1">
            <a:spLocks/>
          </p:cNvSpPr>
          <p:nvPr/>
        </p:nvSpPr>
        <p:spPr>
          <a:xfrm>
            <a:off x="11414687" y="6480176"/>
            <a:ext cx="768085" cy="365125"/>
          </a:xfrm>
          <a:prstGeom prst="rect">
            <a:avLst/>
          </a:prstGeom>
        </p:spPr>
        <p:txBody>
          <a:bodyPr/>
          <a:lstStyle>
            <a:defPPr>
              <a:defRPr lang="en-US"/>
            </a:defPPr>
            <a:lvl1pPr marL="0" algn="r"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57359A-ACC2-4AC8-94CA-842605F06C6B}" type="slidenum">
              <a:rPr lang="en-US" smtClean="0">
                <a:latin typeface="Calibri"/>
              </a:rPr>
              <a:pPr/>
              <a:t>41</a:t>
            </a:fld>
            <a:endParaRPr lang="en-US" dirty="0">
              <a:latin typeface="Calibri"/>
            </a:endParaRPr>
          </a:p>
        </p:txBody>
      </p:sp>
    </p:spTree>
    <p:custDataLst>
      <p:tags r:id="rId1"/>
    </p:custDataLst>
    <p:extLst>
      <p:ext uri="{BB962C8B-B14F-4D97-AF65-F5344CB8AC3E}">
        <p14:creationId xmlns:p14="http://schemas.microsoft.com/office/powerpoint/2010/main" val="2657707661"/>
      </p:ext>
    </p:extLst>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Table 4">
            <a:extLst>
              <a:ext uri="{FF2B5EF4-FFF2-40B4-BE49-F238E27FC236}">
                <a16:creationId xmlns:a16="http://schemas.microsoft.com/office/drawing/2014/main" id="{BF61E292-E8ED-45AE-BF07-3DA1E0D9E528}"/>
              </a:ext>
            </a:extLst>
          </p:cNvPr>
          <p:cNvGraphicFramePr>
            <a:graphicFrameLocks noGrp="1"/>
          </p:cNvGraphicFramePr>
          <p:nvPr>
            <p:extLst>
              <p:ext uri="{D42A27DB-BD31-4B8C-83A1-F6EECF244321}">
                <p14:modId xmlns:p14="http://schemas.microsoft.com/office/powerpoint/2010/main" val="940688435"/>
              </p:ext>
            </p:extLst>
          </p:nvPr>
        </p:nvGraphicFramePr>
        <p:xfrm>
          <a:off x="152400" y="1937945"/>
          <a:ext cx="8848658" cy="3724172"/>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161311733"/>
                    </a:ext>
                  </a:extLst>
                </a:gridCol>
                <a:gridCol w="1066800">
                  <a:extLst>
                    <a:ext uri="{9D8B030D-6E8A-4147-A177-3AD203B41FA5}">
                      <a16:colId xmlns:a16="http://schemas.microsoft.com/office/drawing/2014/main" val="1534370413"/>
                    </a:ext>
                  </a:extLst>
                </a:gridCol>
                <a:gridCol w="310516">
                  <a:extLst>
                    <a:ext uri="{9D8B030D-6E8A-4147-A177-3AD203B41FA5}">
                      <a16:colId xmlns:a16="http://schemas.microsoft.com/office/drawing/2014/main" val="4188647766"/>
                    </a:ext>
                  </a:extLst>
                </a:gridCol>
                <a:gridCol w="1106771">
                  <a:extLst>
                    <a:ext uri="{9D8B030D-6E8A-4147-A177-3AD203B41FA5}">
                      <a16:colId xmlns:a16="http://schemas.microsoft.com/office/drawing/2014/main" val="2835490486"/>
                    </a:ext>
                  </a:extLst>
                </a:gridCol>
                <a:gridCol w="1106771">
                  <a:extLst>
                    <a:ext uri="{9D8B030D-6E8A-4147-A177-3AD203B41FA5}">
                      <a16:colId xmlns:a16="http://schemas.microsoft.com/office/drawing/2014/main" val="601601792"/>
                    </a:ext>
                  </a:extLst>
                </a:gridCol>
              </a:tblGrid>
              <a:tr h="346756">
                <a:tc>
                  <a:txBody>
                    <a:bodyPr/>
                    <a:lstStyle/>
                    <a:p>
                      <a:pPr algn="ctr"/>
                      <a:endParaRPr lang="en-CA" sz="1400" b="0" dirty="0">
                        <a:solidFill>
                          <a:schemeClr val="tx1"/>
                        </a:solidFill>
                      </a:endParaRP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1" dirty="0">
                          <a:solidFill>
                            <a:schemeClr val="tx1"/>
                          </a:solidFill>
                        </a:rPr>
                        <a:t>Total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200" b="1" dirty="0">
                        <a:solidFill>
                          <a:schemeClr val="tx1"/>
                        </a:solidFill>
                      </a:endParaRP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1" dirty="0">
                          <a:solidFill>
                            <a:schemeClr val="bg1"/>
                          </a:solidFill>
                        </a:rPr>
                        <a:t>Aware</a:t>
                      </a: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FF"/>
                    </a:solidFill>
                  </a:tcPr>
                </a:tc>
                <a:tc>
                  <a:txBody>
                    <a:bodyPr/>
                    <a:lstStyle/>
                    <a:p>
                      <a:pPr algn="ctr"/>
                      <a:r>
                        <a:rPr lang="en-CA" sz="1200" b="1" dirty="0">
                          <a:solidFill>
                            <a:schemeClr val="bg1"/>
                          </a:solidFill>
                        </a:rPr>
                        <a:t>Not Aware</a:t>
                      </a:r>
                    </a:p>
                  </a:txBody>
                  <a:tcPr anchor="ctr">
                    <a:lnL>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780892941"/>
                  </a:ext>
                </a:extLst>
              </a:tr>
              <a:tr h="346756">
                <a:tc>
                  <a:txBody>
                    <a:bodyPr/>
                    <a:lstStyle/>
                    <a:p>
                      <a:pPr algn="ctr"/>
                      <a:endParaRPr lang="en-CA" sz="1400" b="0" dirty="0">
                        <a:solidFill>
                          <a:schemeClr val="tx1"/>
                        </a:solidFill>
                      </a:endParaRP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1" dirty="0">
                          <a:solidFill>
                            <a:schemeClr val="tx1"/>
                          </a:solidFill>
                        </a:rPr>
                        <a:t>Top 2 box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200" b="1" dirty="0">
                        <a:solidFill>
                          <a:schemeClr val="tx1"/>
                        </a:solidFill>
                      </a:endParaRP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CA" sz="1200" b="1" dirty="0">
                          <a:solidFill>
                            <a:schemeClr val="tx1"/>
                          </a:solidFill>
                        </a:rPr>
                        <a:t>Top 2 box %</a:t>
                      </a: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CA" sz="1200" b="1" dirty="0">
                        <a:solidFill>
                          <a:schemeClr val="tx1"/>
                        </a:solidFill>
                      </a:endParaRP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207592450"/>
                  </a:ext>
                </a:extLst>
              </a:tr>
              <a:tr h="1010220">
                <a:tc>
                  <a:txBody>
                    <a:bodyPr/>
                    <a:lstStyle/>
                    <a:p>
                      <a:pPr algn="ctr"/>
                      <a:endParaRPr lang="en-CA" sz="140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t>88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t>90</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t>86</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7692486"/>
                  </a:ext>
                </a:extLst>
              </a:tr>
              <a:tr h="1010220">
                <a:tc>
                  <a:txBody>
                    <a:bodyPr/>
                    <a:lstStyle/>
                    <a:p>
                      <a:pPr algn="ctr"/>
                      <a:endParaRPr lang="en-CA" sz="140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t>69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t>76</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t>66</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5068786"/>
                  </a:ext>
                </a:extLst>
              </a:tr>
              <a:tr h="1010220">
                <a:tc>
                  <a:txBody>
                    <a:bodyPr/>
                    <a:lstStyle/>
                    <a:p>
                      <a:pPr algn="ctr"/>
                      <a:endParaRPr lang="en-CA" sz="140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t>66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t>69</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t>64</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9965070"/>
                  </a:ext>
                </a:extLst>
              </a:tr>
            </a:tbl>
          </a:graphicData>
        </a:graphic>
      </p:graphicFrame>
      <p:graphicFrame>
        <p:nvGraphicFramePr>
          <p:cNvPr id="8" name="Chart 7">
            <a:extLst>
              <a:ext uri="{FF2B5EF4-FFF2-40B4-BE49-F238E27FC236}">
                <a16:creationId xmlns:a16="http://schemas.microsoft.com/office/drawing/2014/main" id="{6AE5DA62-17D7-D078-3A54-76E994B2C24E}"/>
              </a:ext>
            </a:extLst>
          </p:cNvPr>
          <p:cNvGraphicFramePr/>
          <p:nvPr>
            <p:extLst>
              <p:ext uri="{D42A27DB-BD31-4B8C-83A1-F6EECF244321}">
                <p14:modId xmlns:p14="http://schemas.microsoft.com/office/powerpoint/2010/main" val="3936534146"/>
              </p:ext>
            </p:extLst>
          </p:nvPr>
        </p:nvGraphicFramePr>
        <p:xfrm>
          <a:off x="16027" y="2267689"/>
          <a:ext cx="6375231" cy="4329961"/>
        </p:xfrm>
        <a:graphic>
          <a:graphicData uri="http://schemas.openxmlformats.org/drawingml/2006/chart">
            <c:chart xmlns:c="http://schemas.openxmlformats.org/drawingml/2006/chart" xmlns:r="http://schemas.openxmlformats.org/officeDocument/2006/relationships" r:id="rId4"/>
          </a:graphicData>
        </a:graphic>
      </p:graphicFrame>
      <p:sp>
        <p:nvSpPr>
          <p:cNvPr id="32770" name="Text Box 4"/>
          <p:cNvSpPr txBox="1">
            <a:spLocks noChangeArrowheads="1"/>
          </p:cNvSpPr>
          <p:nvPr/>
        </p:nvSpPr>
        <p:spPr bwMode="auto">
          <a:xfrm>
            <a:off x="-143311" y="6475974"/>
            <a:ext cx="79919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gn="l" eaLnBrk="0" hangingPunct="0">
              <a:spcBef>
                <a:spcPct val="20000"/>
              </a:spcBef>
              <a:buChar char="•"/>
              <a:defRPr sz="3200">
                <a:solidFill>
                  <a:schemeClr val="tx1"/>
                </a:solidFill>
                <a:latin typeface="Arial" charset="0"/>
              </a:defRPr>
            </a:lvl1pPr>
            <a:lvl2pPr marL="11430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1" eaLnBrk="1" hangingPunct="1">
              <a:spcBef>
                <a:spcPct val="50000"/>
              </a:spcBef>
              <a:buFontTx/>
              <a:buNone/>
            </a:pPr>
            <a:r>
              <a:rPr lang="en-US" sz="1000" dirty="0">
                <a:solidFill>
                  <a:srgbClr val="000000"/>
                </a:solidFill>
                <a:latin typeface="Lucida Grande"/>
                <a:ea typeface="Lucida Grande"/>
                <a:cs typeface="Lucida Grande"/>
              </a:rPr>
              <a:t>Source – On-Water Survey - Part 2 Online Survey: </a:t>
            </a:r>
            <a:r>
              <a:rPr lang="en-US" altLang="en-US" sz="1000" dirty="0">
                <a:cs typeface="Arial" charset="0"/>
              </a:rPr>
              <a:t>Q20. Thinking of all of the ads / posters / videos you have just seen as a single campaign, please indicate to what extent you agree or disagree that the ads you just saw communicated each of the following. </a:t>
            </a:r>
            <a:br>
              <a:rPr lang="en-US" altLang="en-US" sz="1000" dirty="0">
                <a:cs typeface="Arial" charset="0"/>
              </a:rPr>
            </a:br>
            <a:r>
              <a:rPr lang="en-US" altLang="en-US" sz="1000" dirty="0">
                <a:cs typeface="Arial" charset="0"/>
              </a:rPr>
              <a:t>		</a:t>
            </a:r>
          </a:p>
        </p:txBody>
      </p:sp>
      <p:sp>
        <p:nvSpPr>
          <p:cNvPr id="32807" name="Rectangle 100"/>
          <p:cNvSpPr>
            <a:spLocks noChangeArrowheads="1"/>
          </p:cNvSpPr>
          <p:nvPr/>
        </p:nvSpPr>
        <p:spPr bwMode="auto">
          <a:xfrm>
            <a:off x="2899322" y="5957213"/>
            <a:ext cx="4248199" cy="4318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CA" altLang="en-US" sz="1800" dirty="0"/>
          </a:p>
        </p:txBody>
      </p:sp>
      <p:sp>
        <p:nvSpPr>
          <p:cNvPr id="9" name="TextBox 8">
            <a:extLst>
              <a:ext uri="{FF2B5EF4-FFF2-40B4-BE49-F238E27FC236}">
                <a16:creationId xmlns:a16="http://schemas.microsoft.com/office/drawing/2014/main" id="{3C8BB644-0CB7-0D24-D1C4-C1875EB733FE}"/>
              </a:ext>
            </a:extLst>
          </p:cNvPr>
          <p:cNvSpPr txBox="1"/>
          <p:nvPr/>
        </p:nvSpPr>
        <p:spPr>
          <a:xfrm>
            <a:off x="246580" y="1090293"/>
            <a:ext cx="8325920" cy="615553"/>
          </a:xfrm>
          <a:prstGeom prst="rect">
            <a:avLst/>
          </a:prstGeom>
          <a:noFill/>
        </p:spPr>
        <p:txBody>
          <a:bodyPr wrap="square" rtlCol="0">
            <a:spAutoFit/>
          </a:bodyPr>
          <a:lstStyle/>
          <a:p>
            <a:r>
              <a:rPr lang="en-US" sz="1600" b="1" dirty="0"/>
              <a:t>Boater rating of Within Reach poster: Aided messaging	</a:t>
            </a:r>
            <a:r>
              <a:rPr lang="en-US" sz="1200" dirty="0"/>
              <a:t> </a:t>
            </a:r>
          </a:p>
          <a:p>
            <a:r>
              <a:rPr lang="en-US" b="1" dirty="0"/>
              <a:t>% of total boaters </a:t>
            </a:r>
            <a:r>
              <a:rPr lang="en-US" sz="1200" b="1" dirty="0"/>
              <a:t>(n=329) aware (n= 95), not aware (n=234) </a:t>
            </a:r>
            <a:r>
              <a:rPr lang="en-US" sz="1200" dirty="0"/>
              <a:t>6 Point Scale: Strongly agree - 6 to Strongly disagree -1</a:t>
            </a:r>
            <a:endParaRPr lang="en-US" sz="1200" b="1" dirty="0"/>
          </a:p>
        </p:txBody>
      </p:sp>
      <p:sp>
        <p:nvSpPr>
          <p:cNvPr id="10" name="Title 1">
            <a:extLst>
              <a:ext uri="{FF2B5EF4-FFF2-40B4-BE49-F238E27FC236}">
                <a16:creationId xmlns:a16="http://schemas.microsoft.com/office/drawing/2014/main" id="{AEF996E6-6797-AF9E-8E87-A092DAA1A3CE}"/>
              </a:ext>
            </a:extLst>
          </p:cNvPr>
          <p:cNvSpPr>
            <a:spLocks noGrp="1"/>
          </p:cNvSpPr>
          <p:nvPr>
            <p:ph type="title"/>
          </p:nvPr>
        </p:nvSpPr>
        <p:spPr>
          <a:xfrm>
            <a:off x="1888958" y="192505"/>
            <a:ext cx="10303042" cy="721894"/>
          </a:xfrm>
        </p:spPr>
        <p:txBody>
          <a:bodyPr anchor="t">
            <a:normAutofit fontScale="90000"/>
          </a:bodyPr>
          <a:lstStyle/>
          <a:p>
            <a:r>
              <a:rPr lang="en-CA" b="1" dirty="0"/>
              <a:t>The top aided message communicated by the Within Reach poster is “you may not be able to reach your lifejacket and put it on if you fall into the water” (57% strongly agree).</a:t>
            </a:r>
            <a:endParaRPr lang="en-CA" sz="1700" b="1" dirty="0"/>
          </a:p>
        </p:txBody>
      </p:sp>
      <p:sp>
        <p:nvSpPr>
          <p:cNvPr id="2" name="TextBox 1">
            <a:extLst>
              <a:ext uri="{FF2B5EF4-FFF2-40B4-BE49-F238E27FC236}">
                <a16:creationId xmlns:a16="http://schemas.microsoft.com/office/drawing/2014/main" id="{458CD9F7-790E-60E4-E81A-B82F32EA5415}"/>
              </a:ext>
            </a:extLst>
          </p:cNvPr>
          <p:cNvSpPr txBox="1"/>
          <p:nvPr/>
        </p:nvSpPr>
        <p:spPr>
          <a:xfrm>
            <a:off x="9565105" y="3323476"/>
            <a:ext cx="2195094" cy="1600438"/>
          </a:xfrm>
          <a:prstGeom prst="rect">
            <a:avLst/>
          </a:prstGeom>
          <a:noFill/>
        </p:spPr>
        <p:txBody>
          <a:bodyPr wrap="square" rtlCol="0">
            <a:spAutoFit/>
          </a:bodyPr>
          <a:lstStyle/>
          <a:p>
            <a:pPr marL="171450" indent="-171450" algn="l">
              <a:buFont typeface="Arial" panose="020B0604020202020204" pitchFamily="34" charset="0"/>
              <a:buChar char="•"/>
            </a:pPr>
            <a:r>
              <a:rPr lang="en-US" sz="1400" dirty="0"/>
              <a:t>There was a difference in the strength of the “always wear your lifejacket at all times” message between those Aware in-market and those Not aware.</a:t>
            </a:r>
            <a:endParaRPr lang="en-CA" sz="1400" dirty="0"/>
          </a:p>
        </p:txBody>
      </p:sp>
      <p:sp>
        <p:nvSpPr>
          <p:cNvPr id="3" name="Slide Number Placeholder 3">
            <a:extLst>
              <a:ext uri="{FF2B5EF4-FFF2-40B4-BE49-F238E27FC236}">
                <a16:creationId xmlns:a16="http://schemas.microsoft.com/office/drawing/2014/main" id="{26012053-4F7E-4690-EE2C-7B3046949B34}"/>
              </a:ext>
            </a:extLst>
          </p:cNvPr>
          <p:cNvSpPr txBox="1">
            <a:spLocks/>
          </p:cNvSpPr>
          <p:nvPr/>
        </p:nvSpPr>
        <p:spPr>
          <a:xfrm>
            <a:off x="11414687" y="6480176"/>
            <a:ext cx="76808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857359A-ACC2-4AC8-94CA-842605F06C6B}" type="slidenum">
              <a:rPr lang="en-US" smtClean="0">
                <a:solidFill>
                  <a:prstClr val="white">
                    <a:lumMod val="50000"/>
                  </a:prstClr>
                </a:solidFill>
                <a:latin typeface="Calibri"/>
              </a:rPr>
              <a:pPr algn="r"/>
              <a:t>42</a:t>
            </a:fld>
            <a:endParaRPr lang="en-US" dirty="0">
              <a:solidFill>
                <a:prstClr val="white">
                  <a:lumMod val="50000"/>
                </a:prstClr>
              </a:solidFill>
              <a:latin typeface="Calibri"/>
            </a:endParaRPr>
          </a:p>
        </p:txBody>
      </p:sp>
      <p:sp>
        <p:nvSpPr>
          <p:cNvPr id="4" name="Oval 3">
            <a:extLst>
              <a:ext uri="{FF2B5EF4-FFF2-40B4-BE49-F238E27FC236}">
                <a16:creationId xmlns:a16="http://schemas.microsoft.com/office/drawing/2014/main" id="{BD519729-95D3-A9F1-6174-78206D958259}"/>
              </a:ext>
            </a:extLst>
          </p:cNvPr>
          <p:cNvSpPr/>
          <p:nvPr/>
        </p:nvSpPr>
        <p:spPr>
          <a:xfrm>
            <a:off x="7861733" y="6084213"/>
            <a:ext cx="304800" cy="304800"/>
          </a:xfrm>
          <a:prstGeom prst="ellipse">
            <a:avLst/>
          </a:prstGeom>
          <a:noFill/>
          <a:ln w="19050">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BB7194A-A77B-611E-A961-AAE6DB5A4420}"/>
              </a:ext>
            </a:extLst>
          </p:cNvPr>
          <p:cNvSpPr txBox="1"/>
          <p:nvPr/>
        </p:nvSpPr>
        <p:spPr>
          <a:xfrm>
            <a:off x="7984113" y="6173113"/>
            <a:ext cx="4191860" cy="246221"/>
          </a:xfrm>
          <a:prstGeom prst="rect">
            <a:avLst/>
          </a:prstGeom>
          <a:noFill/>
        </p:spPr>
        <p:txBody>
          <a:bodyPr wrap="square" rtlCol="0">
            <a:spAutoFit/>
          </a:bodyPr>
          <a:lstStyle/>
          <a:p>
            <a:pPr algn="r"/>
            <a:r>
              <a:rPr lang="en-CA" sz="1000" dirty="0"/>
              <a:t>Significantly higher than other group(s) at 95% / 90% / 80%</a:t>
            </a:r>
          </a:p>
        </p:txBody>
      </p:sp>
      <p:sp>
        <p:nvSpPr>
          <p:cNvPr id="6" name="Oval 5">
            <a:extLst>
              <a:ext uri="{FF2B5EF4-FFF2-40B4-BE49-F238E27FC236}">
                <a16:creationId xmlns:a16="http://schemas.microsoft.com/office/drawing/2014/main" id="{006DA0CD-5B1E-2A22-E3E3-C49DCD7FFE46}"/>
              </a:ext>
            </a:extLst>
          </p:cNvPr>
          <p:cNvSpPr/>
          <p:nvPr/>
        </p:nvSpPr>
        <p:spPr>
          <a:xfrm>
            <a:off x="8224855" y="6084213"/>
            <a:ext cx="304800" cy="304800"/>
          </a:xfrm>
          <a:prstGeom prst="ellipse">
            <a:avLst/>
          </a:prstGeom>
          <a:noFill/>
          <a:ln w="19050">
            <a:solidFill>
              <a:srgbClr val="33CC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30F06D5-78D2-AC4A-078A-0B5D8927F4FF}"/>
              </a:ext>
            </a:extLst>
          </p:cNvPr>
          <p:cNvSpPr/>
          <p:nvPr/>
        </p:nvSpPr>
        <p:spPr>
          <a:xfrm>
            <a:off x="8587976" y="6084213"/>
            <a:ext cx="304800" cy="304800"/>
          </a:xfrm>
          <a:prstGeom prst="rect">
            <a:avLst/>
          </a:prstGeom>
          <a:noFill/>
          <a:ln>
            <a:solidFill>
              <a:srgbClr val="33CC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a:extLst>
              <a:ext uri="{FF2B5EF4-FFF2-40B4-BE49-F238E27FC236}">
                <a16:creationId xmlns:a16="http://schemas.microsoft.com/office/drawing/2014/main" id="{193250E1-5CA9-26CE-4163-95A5671924E1}"/>
              </a:ext>
            </a:extLst>
          </p:cNvPr>
          <p:cNvSpPr/>
          <p:nvPr/>
        </p:nvSpPr>
        <p:spPr>
          <a:xfrm>
            <a:off x="7190302" y="4000818"/>
            <a:ext cx="304800" cy="304800"/>
          </a:xfrm>
          <a:prstGeom prst="rect">
            <a:avLst/>
          </a:prstGeom>
          <a:noFill/>
          <a:ln>
            <a:solidFill>
              <a:srgbClr val="33CC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ustDataLst>
      <p:tags r:id="rId1"/>
    </p:custDataLst>
    <p:extLst>
      <p:ext uri="{BB962C8B-B14F-4D97-AF65-F5344CB8AC3E}">
        <p14:creationId xmlns:p14="http://schemas.microsoft.com/office/powerpoint/2010/main" val="378736674"/>
      </p:ext>
    </p:extLst>
  </p:cSld>
  <p:clrMapOvr>
    <a:masterClrMapping/>
  </p:clrMapOvr>
  <p:transition spd="slow">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Table 4">
            <a:extLst>
              <a:ext uri="{FF2B5EF4-FFF2-40B4-BE49-F238E27FC236}">
                <a16:creationId xmlns:a16="http://schemas.microsoft.com/office/drawing/2014/main" id="{BF61E292-E8ED-45AE-BF07-3DA1E0D9E528}"/>
              </a:ext>
            </a:extLst>
          </p:cNvPr>
          <p:cNvGraphicFramePr>
            <a:graphicFrameLocks noGrp="1"/>
          </p:cNvGraphicFramePr>
          <p:nvPr/>
        </p:nvGraphicFramePr>
        <p:xfrm>
          <a:off x="177368" y="1770889"/>
          <a:ext cx="9660051" cy="3881458"/>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161311733"/>
                    </a:ext>
                  </a:extLst>
                </a:gridCol>
                <a:gridCol w="811393">
                  <a:extLst>
                    <a:ext uri="{9D8B030D-6E8A-4147-A177-3AD203B41FA5}">
                      <a16:colId xmlns:a16="http://schemas.microsoft.com/office/drawing/2014/main" val="1534370413"/>
                    </a:ext>
                  </a:extLst>
                </a:gridCol>
                <a:gridCol w="811393">
                  <a:extLst>
                    <a:ext uri="{9D8B030D-6E8A-4147-A177-3AD203B41FA5}">
                      <a16:colId xmlns:a16="http://schemas.microsoft.com/office/drawing/2014/main" val="1498974413"/>
                    </a:ext>
                  </a:extLst>
                </a:gridCol>
                <a:gridCol w="565923">
                  <a:extLst>
                    <a:ext uri="{9D8B030D-6E8A-4147-A177-3AD203B41FA5}">
                      <a16:colId xmlns:a16="http://schemas.microsoft.com/office/drawing/2014/main" val="4188647766"/>
                    </a:ext>
                  </a:extLst>
                </a:gridCol>
                <a:gridCol w="1106771">
                  <a:extLst>
                    <a:ext uri="{9D8B030D-6E8A-4147-A177-3AD203B41FA5}">
                      <a16:colId xmlns:a16="http://schemas.microsoft.com/office/drawing/2014/main" val="2835490486"/>
                    </a:ext>
                  </a:extLst>
                </a:gridCol>
                <a:gridCol w="1106771">
                  <a:extLst>
                    <a:ext uri="{9D8B030D-6E8A-4147-A177-3AD203B41FA5}">
                      <a16:colId xmlns:a16="http://schemas.microsoft.com/office/drawing/2014/main" val="601601792"/>
                    </a:ext>
                  </a:extLst>
                </a:gridCol>
              </a:tblGrid>
              <a:tr h="346756">
                <a:tc>
                  <a:txBody>
                    <a:bodyPr/>
                    <a:lstStyle/>
                    <a:p>
                      <a:pPr algn="ctr"/>
                      <a:endParaRPr lang="en-CA" sz="1400" b="0" dirty="0">
                        <a:solidFill>
                          <a:schemeClr val="tx1"/>
                        </a:solidFill>
                      </a:endParaRP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CA" sz="1200" b="1" dirty="0">
                          <a:solidFill>
                            <a:schemeClr val="tx1"/>
                          </a:solidFill>
                        </a:rPr>
                        <a:t>Total</a:t>
                      </a: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r>
                        <a:rPr lang="en-CA" sz="1200" b="0" dirty="0">
                          <a:solidFill>
                            <a:schemeClr val="tx1"/>
                          </a:solidFill>
                        </a:rPr>
                        <a:t>Bottom 2 box %</a:t>
                      </a: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200" b="0" dirty="0">
                        <a:solidFill>
                          <a:schemeClr val="tx1"/>
                        </a:solidFill>
                      </a:endParaRP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1" dirty="0">
                          <a:solidFill>
                            <a:schemeClr val="bg1"/>
                          </a:solidFill>
                        </a:rPr>
                        <a:t>Aware</a:t>
                      </a: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FF"/>
                    </a:solidFill>
                  </a:tcPr>
                </a:tc>
                <a:tc>
                  <a:txBody>
                    <a:bodyPr/>
                    <a:lstStyle/>
                    <a:p>
                      <a:pPr algn="ctr"/>
                      <a:r>
                        <a:rPr lang="en-CA" sz="1200" b="1" dirty="0">
                          <a:solidFill>
                            <a:schemeClr val="bg1"/>
                          </a:solidFill>
                        </a:rPr>
                        <a:t>Not Aware</a:t>
                      </a: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164065754"/>
                  </a:ext>
                </a:extLst>
              </a:tr>
              <a:tr h="346756">
                <a:tc>
                  <a:txBody>
                    <a:bodyPr/>
                    <a:lstStyle/>
                    <a:p>
                      <a:pPr algn="ctr"/>
                      <a:endParaRPr lang="en-CA" sz="1400" b="0" dirty="0">
                        <a:solidFill>
                          <a:schemeClr val="tx1"/>
                        </a:solidFill>
                      </a:endParaRP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1" dirty="0">
                          <a:solidFill>
                            <a:schemeClr val="tx1"/>
                          </a:solidFill>
                        </a:rPr>
                        <a:t>Top 2 box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1" dirty="0">
                          <a:solidFill>
                            <a:schemeClr val="tx1"/>
                          </a:solidFill>
                        </a:rPr>
                        <a:t>Bottom 2 box %</a:t>
                      </a: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200" b="1" dirty="0">
                        <a:solidFill>
                          <a:schemeClr val="tx1"/>
                        </a:solidFill>
                      </a:endParaRP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CA" sz="1200" b="1" dirty="0">
                          <a:solidFill>
                            <a:schemeClr val="tx1"/>
                          </a:solidFill>
                        </a:rPr>
                        <a:t>Top 2 box %</a:t>
                      </a: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CA" sz="1200" b="1" dirty="0">
                        <a:solidFill>
                          <a:schemeClr val="tx1"/>
                        </a:solidFill>
                      </a:endParaRP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207592450"/>
                  </a:ext>
                </a:extLst>
              </a:tr>
              <a:tr h="512917">
                <a:tc>
                  <a:txBody>
                    <a:bodyPr/>
                    <a:lstStyle/>
                    <a:p>
                      <a:pPr algn="ctr"/>
                      <a:endParaRPr lang="en-CA" sz="140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sz="1600" b="0" dirty="0"/>
                        <a:t>58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sz="1600" b="0" dirty="0"/>
                        <a:t>8</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1400"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t>64</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sz="1600" b="0" dirty="0"/>
                        <a:t>56</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67692486"/>
                  </a:ext>
                </a:extLst>
              </a:tr>
              <a:tr h="512917">
                <a:tc>
                  <a:txBody>
                    <a:bodyPr/>
                    <a:lstStyle/>
                    <a:p>
                      <a:pPr algn="ctr"/>
                      <a:endParaRPr lang="en-CA" sz="140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a:r>
                        <a:rPr lang="en-CA" sz="1600" b="0" dirty="0"/>
                        <a:t>79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a:r>
                        <a:rPr lang="en-CA" sz="1600" b="0" dirty="0"/>
                        <a:t>3</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a:endParaRPr lang="en-CA" sz="1400"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t>83</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a:r>
                        <a:rPr lang="en-CA" sz="1600" b="0" dirty="0"/>
                        <a:t>77</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3445068786"/>
                  </a:ext>
                </a:extLst>
              </a:tr>
              <a:tr h="512917">
                <a:tc>
                  <a:txBody>
                    <a:bodyPr/>
                    <a:lstStyle/>
                    <a:p>
                      <a:pPr algn="ctr"/>
                      <a:endParaRPr lang="en-CA" sz="140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sz="1600" b="0" dirty="0"/>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sz="1600" b="0" dirty="0"/>
                        <a:t>9</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1400"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t>74</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sz="1600" b="0" dirty="0"/>
                        <a:t>52</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49965070"/>
                  </a:ext>
                </a:extLst>
              </a:tr>
              <a:tr h="512917">
                <a:tc>
                  <a:txBody>
                    <a:bodyPr/>
                    <a:lstStyle/>
                    <a:p>
                      <a:pPr algn="ctr"/>
                      <a:endParaRPr lang="en-CA" sz="140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alpha val="50196"/>
                      </a:srgbClr>
                    </a:solidFill>
                  </a:tcPr>
                </a:tc>
                <a:tc>
                  <a:txBody>
                    <a:bodyPr/>
                    <a:lstStyle/>
                    <a:p>
                      <a:pPr algn="ctr"/>
                      <a:r>
                        <a:rPr lang="en-CA" sz="1600" b="0" dirty="0"/>
                        <a:t>43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alpha val="50196"/>
                      </a:srgbClr>
                    </a:solidFill>
                  </a:tcPr>
                </a:tc>
                <a:tc>
                  <a:txBody>
                    <a:bodyPr/>
                    <a:lstStyle/>
                    <a:p>
                      <a:pPr algn="ctr"/>
                      <a:r>
                        <a:rPr lang="en-CA" sz="1600" b="0" dirty="0"/>
                        <a:t>17</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alpha val="50196"/>
                      </a:srgbClr>
                    </a:solidFill>
                  </a:tcPr>
                </a:tc>
                <a:tc>
                  <a:txBody>
                    <a:bodyPr/>
                    <a:lstStyle/>
                    <a:p>
                      <a:pPr algn="ctr"/>
                      <a:endParaRPr lang="en-CA" sz="1400"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CA" sz="1600" b="0" dirty="0"/>
                        <a:t>57</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alpha val="50196"/>
                      </a:srgbClr>
                    </a:solidFill>
                  </a:tcPr>
                </a:tc>
                <a:tc>
                  <a:txBody>
                    <a:bodyPr/>
                    <a:lstStyle/>
                    <a:p>
                      <a:pPr algn="ctr"/>
                      <a:r>
                        <a:rPr lang="en-CA" sz="1600" b="0" dirty="0"/>
                        <a:t>37</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468219521"/>
                  </a:ext>
                </a:extLst>
              </a:tr>
              <a:tr h="512917">
                <a:tc>
                  <a:txBody>
                    <a:bodyPr/>
                    <a:lstStyle/>
                    <a:p>
                      <a:pPr algn="ctr"/>
                      <a:endParaRPr lang="en-CA" sz="140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CA" sz="1600" b="0" dirty="0"/>
                        <a:t>42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CA" sz="1600" b="0" dirty="0"/>
                        <a:t>22</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endParaRPr lang="en-CA" sz="1400"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CA" sz="1600" b="0" dirty="0"/>
                        <a:t>51</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CA" sz="1600" b="0" dirty="0"/>
                        <a:t>38</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25166191"/>
                  </a:ext>
                </a:extLst>
              </a:tr>
              <a:tr h="512917">
                <a:tc>
                  <a:txBody>
                    <a:bodyPr/>
                    <a:lstStyle/>
                    <a:p>
                      <a:pPr algn="ctr"/>
                      <a:endParaRPr lang="en-CA" sz="140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alpha val="50196"/>
                      </a:srgbClr>
                    </a:solidFill>
                  </a:tcPr>
                </a:tc>
                <a:tc>
                  <a:txBody>
                    <a:bodyPr/>
                    <a:lstStyle/>
                    <a:p>
                      <a:pPr algn="ctr"/>
                      <a:r>
                        <a:rPr lang="en-CA" sz="1600" b="0" dirty="0"/>
                        <a:t>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alpha val="50196"/>
                      </a:srgbClr>
                    </a:solidFill>
                  </a:tcPr>
                </a:tc>
                <a:tc>
                  <a:txBody>
                    <a:bodyPr/>
                    <a:lstStyle/>
                    <a:p>
                      <a:pPr algn="ctr"/>
                      <a:r>
                        <a:rPr lang="en-CA" sz="1600" b="0" dirty="0"/>
                        <a:t>78</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alpha val="50196"/>
                      </a:srgbClr>
                    </a:solidFill>
                  </a:tcPr>
                </a:tc>
                <a:tc>
                  <a:txBody>
                    <a:bodyPr/>
                    <a:lstStyle/>
                    <a:p>
                      <a:pPr algn="ctr"/>
                      <a:endParaRPr lang="en-CA" sz="1400"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CA" sz="1600" b="0" dirty="0"/>
                        <a:t>4</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alpha val="50196"/>
                      </a:srgbClr>
                    </a:solidFill>
                  </a:tcPr>
                </a:tc>
                <a:tc>
                  <a:txBody>
                    <a:bodyPr/>
                    <a:lstStyle/>
                    <a:p>
                      <a:pPr algn="ctr"/>
                      <a:r>
                        <a:rPr lang="en-CA" sz="1600" b="0" dirty="0"/>
                        <a:t>4</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656196073"/>
                  </a:ext>
                </a:extLst>
              </a:tr>
            </a:tbl>
          </a:graphicData>
        </a:graphic>
      </p:graphicFrame>
      <p:sp>
        <p:nvSpPr>
          <p:cNvPr id="32770" name="Text Box 4"/>
          <p:cNvSpPr txBox="1">
            <a:spLocks noChangeArrowheads="1"/>
          </p:cNvSpPr>
          <p:nvPr/>
        </p:nvSpPr>
        <p:spPr bwMode="auto">
          <a:xfrm>
            <a:off x="-156071" y="6500451"/>
            <a:ext cx="63289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gn="l" eaLnBrk="0" hangingPunct="0">
              <a:spcBef>
                <a:spcPct val="20000"/>
              </a:spcBef>
              <a:buChar char="•"/>
              <a:defRPr sz="3200">
                <a:solidFill>
                  <a:schemeClr val="tx1"/>
                </a:solidFill>
                <a:latin typeface="Arial" charset="0"/>
              </a:defRPr>
            </a:lvl1pPr>
            <a:lvl2pPr marL="11430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1" eaLnBrk="1" hangingPunct="1">
              <a:spcBef>
                <a:spcPct val="50000"/>
              </a:spcBef>
              <a:buFontTx/>
              <a:buNone/>
            </a:pPr>
            <a:r>
              <a:rPr lang="en-US" sz="1000" dirty="0">
                <a:solidFill>
                  <a:srgbClr val="000000"/>
                </a:solidFill>
                <a:latin typeface="Lucida Grande"/>
                <a:ea typeface="Lucida Grande"/>
                <a:cs typeface="Lucida Grande"/>
              </a:rPr>
              <a:t>Source – On-Water Survey - Part 2 Online Survey: </a:t>
            </a:r>
            <a:r>
              <a:rPr lang="en-US" altLang="en-US" sz="1000" dirty="0">
                <a:cs typeface="Arial" charset="0"/>
              </a:rPr>
              <a:t>Q23. Thinking only of the poster ad you have seen, how much would you disagree or agree that each of the following statements apply to this poster? 		</a:t>
            </a:r>
          </a:p>
        </p:txBody>
      </p:sp>
      <p:sp>
        <p:nvSpPr>
          <p:cNvPr id="32807" name="Rectangle 100"/>
          <p:cNvSpPr>
            <a:spLocks noChangeArrowheads="1"/>
          </p:cNvSpPr>
          <p:nvPr/>
        </p:nvSpPr>
        <p:spPr bwMode="auto">
          <a:xfrm>
            <a:off x="2883295" y="5623998"/>
            <a:ext cx="4248199" cy="4318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CA" altLang="en-US" sz="1800" dirty="0"/>
          </a:p>
        </p:txBody>
      </p:sp>
      <p:sp>
        <p:nvSpPr>
          <p:cNvPr id="2" name="Oval 1">
            <a:extLst>
              <a:ext uri="{FF2B5EF4-FFF2-40B4-BE49-F238E27FC236}">
                <a16:creationId xmlns:a16="http://schemas.microsoft.com/office/drawing/2014/main" id="{7E326E12-8E2F-1D30-1EB6-BBFDBD69234A}"/>
              </a:ext>
            </a:extLst>
          </p:cNvPr>
          <p:cNvSpPr/>
          <p:nvPr/>
        </p:nvSpPr>
        <p:spPr>
          <a:xfrm>
            <a:off x="7803242" y="6091564"/>
            <a:ext cx="304800" cy="304800"/>
          </a:xfrm>
          <a:prstGeom prst="ellipse">
            <a:avLst/>
          </a:prstGeom>
          <a:noFill/>
          <a:ln w="19050">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1F08D52-11E6-54DE-6E5B-B778883BB558}"/>
              </a:ext>
            </a:extLst>
          </p:cNvPr>
          <p:cNvSpPr txBox="1"/>
          <p:nvPr/>
        </p:nvSpPr>
        <p:spPr>
          <a:xfrm>
            <a:off x="7962040" y="6200917"/>
            <a:ext cx="4191860" cy="246221"/>
          </a:xfrm>
          <a:prstGeom prst="rect">
            <a:avLst/>
          </a:prstGeom>
          <a:noFill/>
        </p:spPr>
        <p:txBody>
          <a:bodyPr wrap="square" rtlCol="0">
            <a:spAutoFit/>
          </a:bodyPr>
          <a:lstStyle/>
          <a:p>
            <a:pPr algn="r"/>
            <a:r>
              <a:rPr lang="en-CA" sz="1000" dirty="0"/>
              <a:t>Significantly higher than other group(s) at 95% / 90% / 80%</a:t>
            </a:r>
          </a:p>
        </p:txBody>
      </p:sp>
      <p:sp>
        <p:nvSpPr>
          <p:cNvPr id="5" name="Oval 4">
            <a:extLst>
              <a:ext uri="{FF2B5EF4-FFF2-40B4-BE49-F238E27FC236}">
                <a16:creationId xmlns:a16="http://schemas.microsoft.com/office/drawing/2014/main" id="{09D98942-38F6-C12F-5FFE-7F7455E4A4E0}"/>
              </a:ext>
            </a:extLst>
          </p:cNvPr>
          <p:cNvSpPr/>
          <p:nvPr/>
        </p:nvSpPr>
        <p:spPr>
          <a:xfrm>
            <a:off x="8166364" y="6091564"/>
            <a:ext cx="304800" cy="304800"/>
          </a:xfrm>
          <a:prstGeom prst="ellipse">
            <a:avLst/>
          </a:prstGeom>
          <a:noFill/>
          <a:ln w="19050">
            <a:solidFill>
              <a:srgbClr val="33CC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C8BB644-0CB7-0D24-D1C4-C1875EB733FE}"/>
              </a:ext>
            </a:extLst>
          </p:cNvPr>
          <p:cNvSpPr txBox="1"/>
          <p:nvPr/>
        </p:nvSpPr>
        <p:spPr>
          <a:xfrm>
            <a:off x="38099" y="1436589"/>
            <a:ext cx="9033711" cy="800219"/>
          </a:xfrm>
          <a:prstGeom prst="rect">
            <a:avLst/>
          </a:prstGeom>
          <a:noFill/>
        </p:spPr>
        <p:txBody>
          <a:bodyPr wrap="square" rtlCol="0">
            <a:spAutoFit/>
          </a:bodyPr>
          <a:lstStyle/>
          <a:p>
            <a:r>
              <a:rPr lang="en-US" sz="1600" b="1" dirty="0"/>
              <a:t>Boater rating of Within Reach poster: Communications Effectiveness key measure ratings	</a:t>
            </a:r>
            <a:r>
              <a:rPr lang="en-US" sz="1200" dirty="0"/>
              <a:t> </a:t>
            </a:r>
          </a:p>
          <a:p>
            <a:r>
              <a:rPr lang="en-US" b="1" dirty="0"/>
              <a:t>% of total boaters </a:t>
            </a:r>
            <a:r>
              <a:rPr lang="en-US" sz="1200" b="1" dirty="0"/>
              <a:t>(n=329) aware (n= 95), not aware (n=234) </a:t>
            </a:r>
            <a:br>
              <a:rPr lang="en-US" sz="1200" b="1" dirty="0"/>
            </a:br>
            <a:r>
              <a:rPr lang="en-US" sz="1200" dirty="0"/>
              <a:t>6 Point Scale: Strongly agree -6 to Strongly disagree -1</a:t>
            </a:r>
            <a:endParaRPr lang="en-US" sz="1200" b="1" dirty="0"/>
          </a:p>
        </p:txBody>
      </p:sp>
      <p:sp>
        <p:nvSpPr>
          <p:cNvPr id="10" name="Title 1">
            <a:extLst>
              <a:ext uri="{FF2B5EF4-FFF2-40B4-BE49-F238E27FC236}">
                <a16:creationId xmlns:a16="http://schemas.microsoft.com/office/drawing/2014/main" id="{AEF996E6-6797-AF9E-8E87-A092DAA1A3CE}"/>
              </a:ext>
            </a:extLst>
          </p:cNvPr>
          <p:cNvSpPr>
            <a:spLocks noGrp="1"/>
          </p:cNvSpPr>
          <p:nvPr>
            <p:ph type="title"/>
          </p:nvPr>
        </p:nvSpPr>
        <p:spPr>
          <a:xfrm>
            <a:off x="1900989" y="48129"/>
            <a:ext cx="10087810" cy="953034"/>
          </a:xfrm>
        </p:spPr>
        <p:txBody>
          <a:bodyPr anchor="t">
            <a:normAutofit fontScale="90000"/>
          </a:bodyPr>
          <a:lstStyle/>
          <a:p>
            <a:r>
              <a:rPr lang="en-CA" b="1" dirty="0"/>
              <a:t>The Within Reach poster &amp; its messages were Believable, Relevant and Captured &amp; Held Attention. It did also have some Persuasion impact on future likelihood to wear a lifejacket, particularly with those who were campaign Aware in-market. </a:t>
            </a:r>
          </a:p>
        </p:txBody>
      </p:sp>
      <p:sp>
        <p:nvSpPr>
          <p:cNvPr id="11" name="Rectangle 10">
            <a:extLst>
              <a:ext uri="{FF2B5EF4-FFF2-40B4-BE49-F238E27FC236}">
                <a16:creationId xmlns:a16="http://schemas.microsoft.com/office/drawing/2014/main" id="{7CAAF031-8F9B-FF8F-47DA-21506FF996BA}"/>
              </a:ext>
            </a:extLst>
          </p:cNvPr>
          <p:cNvSpPr/>
          <p:nvPr/>
        </p:nvSpPr>
        <p:spPr>
          <a:xfrm>
            <a:off x="8529485" y="6091564"/>
            <a:ext cx="304800" cy="304800"/>
          </a:xfrm>
          <a:prstGeom prst="rect">
            <a:avLst/>
          </a:prstGeom>
          <a:noFill/>
          <a:ln>
            <a:solidFill>
              <a:srgbClr val="33CC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aphicFrame>
        <p:nvGraphicFramePr>
          <p:cNvPr id="17" name="Chart 16">
            <a:extLst>
              <a:ext uri="{FF2B5EF4-FFF2-40B4-BE49-F238E27FC236}">
                <a16:creationId xmlns:a16="http://schemas.microsoft.com/office/drawing/2014/main" id="{A2E37C3E-C9AA-A204-6C50-4F8476BC1350}"/>
              </a:ext>
            </a:extLst>
          </p:cNvPr>
          <p:cNvGraphicFramePr/>
          <p:nvPr>
            <p:extLst>
              <p:ext uri="{D42A27DB-BD31-4B8C-83A1-F6EECF244321}">
                <p14:modId xmlns:p14="http://schemas.microsoft.com/office/powerpoint/2010/main" val="3327337085"/>
              </p:ext>
            </p:extLst>
          </p:nvPr>
        </p:nvGraphicFramePr>
        <p:xfrm>
          <a:off x="300096" y="2155620"/>
          <a:ext cx="6375231" cy="4329961"/>
        </p:xfrm>
        <a:graphic>
          <a:graphicData uri="http://schemas.openxmlformats.org/drawingml/2006/chart">
            <c:chart xmlns:c="http://schemas.openxmlformats.org/drawingml/2006/chart" xmlns:r="http://schemas.openxmlformats.org/officeDocument/2006/relationships" r:id="rId4"/>
          </a:graphicData>
        </a:graphic>
      </p:graphicFrame>
      <p:sp>
        <p:nvSpPr>
          <p:cNvPr id="3" name="Arrow: Pentagon 2">
            <a:extLst>
              <a:ext uri="{FF2B5EF4-FFF2-40B4-BE49-F238E27FC236}">
                <a16:creationId xmlns:a16="http://schemas.microsoft.com/office/drawing/2014/main" id="{7819FD80-5922-351B-9522-80F2D20637DF}"/>
              </a:ext>
            </a:extLst>
          </p:cNvPr>
          <p:cNvSpPr/>
          <p:nvPr/>
        </p:nvSpPr>
        <p:spPr>
          <a:xfrm flipH="1">
            <a:off x="9716709" y="3180653"/>
            <a:ext cx="2362431" cy="1590929"/>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t>Note: Some </a:t>
            </a:r>
            <a:r>
              <a:rPr lang="en-CA" sz="1200" u="sng" dirty="0"/>
              <a:t>already</a:t>
            </a:r>
            <a:r>
              <a:rPr lang="en-CA" sz="1200" dirty="0"/>
              <a:t> always wear a lifejacket  and so said that messages were not relevant and it did not make them more likely to wear a lifejacket</a:t>
            </a:r>
          </a:p>
        </p:txBody>
      </p:sp>
      <p:sp>
        <p:nvSpPr>
          <p:cNvPr id="12" name="TextBox 11">
            <a:extLst>
              <a:ext uri="{FF2B5EF4-FFF2-40B4-BE49-F238E27FC236}">
                <a16:creationId xmlns:a16="http://schemas.microsoft.com/office/drawing/2014/main" id="{521D737B-4F93-98D5-2378-EBC0C91985EB}"/>
              </a:ext>
            </a:extLst>
          </p:cNvPr>
          <p:cNvSpPr txBox="1"/>
          <p:nvPr/>
        </p:nvSpPr>
        <p:spPr>
          <a:xfrm>
            <a:off x="9860731" y="1317722"/>
            <a:ext cx="2293169" cy="1815882"/>
          </a:xfrm>
          <a:prstGeom prst="rect">
            <a:avLst/>
          </a:prstGeom>
          <a:noFill/>
        </p:spPr>
        <p:txBody>
          <a:bodyPr wrap="square" rtlCol="0">
            <a:spAutoFit/>
          </a:bodyPr>
          <a:lstStyle/>
          <a:p>
            <a:pPr marL="171450" indent="-171450" algn="l">
              <a:buFont typeface="Arial" panose="020B0604020202020204" pitchFamily="34" charset="0"/>
              <a:buChar char="•"/>
            </a:pPr>
            <a:r>
              <a:rPr lang="en-US" sz="1400" dirty="0"/>
              <a:t>The poster also inspired some to want to scan the QR code, and in fact about 30% of those Aware of the campaign who had seen the poster in-market, said they did go ahead and scan the QR code.</a:t>
            </a:r>
            <a:endParaRPr lang="en-CA" sz="1400" dirty="0"/>
          </a:p>
        </p:txBody>
      </p:sp>
      <p:sp>
        <p:nvSpPr>
          <p:cNvPr id="6" name="Slide Number Placeholder 3">
            <a:extLst>
              <a:ext uri="{FF2B5EF4-FFF2-40B4-BE49-F238E27FC236}">
                <a16:creationId xmlns:a16="http://schemas.microsoft.com/office/drawing/2014/main" id="{09E55801-F4B9-0F0A-50E1-D50F5F9A8EBB}"/>
              </a:ext>
            </a:extLst>
          </p:cNvPr>
          <p:cNvSpPr txBox="1">
            <a:spLocks/>
          </p:cNvSpPr>
          <p:nvPr/>
        </p:nvSpPr>
        <p:spPr>
          <a:xfrm>
            <a:off x="11414687" y="6480176"/>
            <a:ext cx="76808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857359A-ACC2-4AC8-94CA-842605F06C6B}" type="slidenum">
              <a:rPr lang="en-US" smtClean="0">
                <a:solidFill>
                  <a:prstClr val="white">
                    <a:lumMod val="50000"/>
                  </a:prstClr>
                </a:solidFill>
                <a:latin typeface="Calibri"/>
              </a:rPr>
              <a:pPr algn="r"/>
              <a:t>43</a:t>
            </a:fld>
            <a:endParaRPr lang="en-US" dirty="0">
              <a:solidFill>
                <a:prstClr val="white">
                  <a:lumMod val="50000"/>
                </a:prstClr>
              </a:solidFill>
              <a:latin typeface="Calibri"/>
            </a:endParaRPr>
          </a:p>
        </p:txBody>
      </p:sp>
      <p:sp>
        <p:nvSpPr>
          <p:cNvPr id="7" name="Oval 6">
            <a:extLst>
              <a:ext uri="{FF2B5EF4-FFF2-40B4-BE49-F238E27FC236}">
                <a16:creationId xmlns:a16="http://schemas.microsoft.com/office/drawing/2014/main" id="{CB79AB0B-C95E-47A9-FC8E-2483686506A0}"/>
              </a:ext>
            </a:extLst>
          </p:cNvPr>
          <p:cNvSpPr/>
          <p:nvPr/>
        </p:nvSpPr>
        <p:spPr>
          <a:xfrm>
            <a:off x="7995212" y="4132443"/>
            <a:ext cx="328046" cy="386740"/>
          </a:xfrm>
          <a:prstGeom prst="ellipse">
            <a:avLst/>
          </a:prstGeom>
          <a:noFill/>
          <a:ln w="19050">
            <a:solidFill>
              <a:srgbClr val="33CC33"/>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EDC02FF9-1274-475A-477C-7EFBBFB4F2E9}"/>
              </a:ext>
            </a:extLst>
          </p:cNvPr>
          <p:cNvSpPr/>
          <p:nvPr/>
        </p:nvSpPr>
        <p:spPr>
          <a:xfrm>
            <a:off x="7995212" y="3610897"/>
            <a:ext cx="328046" cy="386740"/>
          </a:xfrm>
          <a:prstGeom prst="ellipse">
            <a:avLst/>
          </a:prstGeom>
          <a:noFill/>
          <a:ln w="19050">
            <a:solidFill>
              <a:srgbClr val="33CC33"/>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77F0C2DA-FF63-F37C-4778-E340F9E70DA4}"/>
              </a:ext>
            </a:extLst>
          </p:cNvPr>
          <p:cNvSpPr/>
          <p:nvPr/>
        </p:nvSpPr>
        <p:spPr>
          <a:xfrm>
            <a:off x="8012096" y="4697679"/>
            <a:ext cx="328046" cy="386740"/>
          </a:xfrm>
          <a:prstGeom prst="ellipse">
            <a:avLst/>
          </a:prstGeom>
          <a:noFill/>
          <a:ln w="19050">
            <a:solidFill>
              <a:srgbClr val="33CC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1177453"/>
      </p:ext>
    </p:extLst>
  </p:cSld>
  <p:clrMapOvr>
    <a:masterClrMapping/>
  </p:clrMapOvr>
  <p:transition spd="slow">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21061-36A0-23C3-BDDB-9F6EEE248B8C}"/>
              </a:ext>
            </a:extLst>
          </p:cNvPr>
          <p:cNvSpPr>
            <a:spLocks noGrp="1"/>
          </p:cNvSpPr>
          <p:nvPr>
            <p:ph type="title"/>
          </p:nvPr>
        </p:nvSpPr>
        <p:spPr>
          <a:xfrm>
            <a:off x="1913020" y="51216"/>
            <a:ext cx="10278979" cy="984884"/>
          </a:xfrm>
        </p:spPr>
        <p:txBody>
          <a:bodyPr anchor="t">
            <a:normAutofit fontScale="90000"/>
          </a:bodyPr>
          <a:lstStyle/>
          <a:p>
            <a:r>
              <a:rPr lang="en-CA" b="1" dirty="0"/>
              <a:t>Just under one-in-three (30%) of those who saw the poster say they scanned the QR code. </a:t>
            </a:r>
            <a:br>
              <a:rPr lang="en-CA" b="1" dirty="0"/>
            </a:br>
            <a:r>
              <a:rPr lang="en-CA" b="1" dirty="0"/>
              <a:t>Main reasons for not scanning QR code included general disinterest, too time consuming, don’t know how. </a:t>
            </a:r>
          </a:p>
        </p:txBody>
      </p:sp>
      <p:graphicFrame>
        <p:nvGraphicFramePr>
          <p:cNvPr id="5" name="Chart 4">
            <a:extLst>
              <a:ext uri="{FF2B5EF4-FFF2-40B4-BE49-F238E27FC236}">
                <a16:creationId xmlns:a16="http://schemas.microsoft.com/office/drawing/2014/main" id="{003B890A-5E05-E783-2F06-AE87532FDE7F}"/>
              </a:ext>
            </a:extLst>
          </p:cNvPr>
          <p:cNvGraphicFramePr/>
          <p:nvPr/>
        </p:nvGraphicFramePr>
        <p:xfrm>
          <a:off x="1524000" y="1666568"/>
          <a:ext cx="11551628" cy="473796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8DE552A5-D501-41E3-29A6-6B269BFFA19F}"/>
              </a:ext>
            </a:extLst>
          </p:cNvPr>
          <p:cNvSpPr txBox="1"/>
          <p:nvPr/>
        </p:nvSpPr>
        <p:spPr>
          <a:xfrm>
            <a:off x="4908884" y="1188958"/>
            <a:ext cx="7283116" cy="615553"/>
          </a:xfrm>
          <a:prstGeom prst="rect">
            <a:avLst/>
          </a:prstGeom>
          <a:noFill/>
        </p:spPr>
        <p:txBody>
          <a:bodyPr wrap="square" rtlCol="0">
            <a:spAutoFit/>
          </a:bodyPr>
          <a:lstStyle/>
          <a:p>
            <a:r>
              <a:rPr lang="en-US" sz="1600" b="1" dirty="0"/>
              <a:t>Reasons for disagreeing that poster “made me want to scan QR code” </a:t>
            </a:r>
          </a:p>
          <a:p>
            <a:r>
              <a:rPr lang="en-US" b="1" dirty="0"/>
              <a:t>% of total boaters </a:t>
            </a:r>
            <a:r>
              <a:rPr lang="en-US" sz="1400" b="1" dirty="0"/>
              <a:t>disagree strongly / disagree / disagree somewhat </a:t>
            </a:r>
            <a:r>
              <a:rPr lang="en-US" sz="1200" b="1" dirty="0"/>
              <a:t>(n= 107) 	</a:t>
            </a:r>
            <a:endParaRPr lang="en-CA" sz="1200" b="1" dirty="0"/>
          </a:p>
        </p:txBody>
      </p:sp>
      <p:sp>
        <p:nvSpPr>
          <p:cNvPr id="7" name="TextBox 6">
            <a:extLst>
              <a:ext uri="{FF2B5EF4-FFF2-40B4-BE49-F238E27FC236}">
                <a16:creationId xmlns:a16="http://schemas.microsoft.com/office/drawing/2014/main" id="{BC741269-2F16-6682-7996-A50865A54711}"/>
              </a:ext>
            </a:extLst>
          </p:cNvPr>
          <p:cNvSpPr txBox="1"/>
          <p:nvPr/>
        </p:nvSpPr>
        <p:spPr>
          <a:xfrm>
            <a:off x="-30747" y="6507851"/>
            <a:ext cx="6304547" cy="400110"/>
          </a:xfrm>
          <a:prstGeom prst="rect">
            <a:avLst/>
          </a:prstGeom>
          <a:noFill/>
        </p:spPr>
        <p:txBody>
          <a:bodyPr wrap="square" rtlCol="0">
            <a:spAutoFit/>
          </a:bodyPr>
          <a:lstStyle/>
          <a:p>
            <a:r>
              <a:rPr lang="en-US" sz="1000" dirty="0">
                <a:solidFill>
                  <a:srgbClr val="000000"/>
                </a:solidFill>
                <a:latin typeface="Lucida Grande"/>
                <a:ea typeface="Lucida Grande"/>
                <a:cs typeface="Lucida Grande"/>
              </a:rPr>
              <a:t>Source – On-Water Survey - Part 2 Online Survey: Q24. Did you scan the QR code on any of the occasions you saw this ad/poster? / Q23d. Why would you not scan the QR code shown in the poster?</a:t>
            </a:r>
            <a:endParaRPr lang="en-CA" sz="1000" dirty="0"/>
          </a:p>
        </p:txBody>
      </p:sp>
      <p:graphicFrame>
        <p:nvGraphicFramePr>
          <p:cNvPr id="8" name="Content Placeholder 5">
            <a:extLst>
              <a:ext uri="{FF2B5EF4-FFF2-40B4-BE49-F238E27FC236}">
                <a16:creationId xmlns:a16="http://schemas.microsoft.com/office/drawing/2014/main" id="{A390B333-E607-6D4E-9D99-A6CE4D47EABA}"/>
              </a:ext>
            </a:extLst>
          </p:cNvPr>
          <p:cNvGraphicFramePr>
            <a:graphicFrameLocks/>
          </p:cNvGraphicFramePr>
          <p:nvPr/>
        </p:nvGraphicFramePr>
        <p:xfrm>
          <a:off x="38100" y="2396513"/>
          <a:ext cx="3695700" cy="3050558"/>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07AA772D-3B42-C8CF-F771-A0FFD8E829B3}"/>
              </a:ext>
            </a:extLst>
          </p:cNvPr>
          <p:cNvSpPr txBox="1"/>
          <p:nvPr/>
        </p:nvSpPr>
        <p:spPr>
          <a:xfrm>
            <a:off x="9268" y="1208246"/>
            <a:ext cx="5372100" cy="615553"/>
          </a:xfrm>
          <a:prstGeom prst="rect">
            <a:avLst/>
          </a:prstGeom>
          <a:noFill/>
        </p:spPr>
        <p:txBody>
          <a:bodyPr wrap="square" rtlCol="0">
            <a:spAutoFit/>
          </a:bodyPr>
          <a:lstStyle/>
          <a:p>
            <a:r>
              <a:rPr lang="en-US" sz="1600" b="1" dirty="0"/>
              <a:t>Whether boaters who saw poster scanned QR code</a:t>
            </a:r>
          </a:p>
          <a:p>
            <a:r>
              <a:rPr lang="en-US" b="1" dirty="0"/>
              <a:t>% of total boaters </a:t>
            </a:r>
            <a:r>
              <a:rPr lang="en-US" sz="1200" b="1" dirty="0"/>
              <a:t>who saw either blind or full poster (n=77)	</a:t>
            </a:r>
            <a:endParaRPr lang="en-CA" sz="1200" b="1" dirty="0"/>
          </a:p>
        </p:txBody>
      </p:sp>
      <p:sp>
        <p:nvSpPr>
          <p:cNvPr id="3" name="Slide Number Placeholder 3">
            <a:extLst>
              <a:ext uri="{FF2B5EF4-FFF2-40B4-BE49-F238E27FC236}">
                <a16:creationId xmlns:a16="http://schemas.microsoft.com/office/drawing/2014/main" id="{7523C9D5-C86C-F274-60B0-56915A8A0CD6}"/>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44</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539002974"/>
      </p:ext>
    </p:extLst>
  </p:cSld>
  <p:clrMapOvr>
    <a:masterClrMapping/>
  </p:clrMapOvr>
  <p:transition spd="slow">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1269D5-FED8-CFBF-E2EC-7820A4D5EAF6}"/>
              </a:ext>
            </a:extLst>
          </p:cNvPr>
          <p:cNvSpPr>
            <a:spLocks noGrp="1"/>
          </p:cNvSpPr>
          <p:nvPr>
            <p:ph type="title"/>
          </p:nvPr>
        </p:nvSpPr>
        <p:spPr>
          <a:xfrm>
            <a:off x="1900989" y="1745"/>
            <a:ext cx="10138612" cy="962660"/>
          </a:xfrm>
        </p:spPr>
        <p:txBody>
          <a:bodyPr anchor="t">
            <a:normAutofit/>
          </a:bodyPr>
          <a:lstStyle/>
          <a:p>
            <a:r>
              <a:rPr lang="en-CA" sz="1800" b="1" dirty="0"/>
              <a:t>Overall, both Poster and Social Media made strong contributions to campaign Awareness. </a:t>
            </a:r>
            <a:r>
              <a:rPr lang="en-CA" sz="1500" b="1" dirty="0"/>
              <a:t>Although the Entry Video contributed less to overall awareness, its role was more to add depth to the campaign story, rather than outreach.</a:t>
            </a:r>
            <a:endParaRPr lang="en-CA" sz="1500" dirty="0"/>
          </a:p>
        </p:txBody>
      </p:sp>
      <p:sp>
        <p:nvSpPr>
          <p:cNvPr id="4" name="Footer Placeholder 3">
            <a:extLst>
              <a:ext uri="{FF2B5EF4-FFF2-40B4-BE49-F238E27FC236}">
                <a16:creationId xmlns:a16="http://schemas.microsoft.com/office/drawing/2014/main" id="{F1FCCD26-AC48-4F73-E1AC-F16DE876D007}"/>
              </a:ext>
            </a:extLst>
          </p:cNvPr>
          <p:cNvSpPr>
            <a:spLocks noGrp="1"/>
          </p:cNvSpPr>
          <p:nvPr>
            <p:ph type="ftr" sz="quarter" idx="10"/>
          </p:nvPr>
        </p:nvSpPr>
        <p:spPr bwMode="auto">
          <a:xfrm>
            <a:off x="1" y="6597650"/>
            <a:ext cx="2832100"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1" kern="1200">
                <a:solidFill>
                  <a:schemeClr val="bg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l"/>
            <a:r>
              <a:rPr lang="en-US" dirty="0"/>
              <a:t>Gadd Research</a:t>
            </a:r>
          </a:p>
        </p:txBody>
      </p:sp>
      <p:sp>
        <p:nvSpPr>
          <p:cNvPr id="5" name="Slide Number Placeholder 4">
            <a:extLst>
              <a:ext uri="{FF2B5EF4-FFF2-40B4-BE49-F238E27FC236}">
                <a16:creationId xmlns:a16="http://schemas.microsoft.com/office/drawing/2014/main" id="{36270395-A360-A17C-D052-B61D5CB2AB25}"/>
              </a:ext>
            </a:extLst>
          </p:cNvPr>
          <p:cNvSpPr>
            <a:spLocks noGrp="1"/>
          </p:cNvSpPr>
          <p:nvPr>
            <p:ph type="sldNum" sz="quarter" idx="4294967295"/>
          </p:nvPr>
        </p:nvSpPr>
        <p:spPr bwMode="auto">
          <a:xfrm>
            <a:off x="10991851" y="6597650"/>
            <a:ext cx="1200149"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000" b="1" kern="1200">
                <a:solidFill>
                  <a:schemeClr val="bg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defRPr/>
            </a:pPr>
            <a:fld id="{B8309D2E-CE11-4BCD-B34D-E70F3EA7038C}" type="slidenum">
              <a:rPr lang="en-US" smtClean="0"/>
              <a:pPr>
                <a:defRPr/>
              </a:pPr>
              <a:t>45</a:t>
            </a:fld>
            <a:endParaRPr lang="en-US" dirty="0"/>
          </a:p>
        </p:txBody>
      </p:sp>
      <p:graphicFrame>
        <p:nvGraphicFramePr>
          <p:cNvPr id="8" name="Chart 7">
            <a:extLst>
              <a:ext uri="{FF2B5EF4-FFF2-40B4-BE49-F238E27FC236}">
                <a16:creationId xmlns:a16="http://schemas.microsoft.com/office/drawing/2014/main" id="{B7AD6724-3102-2641-E1DC-05A298F58E32}"/>
              </a:ext>
            </a:extLst>
          </p:cNvPr>
          <p:cNvGraphicFramePr/>
          <p:nvPr>
            <p:extLst>
              <p:ext uri="{D42A27DB-BD31-4B8C-83A1-F6EECF244321}">
                <p14:modId xmlns:p14="http://schemas.microsoft.com/office/powerpoint/2010/main" val="2637444451"/>
              </p:ext>
            </p:extLst>
          </p:nvPr>
        </p:nvGraphicFramePr>
        <p:xfrm>
          <a:off x="2009927" y="2023170"/>
          <a:ext cx="5921929" cy="3678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1863392D-EB78-6E7D-FB7B-CBC0316A4BE7}"/>
              </a:ext>
            </a:extLst>
          </p:cNvPr>
          <p:cNvGraphicFramePr/>
          <p:nvPr>
            <p:extLst>
              <p:ext uri="{D42A27DB-BD31-4B8C-83A1-F6EECF244321}">
                <p14:modId xmlns:p14="http://schemas.microsoft.com/office/powerpoint/2010/main" val="1957809055"/>
              </p:ext>
            </p:extLst>
          </p:nvPr>
        </p:nvGraphicFramePr>
        <p:xfrm>
          <a:off x="7181821" y="2048665"/>
          <a:ext cx="5921929" cy="3678313"/>
        </p:xfrm>
        <a:graphic>
          <a:graphicData uri="http://schemas.openxmlformats.org/drawingml/2006/chart">
            <c:chart xmlns:c="http://schemas.openxmlformats.org/drawingml/2006/chart" xmlns:r="http://schemas.openxmlformats.org/officeDocument/2006/relationships" r:id="rId4"/>
          </a:graphicData>
        </a:graphic>
      </p:graphicFrame>
      <p:pic>
        <p:nvPicPr>
          <p:cNvPr id="2" name="Picture 1" descr="Graphical user interface&#10;&#10;Description automatically generated">
            <a:extLst>
              <a:ext uri="{FF2B5EF4-FFF2-40B4-BE49-F238E27FC236}">
                <a16:creationId xmlns:a16="http://schemas.microsoft.com/office/drawing/2014/main" id="{9FE966ED-2C4E-BB0B-A22C-27F3921BBB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9638" y="2093205"/>
            <a:ext cx="977199" cy="1466149"/>
          </a:xfrm>
          <a:prstGeom prst="rect">
            <a:avLst/>
          </a:prstGeom>
        </p:spPr>
      </p:pic>
      <p:pic>
        <p:nvPicPr>
          <p:cNvPr id="3" name="Picture 2" descr="Graphical user interface, website&#10;&#10;Description automatically generated">
            <a:extLst>
              <a:ext uri="{FF2B5EF4-FFF2-40B4-BE49-F238E27FC236}">
                <a16:creationId xmlns:a16="http://schemas.microsoft.com/office/drawing/2014/main" id="{47E74776-AC7E-8C03-41EC-AED6526325C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0573" y="3927451"/>
            <a:ext cx="1055327" cy="1579918"/>
          </a:xfrm>
          <a:prstGeom prst="rect">
            <a:avLst/>
          </a:prstGeom>
        </p:spPr>
      </p:pic>
      <p:pic>
        <p:nvPicPr>
          <p:cNvPr id="7" name="Picture 6" descr="Qr code&#10;&#10;Description automatically generated">
            <a:extLst>
              <a:ext uri="{FF2B5EF4-FFF2-40B4-BE49-F238E27FC236}">
                <a16:creationId xmlns:a16="http://schemas.microsoft.com/office/drawing/2014/main" id="{4DE7B8EF-5A36-CEDE-C57D-C08109858AE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50371" y="1432709"/>
            <a:ext cx="977432" cy="1466148"/>
          </a:xfrm>
          <a:prstGeom prst="rect">
            <a:avLst/>
          </a:prstGeom>
        </p:spPr>
      </p:pic>
      <p:pic>
        <p:nvPicPr>
          <p:cNvPr id="10" name="Picture 9">
            <a:extLst>
              <a:ext uri="{FF2B5EF4-FFF2-40B4-BE49-F238E27FC236}">
                <a16:creationId xmlns:a16="http://schemas.microsoft.com/office/drawing/2014/main" id="{D7A73CD6-D397-42B8-2696-55447251E3A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845545" y="3003781"/>
            <a:ext cx="987085" cy="1586385"/>
          </a:xfrm>
          <a:prstGeom prst="rect">
            <a:avLst/>
          </a:prstGeom>
        </p:spPr>
      </p:pic>
      <p:pic>
        <p:nvPicPr>
          <p:cNvPr id="11" name="Picture 10" descr="A picture containing website&#10;&#10;Description automatically generated">
            <a:extLst>
              <a:ext uri="{FF2B5EF4-FFF2-40B4-BE49-F238E27FC236}">
                <a16:creationId xmlns:a16="http://schemas.microsoft.com/office/drawing/2014/main" id="{6B5ABCEB-EF18-8A55-B598-84162C576A5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811424" y="4695089"/>
            <a:ext cx="1055327" cy="1582431"/>
          </a:xfrm>
          <a:prstGeom prst="rect">
            <a:avLst/>
          </a:prstGeom>
        </p:spPr>
      </p:pic>
      <p:sp>
        <p:nvSpPr>
          <p:cNvPr id="12" name="Rectangle 11">
            <a:extLst>
              <a:ext uri="{FF2B5EF4-FFF2-40B4-BE49-F238E27FC236}">
                <a16:creationId xmlns:a16="http://schemas.microsoft.com/office/drawing/2014/main" id="{EBCF069C-E9C9-BE8D-5C99-E286F1A50FEE}"/>
              </a:ext>
            </a:extLst>
          </p:cNvPr>
          <p:cNvSpPr/>
          <p:nvPr/>
        </p:nvSpPr>
        <p:spPr>
          <a:xfrm>
            <a:off x="159456" y="1431172"/>
            <a:ext cx="5410200" cy="4960690"/>
          </a:xfrm>
          <a:prstGeom prst="rect">
            <a:avLst/>
          </a:prstGeom>
          <a:noFill/>
          <a:ln>
            <a:solidFill>
              <a:srgbClr val="66CC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12">
            <a:extLst>
              <a:ext uri="{FF2B5EF4-FFF2-40B4-BE49-F238E27FC236}">
                <a16:creationId xmlns:a16="http://schemas.microsoft.com/office/drawing/2014/main" id="{0EF3A0A3-49D4-13F9-9BBA-588AE100CAF1}"/>
              </a:ext>
            </a:extLst>
          </p:cNvPr>
          <p:cNvSpPr/>
          <p:nvPr/>
        </p:nvSpPr>
        <p:spPr>
          <a:xfrm>
            <a:off x="5657147" y="1432709"/>
            <a:ext cx="5410200" cy="4960690"/>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TextBox 13">
            <a:extLst>
              <a:ext uri="{FF2B5EF4-FFF2-40B4-BE49-F238E27FC236}">
                <a16:creationId xmlns:a16="http://schemas.microsoft.com/office/drawing/2014/main" id="{86C0F5FB-049B-6FE0-7E39-940FFA9CDEC9}"/>
              </a:ext>
            </a:extLst>
          </p:cNvPr>
          <p:cNvSpPr txBox="1"/>
          <p:nvPr/>
        </p:nvSpPr>
        <p:spPr>
          <a:xfrm>
            <a:off x="826692" y="1447133"/>
            <a:ext cx="4010818" cy="338554"/>
          </a:xfrm>
          <a:prstGeom prst="rect">
            <a:avLst/>
          </a:prstGeom>
          <a:noFill/>
        </p:spPr>
        <p:txBody>
          <a:bodyPr wrap="square" rtlCol="0">
            <a:spAutoFit/>
          </a:bodyPr>
          <a:lstStyle/>
          <a:p>
            <a:pPr algn="ctr"/>
            <a:r>
              <a:rPr lang="en-US" sz="1600" b="1" dirty="0"/>
              <a:t>Blinded Poster &amp; Social Media</a:t>
            </a:r>
            <a:endParaRPr lang="en-US" sz="1200" b="1" dirty="0"/>
          </a:p>
        </p:txBody>
      </p:sp>
      <p:sp>
        <p:nvSpPr>
          <p:cNvPr id="15" name="TextBox 14">
            <a:extLst>
              <a:ext uri="{FF2B5EF4-FFF2-40B4-BE49-F238E27FC236}">
                <a16:creationId xmlns:a16="http://schemas.microsoft.com/office/drawing/2014/main" id="{E7701C44-09CD-54CB-3E0D-23B6CB45440B}"/>
              </a:ext>
            </a:extLst>
          </p:cNvPr>
          <p:cNvSpPr txBox="1"/>
          <p:nvPr/>
        </p:nvSpPr>
        <p:spPr>
          <a:xfrm>
            <a:off x="6636456" y="1442564"/>
            <a:ext cx="4010818" cy="584775"/>
          </a:xfrm>
          <a:prstGeom prst="rect">
            <a:avLst/>
          </a:prstGeom>
          <a:noFill/>
        </p:spPr>
        <p:txBody>
          <a:bodyPr wrap="square" rtlCol="0">
            <a:spAutoFit/>
          </a:bodyPr>
          <a:lstStyle/>
          <a:p>
            <a:pPr algn="ctr"/>
            <a:r>
              <a:rPr lang="en-US" sz="1600" b="1" dirty="0"/>
              <a:t>Fully Aided Poster, Entry Video &amp; Social Media</a:t>
            </a:r>
            <a:endParaRPr lang="en-US" sz="1200" b="1" dirty="0"/>
          </a:p>
        </p:txBody>
      </p:sp>
      <p:sp>
        <p:nvSpPr>
          <p:cNvPr id="16" name="TextBox 15">
            <a:extLst>
              <a:ext uri="{FF2B5EF4-FFF2-40B4-BE49-F238E27FC236}">
                <a16:creationId xmlns:a16="http://schemas.microsoft.com/office/drawing/2014/main" id="{A7BDA6AF-C2DF-61FA-F861-382FFB8A995C}"/>
              </a:ext>
            </a:extLst>
          </p:cNvPr>
          <p:cNvSpPr txBox="1"/>
          <p:nvPr/>
        </p:nvSpPr>
        <p:spPr>
          <a:xfrm>
            <a:off x="-38100" y="6507534"/>
            <a:ext cx="11582401" cy="400110"/>
          </a:xfrm>
          <a:prstGeom prst="rect">
            <a:avLst/>
          </a:prstGeom>
          <a:noFill/>
        </p:spPr>
        <p:txBody>
          <a:bodyPr wrap="square" rtlCol="0">
            <a:spAutoFit/>
          </a:bodyPr>
          <a:lstStyle/>
          <a:p>
            <a:r>
              <a:rPr lang="en-US" sz="1000" dirty="0">
                <a:solidFill>
                  <a:srgbClr val="000000"/>
                </a:solidFill>
                <a:latin typeface="Lucida Grande"/>
                <a:ea typeface="Lucida Grande"/>
                <a:cs typeface="Lucida Grande"/>
              </a:rPr>
              <a:t>Source – On-Water Survey - Part 2 Online Survey: </a:t>
            </a:r>
            <a:r>
              <a:rPr lang="en-US" sz="1000" dirty="0">
                <a:solidFill>
                  <a:srgbClr val="000000"/>
                </a:solidFill>
                <a:latin typeface="Calibri" panose="020F0502020204030204" pitchFamily="34" charset="0"/>
                <a:ea typeface="Lucida Grande"/>
                <a:cs typeface="Calibri" panose="020F0502020204030204" pitchFamily="34" charset="0"/>
              </a:rPr>
              <a:t>Q17. Have you seen any finished ads or posters like [this /these], during the past four months? / </a:t>
            </a:r>
            <a:br>
              <a:rPr lang="en-US" sz="1000" dirty="0">
                <a:solidFill>
                  <a:srgbClr val="000000"/>
                </a:solidFill>
                <a:latin typeface="Calibri" panose="020F0502020204030204" pitchFamily="34" charset="0"/>
                <a:ea typeface="Lucida Grande"/>
                <a:cs typeface="Calibri" panose="020F0502020204030204" pitchFamily="34" charset="0"/>
              </a:rPr>
            </a:br>
            <a:r>
              <a:rPr lang="en-US" sz="1000" dirty="0">
                <a:solidFill>
                  <a:srgbClr val="000000"/>
                </a:solidFill>
                <a:latin typeface="Calibri" panose="020F0502020204030204" pitchFamily="34" charset="0"/>
                <a:ea typeface="Lucida Grande"/>
                <a:cs typeface="Calibri" panose="020F0502020204030204" pitchFamily="34" charset="0"/>
              </a:rPr>
              <a:t>Q19. Before completing this survey, had you seen this ad (video), or other ads (videos) similar to it, in the past four months? </a:t>
            </a:r>
            <a:endParaRPr lang="en-CA" sz="100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B3224714-8455-8AED-E3AA-A413FE2BAAF8}"/>
              </a:ext>
            </a:extLst>
          </p:cNvPr>
          <p:cNvSpPr txBox="1"/>
          <p:nvPr/>
        </p:nvSpPr>
        <p:spPr>
          <a:xfrm>
            <a:off x="-76200" y="1029272"/>
            <a:ext cx="12115800" cy="369332"/>
          </a:xfrm>
          <a:prstGeom prst="rect">
            <a:avLst/>
          </a:prstGeom>
          <a:noFill/>
        </p:spPr>
        <p:txBody>
          <a:bodyPr wrap="square" rtlCol="0">
            <a:spAutoFit/>
          </a:bodyPr>
          <a:lstStyle/>
          <a:p>
            <a:r>
              <a:rPr lang="en-US" sz="1600" b="1" dirty="0"/>
              <a:t>Within Reach Campaign Awareness by Media - </a:t>
            </a:r>
            <a:r>
              <a:rPr lang="en-US" b="1" dirty="0"/>
              <a:t>% of total boaters </a:t>
            </a:r>
            <a:r>
              <a:rPr lang="en-US" sz="1200" b="1" dirty="0"/>
              <a:t>(n=329)</a:t>
            </a:r>
          </a:p>
        </p:txBody>
      </p:sp>
      <p:sp>
        <p:nvSpPr>
          <p:cNvPr id="18" name="Slide Number Placeholder 3">
            <a:extLst>
              <a:ext uri="{FF2B5EF4-FFF2-40B4-BE49-F238E27FC236}">
                <a16:creationId xmlns:a16="http://schemas.microsoft.com/office/drawing/2014/main" id="{AF0C7EDA-E6D0-2AAA-4E98-B7441A6A2052}"/>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45</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586817882"/>
      </p:ext>
    </p:extLst>
  </p:cSld>
  <p:clrMapOvr>
    <a:masterClrMapping/>
  </p:clrMapOvr>
  <p:transition spd="slow">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445D44B-C3BA-A758-B949-42FFD6DB0FD0}"/>
              </a:ext>
            </a:extLst>
          </p:cNvPr>
          <p:cNvSpPr/>
          <p:nvPr/>
        </p:nvSpPr>
        <p:spPr>
          <a:xfrm>
            <a:off x="204019" y="5302009"/>
            <a:ext cx="11201399" cy="621883"/>
          </a:xfrm>
          <a:prstGeom prst="rect">
            <a:avLst/>
          </a:prstGeom>
          <a:solidFill>
            <a:schemeClr val="bg1">
              <a:lumMod val="9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943BF9A-79B0-3A07-A91B-BA399D879CF5}"/>
              </a:ext>
            </a:extLst>
          </p:cNvPr>
          <p:cNvSpPr/>
          <p:nvPr/>
        </p:nvSpPr>
        <p:spPr>
          <a:xfrm>
            <a:off x="204020" y="2461286"/>
            <a:ext cx="11097418" cy="751471"/>
          </a:xfrm>
          <a:prstGeom prst="rect">
            <a:avLst/>
          </a:prstGeom>
          <a:solidFill>
            <a:schemeClr val="bg1">
              <a:lumMod val="9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ABFC72B-19E3-51B4-6165-4676DC113263}"/>
              </a:ext>
            </a:extLst>
          </p:cNvPr>
          <p:cNvSpPr/>
          <p:nvPr/>
        </p:nvSpPr>
        <p:spPr>
          <a:xfrm>
            <a:off x="204019" y="1364223"/>
            <a:ext cx="11201399" cy="674277"/>
          </a:xfrm>
          <a:prstGeom prst="rect">
            <a:avLst/>
          </a:prstGeom>
          <a:solidFill>
            <a:schemeClr val="bg1">
              <a:lumMod val="9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BFAF014-AA82-94BA-08FA-68636999539B}"/>
              </a:ext>
            </a:extLst>
          </p:cNvPr>
          <p:cNvSpPr/>
          <p:nvPr/>
        </p:nvSpPr>
        <p:spPr>
          <a:xfrm>
            <a:off x="204019" y="4114800"/>
            <a:ext cx="11201399" cy="598074"/>
          </a:xfrm>
          <a:prstGeom prst="rect">
            <a:avLst/>
          </a:prstGeom>
          <a:solidFill>
            <a:schemeClr val="bg1">
              <a:lumMod val="9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Chart 1">
            <a:extLst>
              <a:ext uri="{FF2B5EF4-FFF2-40B4-BE49-F238E27FC236}">
                <a16:creationId xmlns:a16="http://schemas.microsoft.com/office/drawing/2014/main" id="{FCB03544-6928-E168-C3EC-50074F76D491}"/>
              </a:ext>
            </a:extLst>
          </p:cNvPr>
          <p:cNvGraphicFramePr/>
          <p:nvPr>
            <p:extLst>
              <p:ext uri="{D42A27DB-BD31-4B8C-83A1-F6EECF244321}">
                <p14:modId xmlns:p14="http://schemas.microsoft.com/office/powerpoint/2010/main" val="3954690703"/>
              </p:ext>
            </p:extLst>
          </p:nvPr>
        </p:nvGraphicFramePr>
        <p:xfrm>
          <a:off x="4622457" y="1274109"/>
          <a:ext cx="7824020" cy="394044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89580951-E19E-CEF8-A415-C0E6D77B5693}"/>
              </a:ext>
            </a:extLst>
          </p:cNvPr>
          <p:cNvGraphicFramePr/>
          <p:nvPr/>
        </p:nvGraphicFramePr>
        <p:xfrm>
          <a:off x="76067" y="1454163"/>
          <a:ext cx="5385620" cy="5301827"/>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074B93E3-7668-CBE7-29DA-AAC0897B9128}"/>
              </a:ext>
            </a:extLst>
          </p:cNvPr>
          <p:cNvSpPr txBox="1"/>
          <p:nvPr/>
        </p:nvSpPr>
        <p:spPr>
          <a:xfrm>
            <a:off x="204020" y="1031377"/>
            <a:ext cx="12115800" cy="369332"/>
          </a:xfrm>
          <a:prstGeom prst="rect">
            <a:avLst/>
          </a:prstGeom>
          <a:noFill/>
        </p:spPr>
        <p:txBody>
          <a:bodyPr wrap="square" rtlCol="0">
            <a:spAutoFit/>
          </a:bodyPr>
          <a:lstStyle/>
          <a:p>
            <a:r>
              <a:rPr lang="en-US" sz="1600" b="1" dirty="0"/>
              <a:t>Part 2 Online: Where those Aware saw the Within Reach campaign - </a:t>
            </a:r>
            <a:r>
              <a:rPr lang="en-US" b="1" dirty="0"/>
              <a:t>% of total boaters </a:t>
            </a:r>
            <a:r>
              <a:rPr lang="en-US" sz="1400" b="1" dirty="0"/>
              <a:t>aware </a:t>
            </a:r>
            <a:r>
              <a:rPr lang="en-US" sz="1200" b="1" dirty="0"/>
              <a:t>(n= 95)</a:t>
            </a:r>
            <a:r>
              <a:rPr lang="en-US" sz="1100" b="1" dirty="0"/>
              <a:t>	</a:t>
            </a:r>
            <a:endParaRPr lang="en-CA" sz="1200" b="1" dirty="0"/>
          </a:p>
        </p:txBody>
      </p:sp>
      <p:sp>
        <p:nvSpPr>
          <p:cNvPr id="4" name="TextBox 3">
            <a:extLst>
              <a:ext uri="{FF2B5EF4-FFF2-40B4-BE49-F238E27FC236}">
                <a16:creationId xmlns:a16="http://schemas.microsoft.com/office/drawing/2014/main" id="{9D60C4DA-1B23-694D-AC7F-F26BA4AF0052}"/>
              </a:ext>
            </a:extLst>
          </p:cNvPr>
          <p:cNvSpPr txBox="1"/>
          <p:nvPr/>
        </p:nvSpPr>
        <p:spPr>
          <a:xfrm>
            <a:off x="0" y="6563223"/>
            <a:ext cx="11201400" cy="246221"/>
          </a:xfrm>
          <a:prstGeom prst="rect">
            <a:avLst/>
          </a:prstGeom>
          <a:noFill/>
        </p:spPr>
        <p:txBody>
          <a:bodyPr wrap="square" rtlCol="0">
            <a:spAutoFit/>
          </a:bodyPr>
          <a:lstStyle/>
          <a:p>
            <a:r>
              <a:rPr lang="en-US" sz="1000" dirty="0">
                <a:solidFill>
                  <a:srgbClr val="000000"/>
                </a:solidFill>
                <a:latin typeface="Lucida Grande"/>
                <a:ea typeface="Lucida Grande"/>
                <a:cs typeface="Lucida Grande"/>
              </a:rPr>
              <a:t>Source – On-Water Survey - Part 2 Online Survey: Q21. Where did you see or hear any of these ads?</a:t>
            </a:r>
            <a:endParaRPr lang="en-CA" sz="1000" dirty="0"/>
          </a:p>
        </p:txBody>
      </p:sp>
      <p:sp>
        <p:nvSpPr>
          <p:cNvPr id="11" name="Title 10">
            <a:extLst>
              <a:ext uri="{FF2B5EF4-FFF2-40B4-BE49-F238E27FC236}">
                <a16:creationId xmlns:a16="http://schemas.microsoft.com/office/drawing/2014/main" id="{5BC3E4B4-E8C6-7AA0-8F28-EFD98326F0A4}"/>
              </a:ext>
            </a:extLst>
          </p:cNvPr>
          <p:cNvSpPr>
            <a:spLocks noGrp="1"/>
          </p:cNvSpPr>
          <p:nvPr>
            <p:ph type="title"/>
          </p:nvPr>
        </p:nvSpPr>
        <p:spPr>
          <a:xfrm>
            <a:off x="1900989" y="0"/>
            <a:ext cx="10087810" cy="1031377"/>
          </a:xfrm>
        </p:spPr>
        <p:txBody>
          <a:bodyPr anchor="t">
            <a:normAutofit/>
          </a:bodyPr>
          <a:lstStyle/>
          <a:p>
            <a:r>
              <a:rPr lang="en-CA" b="1" dirty="0"/>
              <a:t>The top sources of Within Reach campaign awareness were at marinas / lock stations / boat launches and online &amp; social media. </a:t>
            </a:r>
            <a:br>
              <a:rPr lang="en-CA" b="1" dirty="0"/>
            </a:br>
            <a:r>
              <a:rPr lang="en-CA" b="1" dirty="0"/>
              <a:t>Word of mouth, was also higher than expected, at 18%.</a:t>
            </a:r>
          </a:p>
        </p:txBody>
      </p:sp>
      <p:sp>
        <p:nvSpPr>
          <p:cNvPr id="8" name="Slide Number Placeholder 3">
            <a:extLst>
              <a:ext uri="{FF2B5EF4-FFF2-40B4-BE49-F238E27FC236}">
                <a16:creationId xmlns:a16="http://schemas.microsoft.com/office/drawing/2014/main" id="{9919CED0-F289-A0D5-8DF9-8AE65D0B6FAC}"/>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46</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2409787141"/>
      </p:ext>
    </p:extLst>
  </p:cSld>
  <p:clrMapOvr>
    <a:masterClrMapping/>
  </p:clrMapOvr>
  <p:transition spd="slow">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9ECE67BA-2504-84A0-E349-C86FF1050C02}"/>
              </a:ext>
            </a:extLst>
          </p:cNvPr>
          <p:cNvGraphicFramePr/>
          <p:nvPr/>
        </p:nvGraphicFramePr>
        <p:xfrm>
          <a:off x="35803" y="2180953"/>
          <a:ext cx="6343650" cy="3921703"/>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01D7D85C-D394-4AFA-A35B-9F95B03F9A6C}"/>
              </a:ext>
            </a:extLst>
          </p:cNvPr>
          <p:cNvSpPr>
            <a:spLocks noGrp="1"/>
          </p:cNvSpPr>
          <p:nvPr>
            <p:ph type="title"/>
          </p:nvPr>
        </p:nvSpPr>
        <p:spPr>
          <a:xfrm>
            <a:off x="1852862" y="67619"/>
            <a:ext cx="10339133" cy="1017428"/>
          </a:xfrm>
        </p:spPr>
        <p:txBody>
          <a:bodyPr anchor="t">
            <a:noAutofit/>
          </a:bodyPr>
          <a:lstStyle/>
          <a:p>
            <a:r>
              <a:rPr lang="en-US" b="1" dirty="0"/>
              <a:t>Campaign Impact on Lifejacket Wear:</a:t>
            </a:r>
            <a:br>
              <a:rPr lang="en-US" b="1" dirty="0"/>
            </a:br>
            <a:r>
              <a:rPr lang="en-CA" sz="1700" b="1" dirty="0"/>
              <a:t>Those Aware of the Within Reach campaign had higher LJ wear (37%) than those not aware (24%). </a:t>
            </a:r>
            <a:br>
              <a:rPr lang="en-CA" sz="1700" b="1" dirty="0"/>
            </a:br>
            <a:r>
              <a:rPr lang="en-CA" sz="1700" b="1" dirty="0"/>
              <a:t>And there was higher LJ wear among Powerboaters </a:t>
            </a:r>
            <a:r>
              <a:rPr lang="en-CA" sz="1700" dirty="0"/>
              <a:t>Aware (</a:t>
            </a:r>
            <a:r>
              <a:rPr lang="en-CA" sz="1700" b="1" dirty="0"/>
              <a:t>39%) as well.</a:t>
            </a:r>
            <a:br>
              <a:rPr lang="en-CA" sz="1700" b="1" dirty="0"/>
            </a:br>
            <a:r>
              <a:rPr lang="en-CA" sz="1700" b="1" dirty="0"/>
              <a:t> </a:t>
            </a:r>
            <a:endParaRPr lang="en-CA" sz="1700" dirty="0"/>
          </a:p>
        </p:txBody>
      </p:sp>
      <p:sp>
        <p:nvSpPr>
          <p:cNvPr id="8" name="TextBox 7">
            <a:extLst>
              <a:ext uri="{FF2B5EF4-FFF2-40B4-BE49-F238E27FC236}">
                <a16:creationId xmlns:a16="http://schemas.microsoft.com/office/drawing/2014/main" id="{BE5ED317-39E7-4044-817F-B708413928E1}"/>
              </a:ext>
            </a:extLst>
          </p:cNvPr>
          <p:cNvSpPr txBox="1"/>
          <p:nvPr/>
        </p:nvSpPr>
        <p:spPr>
          <a:xfrm>
            <a:off x="12269" y="1302019"/>
            <a:ext cx="5112444" cy="800219"/>
          </a:xfrm>
          <a:prstGeom prst="rect">
            <a:avLst/>
          </a:prstGeom>
          <a:noFill/>
        </p:spPr>
        <p:txBody>
          <a:bodyPr wrap="square" rtlCol="0">
            <a:spAutoFit/>
          </a:bodyPr>
          <a:lstStyle/>
          <a:p>
            <a:r>
              <a:rPr lang="en-CA" sz="1600" b="1" dirty="0"/>
              <a:t>Part 1 Interview: </a:t>
            </a:r>
            <a:br>
              <a:rPr lang="en-CA" sz="1600" b="1" dirty="0"/>
            </a:br>
            <a:r>
              <a:rPr lang="en-CA" sz="1600" b="1" dirty="0"/>
              <a:t>Observed % Wearing Lifejacket at time of interview</a:t>
            </a:r>
          </a:p>
          <a:p>
            <a:r>
              <a:rPr lang="en-CA" sz="1400" b="1" dirty="0"/>
              <a:t>% of total boaters </a:t>
            </a:r>
            <a:r>
              <a:rPr lang="en-CA" sz="1200" b="1" dirty="0"/>
              <a:t>(n=329)</a:t>
            </a:r>
            <a:endParaRPr lang="en-CA" sz="1400" b="1" dirty="0"/>
          </a:p>
        </p:txBody>
      </p:sp>
      <p:sp>
        <p:nvSpPr>
          <p:cNvPr id="3" name="TextBox 2">
            <a:extLst>
              <a:ext uri="{FF2B5EF4-FFF2-40B4-BE49-F238E27FC236}">
                <a16:creationId xmlns:a16="http://schemas.microsoft.com/office/drawing/2014/main" id="{00B02DBD-6719-10F6-C6A7-857D254CC3CB}"/>
              </a:ext>
            </a:extLst>
          </p:cNvPr>
          <p:cNvSpPr txBox="1"/>
          <p:nvPr/>
        </p:nvSpPr>
        <p:spPr>
          <a:xfrm>
            <a:off x="5589239" y="1348270"/>
            <a:ext cx="5404582" cy="769441"/>
          </a:xfrm>
          <a:prstGeom prst="rect">
            <a:avLst/>
          </a:prstGeom>
          <a:noFill/>
        </p:spPr>
        <p:txBody>
          <a:bodyPr wrap="square" rtlCol="0">
            <a:spAutoFit/>
          </a:bodyPr>
          <a:lstStyle/>
          <a:p>
            <a:r>
              <a:rPr lang="en-CA" sz="1600" b="1" dirty="0"/>
              <a:t>Part 1 Interview:</a:t>
            </a:r>
            <a:br>
              <a:rPr lang="en-CA" sz="1600" b="1" dirty="0"/>
            </a:br>
            <a:r>
              <a:rPr lang="en-CA" sz="1600" b="1" dirty="0"/>
              <a:t>Observed % Wearing LJ: By boat type at time of interview</a:t>
            </a:r>
          </a:p>
          <a:p>
            <a:r>
              <a:rPr lang="en-CA" sz="1200" b="1" dirty="0"/>
              <a:t>% of total powerboaters (281), PB Aware (82), PB Not aware (199), </a:t>
            </a:r>
          </a:p>
        </p:txBody>
      </p:sp>
      <p:sp>
        <p:nvSpPr>
          <p:cNvPr id="14" name="TextBox 13">
            <a:extLst>
              <a:ext uri="{FF2B5EF4-FFF2-40B4-BE49-F238E27FC236}">
                <a16:creationId xmlns:a16="http://schemas.microsoft.com/office/drawing/2014/main" id="{02229545-0A20-10AF-1A6D-EC66141AE1BB}"/>
              </a:ext>
            </a:extLst>
          </p:cNvPr>
          <p:cNvSpPr txBox="1"/>
          <p:nvPr/>
        </p:nvSpPr>
        <p:spPr>
          <a:xfrm>
            <a:off x="-2" y="6544160"/>
            <a:ext cx="11201400" cy="246221"/>
          </a:xfrm>
          <a:prstGeom prst="rect">
            <a:avLst/>
          </a:prstGeom>
          <a:noFill/>
        </p:spPr>
        <p:txBody>
          <a:bodyPr wrap="square" rtlCol="0">
            <a:spAutoFit/>
          </a:bodyPr>
          <a:lstStyle/>
          <a:p>
            <a:r>
              <a:rPr lang="en-US" sz="1000" dirty="0">
                <a:solidFill>
                  <a:srgbClr val="000000"/>
                </a:solidFill>
                <a:latin typeface="Lucida Grande"/>
                <a:ea typeface="Lucida Grande"/>
                <a:cs typeface="Lucida Grande"/>
              </a:rPr>
              <a:t>Source – On-Water Survey - Part 1 On-Water Interview: Q7. Is the boater wearing a lifejacket or PFD? (As recorded by interviewer)</a:t>
            </a:r>
            <a:endParaRPr lang="en-CA" sz="1000" dirty="0"/>
          </a:p>
        </p:txBody>
      </p:sp>
      <p:sp>
        <p:nvSpPr>
          <p:cNvPr id="15" name="Oval 14">
            <a:extLst>
              <a:ext uri="{FF2B5EF4-FFF2-40B4-BE49-F238E27FC236}">
                <a16:creationId xmlns:a16="http://schemas.microsoft.com/office/drawing/2014/main" id="{BCD26424-0273-8543-A5D3-636AAB1119F1}"/>
              </a:ext>
            </a:extLst>
          </p:cNvPr>
          <p:cNvSpPr/>
          <p:nvPr/>
        </p:nvSpPr>
        <p:spPr>
          <a:xfrm>
            <a:off x="7866050" y="6064150"/>
            <a:ext cx="304800" cy="304800"/>
          </a:xfrm>
          <a:prstGeom prst="ellipse">
            <a:avLst/>
          </a:prstGeom>
          <a:noFill/>
          <a:ln w="19050">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83B3669B-BEB5-A241-ED54-E9EE43397A6C}"/>
              </a:ext>
            </a:extLst>
          </p:cNvPr>
          <p:cNvSpPr txBox="1"/>
          <p:nvPr/>
        </p:nvSpPr>
        <p:spPr>
          <a:xfrm>
            <a:off x="7910897" y="6167838"/>
            <a:ext cx="4191860" cy="246221"/>
          </a:xfrm>
          <a:prstGeom prst="rect">
            <a:avLst/>
          </a:prstGeom>
          <a:noFill/>
        </p:spPr>
        <p:txBody>
          <a:bodyPr wrap="square" rtlCol="0">
            <a:spAutoFit/>
          </a:bodyPr>
          <a:lstStyle/>
          <a:p>
            <a:pPr algn="r"/>
            <a:r>
              <a:rPr lang="en-CA" sz="1000" dirty="0"/>
              <a:t>Significantly higher than other group(s) at 95% / 90% / 80%</a:t>
            </a:r>
          </a:p>
        </p:txBody>
      </p:sp>
      <p:sp>
        <p:nvSpPr>
          <p:cNvPr id="17" name="Oval 16">
            <a:extLst>
              <a:ext uri="{FF2B5EF4-FFF2-40B4-BE49-F238E27FC236}">
                <a16:creationId xmlns:a16="http://schemas.microsoft.com/office/drawing/2014/main" id="{EF11DBE4-F16B-B214-E553-4CBF91D9A620}"/>
              </a:ext>
            </a:extLst>
          </p:cNvPr>
          <p:cNvSpPr/>
          <p:nvPr/>
        </p:nvSpPr>
        <p:spPr>
          <a:xfrm>
            <a:off x="8229172" y="6064150"/>
            <a:ext cx="304800" cy="304800"/>
          </a:xfrm>
          <a:prstGeom prst="ellipse">
            <a:avLst/>
          </a:prstGeom>
          <a:noFill/>
          <a:ln w="19050">
            <a:solidFill>
              <a:srgbClr val="33CC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7235A11-3B51-4A74-568C-465DD1CB80C9}"/>
              </a:ext>
            </a:extLst>
          </p:cNvPr>
          <p:cNvSpPr/>
          <p:nvPr/>
        </p:nvSpPr>
        <p:spPr>
          <a:xfrm>
            <a:off x="8592293" y="6064150"/>
            <a:ext cx="304800" cy="304800"/>
          </a:xfrm>
          <a:prstGeom prst="rect">
            <a:avLst/>
          </a:prstGeom>
          <a:noFill/>
          <a:ln>
            <a:solidFill>
              <a:srgbClr val="33CC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Oval 18">
            <a:extLst>
              <a:ext uri="{FF2B5EF4-FFF2-40B4-BE49-F238E27FC236}">
                <a16:creationId xmlns:a16="http://schemas.microsoft.com/office/drawing/2014/main" id="{786DADE8-DD38-1730-84AD-5012D7AD4023}"/>
              </a:ext>
            </a:extLst>
          </p:cNvPr>
          <p:cNvSpPr/>
          <p:nvPr/>
        </p:nvSpPr>
        <p:spPr>
          <a:xfrm>
            <a:off x="8790269" y="2636906"/>
            <a:ext cx="402678" cy="408917"/>
          </a:xfrm>
          <a:prstGeom prst="ellipse">
            <a:avLst/>
          </a:prstGeom>
          <a:noFill/>
          <a:ln w="19050">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70CBA75F-4534-C9E4-B019-779C8AD71B3E}"/>
              </a:ext>
            </a:extLst>
          </p:cNvPr>
          <p:cNvSpPr/>
          <p:nvPr/>
        </p:nvSpPr>
        <p:spPr>
          <a:xfrm>
            <a:off x="8618753" y="3471940"/>
            <a:ext cx="402678" cy="408917"/>
          </a:xfrm>
          <a:prstGeom prst="ellipse">
            <a:avLst/>
          </a:prstGeom>
          <a:noFill/>
          <a:ln w="19050">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7" name="Chart 6">
            <a:extLst>
              <a:ext uri="{FF2B5EF4-FFF2-40B4-BE49-F238E27FC236}">
                <a16:creationId xmlns:a16="http://schemas.microsoft.com/office/drawing/2014/main" id="{BCCCB1BD-1881-7E30-EDBF-CAEC032824ED}"/>
              </a:ext>
            </a:extLst>
          </p:cNvPr>
          <p:cNvGraphicFramePr/>
          <p:nvPr/>
        </p:nvGraphicFramePr>
        <p:xfrm>
          <a:off x="5882316" y="2250038"/>
          <a:ext cx="6343650" cy="3921703"/>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a:extLst>
              <a:ext uri="{FF2B5EF4-FFF2-40B4-BE49-F238E27FC236}">
                <a16:creationId xmlns:a16="http://schemas.microsoft.com/office/drawing/2014/main" id="{93930BB2-5754-68AF-E5D3-41229EFD8141}"/>
              </a:ext>
            </a:extLst>
          </p:cNvPr>
          <p:cNvSpPr txBox="1"/>
          <p:nvPr/>
        </p:nvSpPr>
        <p:spPr>
          <a:xfrm>
            <a:off x="9788357" y="2463363"/>
            <a:ext cx="2275524" cy="2893100"/>
          </a:xfrm>
          <a:prstGeom prst="rect">
            <a:avLst/>
          </a:prstGeom>
          <a:noFill/>
        </p:spPr>
        <p:txBody>
          <a:bodyPr wrap="square" rtlCol="0">
            <a:spAutoFit/>
          </a:bodyPr>
          <a:lstStyle/>
          <a:p>
            <a:pPr marL="171450" indent="-171450" algn="l">
              <a:buFont typeface="Arial" panose="020B0604020202020204" pitchFamily="34" charset="0"/>
              <a:buChar char="•"/>
            </a:pPr>
            <a:r>
              <a:rPr lang="en-US" sz="1400" u="sng" dirty="0"/>
              <a:t>Overall</a:t>
            </a:r>
            <a:r>
              <a:rPr lang="en-US" sz="1400" dirty="0"/>
              <a:t>, about one-quarter (28%) of boaters were wearing a lifejacket at the time of their on-water interview – similar to the 25% observed wearing a LJ in the broader aerial observational research.</a:t>
            </a:r>
          </a:p>
          <a:p>
            <a:pPr marL="171450" indent="-171450" algn="l">
              <a:buFont typeface="Arial" panose="020B0604020202020204" pitchFamily="34" charset="0"/>
              <a:buChar char="•"/>
            </a:pPr>
            <a:endParaRPr lang="en-US" sz="1400" dirty="0"/>
          </a:p>
          <a:p>
            <a:pPr marL="171450" indent="-171450" algn="l">
              <a:buFont typeface="Arial" panose="020B0604020202020204" pitchFamily="34" charset="0"/>
              <a:buChar char="•"/>
            </a:pPr>
            <a:r>
              <a:rPr lang="en-US" sz="1400" dirty="0"/>
              <a:t>LJ wear was highest for paddlers (46%), lower for powerboaters (27%).</a:t>
            </a:r>
            <a:endParaRPr lang="en-CA" sz="1400" dirty="0"/>
          </a:p>
        </p:txBody>
      </p:sp>
      <p:sp>
        <p:nvSpPr>
          <p:cNvPr id="5" name="Slide Number Placeholder 3">
            <a:extLst>
              <a:ext uri="{FF2B5EF4-FFF2-40B4-BE49-F238E27FC236}">
                <a16:creationId xmlns:a16="http://schemas.microsoft.com/office/drawing/2014/main" id="{B56AFA23-8BD3-E609-0F41-BAF98AAAE5C0}"/>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47</a:t>
            </a:fld>
            <a:endParaRPr lang="en-US" dirty="0">
              <a:solidFill>
                <a:prstClr val="white">
                  <a:lumMod val="50000"/>
                </a:prstClr>
              </a:solidFill>
              <a:latin typeface="Calibri"/>
            </a:endParaRPr>
          </a:p>
        </p:txBody>
      </p:sp>
      <p:sp>
        <p:nvSpPr>
          <p:cNvPr id="6" name="Oval 5">
            <a:extLst>
              <a:ext uri="{FF2B5EF4-FFF2-40B4-BE49-F238E27FC236}">
                <a16:creationId xmlns:a16="http://schemas.microsoft.com/office/drawing/2014/main" id="{D0ACBE3A-3A21-817A-9508-BCEE8CD81710}"/>
              </a:ext>
            </a:extLst>
          </p:cNvPr>
          <p:cNvSpPr/>
          <p:nvPr/>
        </p:nvSpPr>
        <p:spPr>
          <a:xfrm>
            <a:off x="3467168" y="3799746"/>
            <a:ext cx="402678" cy="408917"/>
          </a:xfrm>
          <a:prstGeom prst="ellipse">
            <a:avLst/>
          </a:prstGeom>
          <a:noFill/>
          <a:ln w="19050">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123306978"/>
      </p:ext>
    </p:extLst>
  </p:cSld>
  <p:clrMapOvr>
    <a:masterClrMapping/>
  </p:clrMapOvr>
  <p:transition spd="slow">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8F72F672-567D-253A-64CB-F01E63E36FDE}"/>
              </a:ext>
            </a:extLst>
          </p:cNvPr>
          <p:cNvGraphicFramePr/>
          <p:nvPr/>
        </p:nvGraphicFramePr>
        <p:xfrm>
          <a:off x="3941845" y="2740141"/>
          <a:ext cx="8832848" cy="34665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Chart 27">
            <a:extLst>
              <a:ext uri="{FF2B5EF4-FFF2-40B4-BE49-F238E27FC236}">
                <a16:creationId xmlns:a16="http://schemas.microsoft.com/office/drawing/2014/main" id="{54807FFB-9BAE-C15D-E19E-C26C5391B077}"/>
              </a:ext>
            </a:extLst>
          </p:cNvPr>
          <p:cNvGraphicFramePr/>
          <p:nvPr/>
        </p:nvGraphicFramePr>
        <p:xfrm>
          <a:off x="-322179" y="2737410"/>
          <a:ext cx="8832848" cy="3466544"/>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074B93E3-7668-CBE7-29DA-AAC0897B9128}"/>
              </a:ext>
            </a:extLst>
          </p:cNvPr>
          <p:cNvSpPr txBox="1"/>
          <p:nvPr/>
        </p:nvSpPr>
        <p:spPr>
          <a:xfrm>
            <a:off x="-1" y="1238904"/>
            <a:ext cx="12115800" cy="800219"/>
          </a:xfrm>
          <a:prstGeom prst="rect">
            <a:avLst/>
          </a:prstGeom>
          <a:noFill/>
        </p:spPr>
        <p:txBody>
          <a:bodyPr wrap="square" rtlCol="0">
            <a:spAutoFit/>
          </a:bodyPr>
          <a:lstStyle/>
          <a:p>
            <a:r>
              <a:rPr lang="en-US" sz="1600" b="1" dirty="0"/>
              <a:t>Part 2 Online: How often boaters say they currently wear a lifejacket / will wear a lifejacket in future: While boating overall	</a:t>
            </a:r>
            <a:r>
              <a:rPr lang="en-US" sz="1200" dirty="0"/>
              <a:t> </a:t>
            </a:r>
          </a:p>
          <a:p>
            <a:r>
              <a:rPr lang="en-US" b="1" dirty="0"/>
              <a:t>% of total boaters </a:t>
            </a:r>
            <a:r>
              <a:rPr lang="en-US" sz="1200" b="1" dirty="0"/>
              <a:t>(n=329), aware (n=95), not aware (n=234)</a:t>
            </a:r>
          </a:p>
          <a:p>
            <a:r>
              <a:rPr lang="en-US" sz="1200" dirty="0"/>
              <a:t>		</a:t>
            </a:r>
            <a:endParaRPr lang="en-CA" sz="1200" dirty="0"/>
          </a:p>
        </p:txBody>
      </p:sp>
      <p:sp>
        <p:nvSpPr>
          <p:cNvPr id="2" name="Title 1">
            <a:extLst>
              <a:ext uri="{FF2B5EF4-FFF2-40B4-BE49-F238E27FC236}">
                <a16:creationId xmlns:a16="http://schemas.microsoft.com/office/drawing/2014/main" id="{988828C6-F828-46CD-AC9C-FA9457D05DD6}"/>
              </a:ext>
            </a:extLst>
          </p:cNvPr>
          <p:cNvSpPr>
            <a:spLocks noGrp="1"/>
          </p:cNvSpPr>
          <p:nvPr>
            <p:ph type="title"/>
          </p:nvPr>
        </p:nvSpPr>
        <p:spPr>
          <a:xfrm>
            <a:off x="1913847" y="15324"/>
            <a:ext cx="10278153" cy="931340"/>
          </a:xfrm>
        </p:spPr>
        <p:txBody>
          <a:bodyPr anchor="t">
            <a:normAutofit fontScale="90000"/>
          </a:bodyPr>
          <a:lstStyle/>
          <a:p>
            <a:r>
              <a:rPr lang="en-CA" b="1" dirty="0"/>
              <a:t>Boaters Aware of the Within Reach advertising claimed higher lifejacket wear currently &amp; higher intended LJ wear in the future, vs. those Not aware. </a:t>
            </a:r>
            <a:br>
              <a:rPr lang="en-CA" b="1" dirty="0"/>
            </a:br>
            <a:r>
              <a:rPr lang="en-CA" b="1" dirty="0"/>
              <a:t>However, there was no significant increase in current to intended LJ wear for either group.</a:t>
            </a:r>
          </a:p>
        </p:txBody>
      </p:sp>
      <p:sp>
        <p:nvSpPr>
          <p:cNvPr id="4" name="TextBox 3">
            <a:extLst>
              <a:ext uri="{FF2B5EF4-FFF2-40B4-BE49-F238E27FC236}">
                <a16:creationId xmlns:a16="http://schemas.microsoft.com/office/drawing/2014/main" id="{9D60C4DA-1B23-694D-AC7F-F26BA4AF0052}"/>
              </a:ext>
            </a:extLst>
          </p:cNvPr>
          <p:cNvSpPr txBox="1"/>
          <p:nvPr/>
        </p:nvSpPr>
        <p:spPr>
          <a:xfrm>
            <a:off x="0" y="6512030"/>
            <a:ext cx="9435637" cy="400110"/>
          </a:xfrm>
          <a:prstGeom prst="rect">
            <a:avLst/>
          </a:prstGeom>
          <a:noFill/>
        </p:spPr>
        <p:txBody>
          <a:bodyPr wrap="square" rtlCol="0">
            <a:spAutoFit/>
          </a:bodyPr>
          <a:lstStyle/>
          <a:p>
            <a:r>
              <a:rPr lang="en-US" sz="1000" dirty="0">
                <a:solidFill>
                  <a:srgbClr val="000000"/>
                </a:solidFill>
                <a:latin typeface="Lucida Grande"/>
                <a:ea typeface="Lucida Grande"/>
                <a:cs typeface="Lucida Grande"/>
              </a:rPr>
              <a:t>Source – On-Water Survey - Part 2 Online Survey: Q9. Overall, how often do you wear a lifejacket when in a boat? / </a:t>
            </a:r>
            <a:br>
              <a:rPr lang="en-US" sz="1000" dirty="0">
                <a:solidFill>
                  <a:srgbClr val="000000"/>
                </a:solidFill>
                <a:latin typeface="Lucida Grande"/>
                <a:ea typeface="Lucida Grande"/>
                <a:cs typeface="Lucida Grande"/>
              </a:rPr>
            </a:br>
            <a:r>
              <a:rPr lang="en-US" sz="1000" dirty="0">
                <a:solidFill>
                  <a:srgbClr val="000000"/>
                </a:solidFill>
                <a:latin typeface="Lucida Grande"/>
                <a:ea typeface="Lucida Grande"/>
                <a:cs typeface="Lucida Grande"/>
              </a:rPr>
              <a:t>Q14. How often do you think you will wear a lifejacket when in a boat in the future</a:t>
            </a:r>
            <a:endParaRPr lang="en-CA" sz="1000" dirty="0"/>
          </a:p>
        </p:txBody>
      </p:sp>
      <p:sp>
        <p:nvSpPr>
          <p:cNvPr id="7" name="TextBox 6">
            <a:extLst>
              <a:ext uri="{FF2B5EF4-FFF2-40B4-BE49-F238E27FC236}">
                <a16:creationId xmlns:a16="http://schemas.microsoft.com/office/drawing/2014/main" id="{12FA1242-0471-A540-028D-9E76923ACC6D}"/>
              </a:ext>
            </a:extLst>
          </p:cNvPr>
          <p:cNvSpPr txBox="1"/>
          <p:nvPr/>
        </p:nvSpPr>
        <p:spPr>
          <a:xfrm>
            <a:off x="1913847" y="2614223"/>
            <a:ext cx="1371600" cy="276999"/>
          </a:xfrm>
          <a:prstGeom prst="rect">
            <a:avLst/>
          </a:prstGeom>
          <a:noFill/>
        </p:spPr>
        <p:txBody>
          <a:bodyPr wrap="square" rtlCol="0">
            <a:spAutoFit/>
          </a:bodyPr>
          <a:lstStyle/>
          <a:p>
            <a:pPr algn="ctr"/>
            <a:r>
              <a:rPr lang="en-CA" sz="1200" dirty="0"/>
              <a:t>36</a:t>
            </a:r>
          </a:p>
        </p:txBody>
      </p:sp>
      <p:sp>
        <p:nvSpPr>
          <p:cNvPr id="9" name="Right Brace 8">
            <a:extLst>
              <a:ext uri="{FF2B5EF4-FFF2-40B4-BE49-F238E27FC236}">
                <a16:creationId xmlns:a16="http://schemas.microsoft.com/office/drawing/2014/main" id="{FCF6B843-3C0B-73DE-8F17-2D85DEA58517}"/>
              </a:ext>
            </a:extLst>
          </p:cNvPr>
          <p:cNvSpPr/>
          <p:nvPr/>
        </p:nvSpPr>
        <p:spPr>
          <a:xfrm rot="16200000">
            <a:off x="2463155" y="1765423"/>
            <a:ext cx="237103" cy="244328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14" name="TextBox 13">
            <a:extLst>
              <a:ext uri="{FF2B5EF4-FFF2-40B4-BE49-F238E27FC236}">
                <a16:creationId xmlns:a16="http://schemas.microsoft.com/office/drawing/2014/main" id="{AAA74F92-664F-6F9F-EC00-C54457DFCDD8}"/>
              </a:ext>
            </a:extLst>
          </p:cNvPr>
          <p:cNvSpPr txBox="1"/>
          <p:nvPr/>
        </p:nvSpPr>
        <p:spPr>
          <a:xfrm>
            <a:off x="1560883" y="4334105"/>
            <a:ext cx="1371600" cy="276999"/>
          </a:xfrm>
          <a:prstGeom prst="rect">
            <a:avLst/>
          </a:prstGeom>
          <a:noFill/>
        </p:spPr>
        <p:txBody>
          <a:bodyPr wrap="square" rtlCol="0">
            <a:spAutoFit/>
          </a:bodyPr>
          <a:lstStyle/>
          <a:p>
            <a:pPr algn="ctr"/>
            <a:r>
              <a:rPr lang="en-CA" sz="1200" dirty="0"/>
              <a:t>27</a:t>
            </a:r>
          </a:p>
        </p:txBody>
      </p:sp>
      <p:sp>
        <p:nvSpPr>
          <p:cNvPr id="15" name="Right Brace 14">
            <a:extLst>
              <a:ext uri="{FF2B5EF4-FFF2-40B4-BE49-F238E27FC236}">
                <a16:creationId xmlns:a16="http://schemas.microsoft.com/office/drawing/2014/main" id="{7DA1F9C7-1BEB-CB77-4BF6-F8C5FE4C61BE}"/>
              </a:ext>
            </a:extLst>
          </p:cNvPr>
          <p:cNvSpPr/>
          <p:nvPr/>
        </p:nvSpPr>
        <p:spPr>
          <a:xfrm rot="16200000">
            <a:off x="2121323" y="3820123"/>
            <a:ext cx="285591" cy="176877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5" name="Rectangle 4">
            <a:extLst>
              <a:ext uri="{FF2B5EF4-FFF2-40B4-BE49-F238E27FC236}">
                <a16:creationId xmlns:a16="http://schemas.microsoft.com/office/drawing/2014/main" id="{F6212F7E-1BD3-9816-31A0-003FE6257FFD}"/>
              </a:ext>
            </a:extLst>
          </p:cNvPr>
          <p:cNvSpPr/>
          <p:nvPr/>
        </p:nvSpPr>
        <p:spPr>
          <a:xfrm>
            <a:off x="6863671" y="2586422"/>
            <a:ext cx="304800" cy="304800"/>
          </a:xfrm>
          <a:prstGeom prst="rect">
            <a:avLst/>
          </a:prstGeom>
          <a:noFill/>
          <a:ln>
            <a:solidFill>
              <a:srgbClr val="33CC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Rectangle 7">
            <a:extLst>
              <a:ext uri="{FF2B5EF4-FFF2-40B4-BE49-F238E27FC236}">
                <a16:creationId xmlns:a16="http://schemas.microsoft.com/office/drawing/2014/main" id="{6DB9B2B4-E4CF-4624-746A-2F091DF5A209}"/>
              </a:ext>
            </a:extLst>
          </p:cNvPr>
          <p:cNvSpPr/>
          <p:nvPr/>
        </p:nvSpPr>
        <p:spPr>
          <a:xfrm>
            <a:off x="2462702" y="2619845"/>
            <a:ext cx="304800" cy="304800"/>
          </a:xfrm>
          <a:prstGeom prst="rect">
            <a:avLst/>
          </a:prstGeom>
          <a:noFill/>
          <a:ln>
            <a:solidFill>
              <a:srgbClr val="33CC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TextBox 17">
            <a:extLst>
              <a:ext uri="{FF2B5EF4-FFF2-40B4-BE49-F238E27FC236}">
                <a16:creationId xmlns:a16="http://schemas.microsoft.com/office/drawing/2014/main" id="{4BB6B4A1-6E87-73F0-801C-1BC90E470ABF}"/>
              </a:ext>
            </a:extLst>
          </p:cNvPr>
          <p:cNvSpPr txBox="1"/>
          <p:nvPr/>
        </p:nvSpPr>
        <p:spPr>
          <a:xfrm>
            <a:off x="994999" y="1825816"/>
            <a:ext cx="3545005" cy="307777"/>
          </a:xfrm>
          <a:prstGeom prst="rect">
            <a:avLst/>
          </a:prstGeom>
          <a:noFill/>
        </p:spPr>
        <p:txBody>
          <a:bodyPr wrap="square" rtlCol="0">
            <a:spAutoFit/>
          </a:bodyPr>
          <a:lstStyle/>
          <a:p>
            <a:pPr algn="ctr"/>
            <a:r>
              <a:rPr lang="en-CA" b="1" dirty="0"/>
              <a:t>Current lifejacket wear while boating</a:t>
            </a:r>
          </a:p>
        </p:txBody>
      </p:sp>
      <p:sp>
        <p:nvSpPr>
          <p:cNvPr id="21" name="TextBox 20">
            <a:extLst>
              <a:ext uri="{FF2B5EF4-FFF2-40B4-BE49-F238E27FC236}">
                <a16:creationId xmlns:a16="http://schemas.microsoft.com/office/drawing/2014/main" id="{74FF8AFB-1520-4563-CEE6-25C679FAE553}"/>
              </a:ext>
            </a:extLst>
          </p:cNvPr>
          <p:cNvSpPr txBox="1"/>
          <p:nvPr/>
        </p:nvSpPr>
        <p:spPr>
          <a:xfrm>
            <a:off x="5156086" y="1838955"/>
            <a:ext cx="4172238" cy="307777"/>
          </a:xfrm>
          <a:prstGeom prst="rect">
            <a:avLst/>
          </a:prstGeom>
          <a:noFill/>
        </p:spPr>
        <p:txBody>
          <a:bodyPr wrap="square" rtlCol="0">
            <a:spAutoFit/>
          </a:bodyPr>
          <a:lstStyle/>
          <a:p>
            <a:pPr algn="ctr"/>
            <a:r>
              <a:rPr lang="en-CA" b="1" dirty="0"/>
              <a:t>Intended future lifejacket wear while boating</a:t>
            </a:r>
          </a:p>
        </p:txBody>
      </p:sp>
      <p:sp>
        <p:nvSpPr>
          <p:cNvPr id="11" name="Right Brace 10">
            <a:extLst>
              <a:ext uri="{FF2B5EF4-FFF2-40B4-BE49-F238E27FC236}">
                <a16:creationId xmlns:a16="http://schemas.microsoft.com/office/drawing/2014/main" id="{90C7DE1E-2C68-BF13-3B4E-84F3281D0FBF}"/>
              </a:ext>
            </a:extLst>
          </p:cNvPr>
          <p:cNvSpPr/>
          <p:nvPr/>
        </p:nvSpPr>
        <p:spPr>
          <a:xfrm rot="16200000">
            <a:off x="6855927" y="1609426"/>
            <a:ext cx="276999" cy="275549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13" name="TextBox 12">
            <a:extLst>
              <a:ext uri="{FF2B5EF4-FFF2-40B4-BE49-F238E27FC236}">
                <a16:creationId xmlns:a16="http://schemas.microsoft.com/office/drawing/2014/main" id="{1035C6B2-39BE-5EA8-2AC3-1B39B067DD0F}"/>
              </a:ext>
            </a:extLst>
          </p:cNvPr>
          <p:cNvSpPr txBox="1"/>
          <p:nvPr/>
        </p:nvSpPr>
        <p:spPr>
          <a:xfrm>
            <a:off x="6308626" y="2614223"/>
            <a:ext cx="1371600" cy="276999"/>
          </a:xfrm>
          <a:prstGeom prst="rect">
            <a:avLst/>
          </a:prstGeom>
          <a:noFill/>
        </p:spPr>
        <p:txBody>
          <a:bodyPr wrap="square" rtlCol="0">
            <a:spAutoFit/>
          </a:bodyPr>
          <a:lstStyle/>
          <a:p>
            <a:pPr algn="ctr"/>
            <a:r>
              <a:rPr lang="en-CA" sz="1200" dirty="0"/>
              <a:t>42</a:t>
            </a:r>
          </a:p>
        </p:txBody>
      </p:sp>
      <p:sp>
        <p:nvSpPr>
          <p:cNvPr id="16" name="Right Brace 15">
            <a:extLst>
              <a:ext uri="{FF2B5EF4-FFF2-40B4-BE49-F238E27FC236}">
                <a16:creationId xmlns:a16="http://schemas.microsoft.com/office/drawing/2014/main" id="{1938D010-437E-F450-EE07-EB7D6F20F38C}"/>
              </a:ext>
            </a:extLst>
          </p:cNvPr>
          <p:cNvSpPr/>
          <p:nvPr/>
        </p:nvSpPr>
        <p:spPr>
          <a:xfrm rot="16200000">
            <a:off x="6498958" y="3667265"/>
            <a:ext cx="313681" cy="204639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17" name="TextBox 16">
            <a:extLst>
              <a:ext uri="{FF2B5EF4-FFF2-40B4-BE49-F238E27FC236}">
                <a16:creationId xmlns:a16="http://schemas.microsoft.com/office/drawing/2014/main" id="{71F694A4-9C2F-40D3-AD01-E50624DAC36A}"/>
              </a:ext>
            </a:extLst>
          </p:cNvPr>
          <p:cNvSpPr txBox="1"/>
          <p:nvPr/>
        </p:nvSpPr>
        <p:spPr>
          <a:xfrm>
            <a:off x="5969998" y="4299172"/>
            <a:ext cx="1371600" cy="276999"/>
          </a:xfrm>
          <a:prstGeom prst="rect">
            <a:avLst/>
          </a:prstGeom>
          <a:noFill/>
        </p:spPr>
        <p:txBody>
          <a:bodyPr wrap="square" rtlCol="0">
            <a:spAutoFit/>
          </a:bodyPr>
          <a:lstStyle/>
          <a:p>
            <a:pPr algn="ctr"/>
            <a:r>
              <a:rPr lang="en-CA" sz="1200" dirty="0"/>
              <a:t>31</a:t>
            </a:r>
          </a:p>
        </p:txBody>
      </p:sp>
      <p:sp>
        <p:nvSpPr>
          <p:cNvPr id="22" name="Rectangle 21">
            <a:extLst>
              <a:ext uri="{FF2B5EF4-FFF2-40B4-BE49-F238E27FC236}">
                <a16:creationId xmlns:a16="http://schemas.microsoft.com/office/drawing/2014/main" id="{290C71DE-6F03-EABC-2AF3-087FB57ADF28}"/>
              </a:ext>
            </a:extLst>
          </p:cNvPr>
          <p:cNvSpPr/>
          <p:nvPr/>
        </p:nvSpPr>
        <p:spPr>
          <a:xfrm>
            <a:off x="304800" y="2516029"/>
            <a:ext cx="9677400" cy="1512670"/>
          </a:xfrm>
          <a:prstGeom prst="rect">
            <a:avLst/>
          </a:prstGeom>
          <a:noFill/>
          <a:ln>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Rectangle 22">
            <a:extLst>
              <a:ext uri="{FF2B5EF4-FFF2-40B4-BE49-F238E27FC236}">
                <a16:creationId xmlns:a16="http://schemas.microsoft.com/office/drawing/2014/main" id="{58A92AF4-F8FA-2A85-88E6-760130AB1792}"/>
              </a:ext>
            </a:extLst>
          </p:cNvPr>
          <p:cNvSpPr/>
          <p:nvPr/>
        </p:nvSpPr>
        <p:spPr>
          <a:xfrm>
            <a:off x="304800" y="4204702"/>
            <a:ext cx="9677400" cy="1512670"/>
          </a:xfrm>
          <a:prstGeom prst="rect">
            <a:avLst/>
          </a:prstGeom>
          <a:noFill/>
          <a:ln>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Oval 23">
            <a:extLst>
              <a:ext uri="{FF2B5EF4-FFF2-40B4-BE49-F238E27FC236}">
                <a16:creationId xmlns:a16="http://schemas.microsoft.com/office/drawing/2014/main" id="{FA38179A-6445-D2F1-1FA6-89387B97473C}"/>
              </a:ext>
            </a:extLst>
          </p:cNvPr>
          <p:cNvSpPr/>
          <p:nvPr/>
        </p:nvSpPr>
        <p:spPr>
          <a:xfrm>
            <a:off x="7923372" y="6075157"/>
            <a:ext cx="304800" cy="304800"/>
          </a:xfrm>
          <a:prstGeom prst="ellipse">
            <a:avLst/>
          </a:prstGeom>
          <a:noFill/>
          <a:ln w="19050">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39793DDD-72AA-CA3E-34FC-7F21B3C0A886}"/>
              </a:ext>
            </a:extLst>
          </p:cNvPr>
          <p:cNvSpPr txBox="1"/>
          <p:nvPr/>
        </p:nvSpPr>
        <p:spPr>
          <a:xfrm>
            <a:off x="8000140" y="6174745"/>
            <a:ext cx="4191860" cy="246221"/>
          </a:xfrm>
          <a:prstGeom prst="rect">
            <a:avLst/>
          </a:prstGeom>
          <a:noFill/>
        </p:spPr>
        <p:txBody>
          <a:bodyPr wrap="square" rtlCol="0">
            <a:spAutoFit/>
          </a:bodyPr>
          <a:lstStyle/>
          <a:p>
            <a:pPr algn="r"/>
            <a:r>
              <a:rPr lang="en-CA" sz="1000" dirty="0"/>
              <a:t>Significantly higher than other group(s) at 95% / 90% / 80%</a:t>
            </a:r>
          </a:p>
        </p:txBody>
      </p:sp>
      <p:sp>
        <p:nvSpPr>
          <p:cNvPr id="26" name="Oval 25">
            <a:extLst>
              <a:ext uri="{FF2B5EF4-FFF2-40B4-BE49-F238E27FC236}">
                <a16:creationId xmlns:a16="http://schemas.microsoft.com/office/drawing/2014/main" id="{E2EB0C3E-4963-6CDC-1255-C12E44F4F9F0}"/>
              </a:ext>
            </a:extLst>
          </p:cNvPr>
          <p:cNvSpPr/>
          <p:nvPr/>
        </p:nvSpPr>
        <p:spPr>
          <a:xfrm>
            <a:off x="8286494" y="6075157"/>
            <a:ext cx="304800" cy="304800"/>
          </a:xfrm>
          <a:prstGeom prst="ellipse">
            <a:avLst/>
          </a:prstGeom>
          <a:noFill/>
          <a:ln w="19050">
            <a:solidFill>
              <a:srgbClr val="33CC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83CB4DB6-9BDC-48AB-5F59-624E206F953A}"/>
              </a:ext>
            </a:extLst>
          </p:cNvPr>
          <p:cNvSpPr/>
          <p:nvPr/>
        </p:nvSpPr>
        <p:spPr>
          <a:xfrm>
            <a:off x="8649615" y="6075157"/>
            <a:ext cx="304800" cy="304800"/>
          </a:xfrm>
          <a:prstGeom prst="rect">
            <a:avLst/>
          </a:prstGeom>
          <a:noFill/>
          <a:ln>
            <a:solidFill>
              <a:srgbClr val="33CC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TextBox 5">
            <a:extLst>
              <a:ext uri="{FF2B5EF4-FFF2-40B4-BE49-F238E27FC236}">
                <a16:creationId xmlns:a16="http://schemas.microsoft.com/office/drawing/2014/main" id="{F999F3AA-75B9-7296-6458-9D3BDA8485EB}"/>
              </a:ext>
            </a:extLst>
          </p:cNvPr>
          <p:cNvSpPr txBox="1"/>
          <p:nvPr/>
        </p:nvSpPr>
        <p:spPr>
          <a:xfrm>
            <a:off x="10098825" y="2797592"/>
            <a:ext cx="2055541" cy="2462213"/>
          </a:xfrm>
          <a:prstGeom prst="rect">
            <a:avLst/>
          </a:prstGeom>
          <a:noFill/>
        </p:spPr>
        <p:txBody>
          <a:bodyPr wrap="square" rtlCol="0">
            <a:spAutoFit/>
          </a:bodyPr>
          <a:lstStyle/>
          <a:p>
            <a:pPr marL="171450" indent="-171450" algn="l">
              <a:buFont typeface="Arial" panose="020B0604020202020204" pitchFamily="34" charset="0"/>
              <a:buChar char="•"/>
            </a:pPr>
            <a:r>
              <a:rPr lang="en-US" sz="1400" dirty="0"/>
              <a:t>These patterns (i.e. higher LJ wear among those aware of the campaign; but no significant increases from current to intended LJ wear), were the same for Powerboaters and Paddlers, within boaters overall.</a:t>
            </a:r>
            <a:endParaRPr lang="en-CA" sz="1400" dirty="0"/>
          </a:p>
        </p:txBody>
      </p:sp>
      <p:sp>
        <p:nvSpPr>
          <p:cNvPr id="10" name="Slide Number Placeholder 3">
            <a:extLst>
              <a:ext uri="{FF2B5EF4-FFF2-40B4-BE49-F238E27FC236}">
                <a16:creationId xmlns:a16="http://schemas.microsoft.com/office/drawing/2014/main" id="{9F5D2537-3E1C-C9F5-3BBE-7C50EE0D7A8A}"/>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48</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195431188"/>
      </p:ext>
    </p:extLst>
  </p:cSld>
  <p:clrMapOvr>
    <a:masterClrMapping/>
  </p:clrMapOvr>
  <p:transition spd="slow">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BC1A4-5B5D-30B8-7206-87A2587DB8E0}"/>
              </a:ext>
            </a:extLst>
          </p:cNvPr>
          <p:cNvSpPr>
            <a:spLocks noGrp="1"/>
          </p:cNvSpPr>
          <p:nvPr>
            <p:ph type="title"/>
          </p:nvPr>
        </p:nvSpPr>
        <p:spPr>
          <a:xfrm>
            <a:off x="2225841" y="264696"/>
            <a:ext cx="7253556" cy="428977"/>
          </a:xfrm>
        </p:spPr>
        <p:txBody>
          <a:bodyPr>
            <a:normAutofit fontScale="90000"/>
          </a:bodyPr>
          <a:lstStyle/>
          <a:p>
            <a:r>
              <a:rPr lang="en-CA" sz="2400" dirty="0"/>
              <a:t>Conclusions</a:t>
            </a:r>
          </a:p>
        </p:txBody>
      </p:sp>
      <p:sp>
        <p:nvSpPr>
          <p:cNvPr id="3" name="Content Placeholder 2">
            <a:extLst>
              <a:ext uri="{FF2B5EF4-FFF2-40B4-BE49-F238E27FC236}">
                <a16:creationId xmlns:a16="http://schemas.microsoft.com/office/drawing/2014/main" id="{164C3ED9-C152-B1E2-C691-756D3D79BC1C}"/>
              </a:ext>
            </a:extLst>
          </p:cNvPr>
          <p:cNvSpPr>
            <a:spLocks noGrp="1"/>
          </p:cNvSpPr>
          <p:nvPr>
            <p:ph idx="1"/>
          </p:nvPr>
        </p:nvSpPr>
        <p:spPr>
          <a:xfrm>
            <a:off x="247650" y="1217139"/>
            <a:ext cx="11855574" cy="5431286"/>
          </a:xfrm>
        </p:spPr>
        <p:txBody>
          <a:bodyPr>
            <a:normAutofit/>
          </a:bodyPr>
          <a:lstStyle/>
          <a:p>
            <a:pPr>
              <a:lnSpc>
                <a:spcPct val="120000"/>
              </a:lnSpc>
              <a:spcBef>
                <a:spcPts val="600"/>
              </a:spcBef>
            </a:pPr>
            <a:r>
              <a:rPr lang="en-US" sz="2000" b="1" dirty="0"/>
              <a:t>The ‘Within Reach’ poster and campaign materials communicate very effectively </a:t>
            </a:r>
            <a:r>
              <a:rPr lang="en-US" sz="2000" dirty="0"/>
              <a:t>with boaters.</a:t>
            </a:r>
          </a:p>
          <a:p>
            <a:pPr lvl="1">
              <a:lnSpc>
                <a:spcPct val="120000"/>
              </a:lnSpc>
              <a:spcBef>
                <a:spcPts val="600"/>
              </a:spcBef>
            </a:pPr>
            <a:r>
              <a:rPr lang="en-US" sz="1900" b="1" dirty="0"/>
              <a:t>They get the intended message</a:t>
            </a:r>
            <a:r>
              <a:rPr lang="en-US" sz="1900" dirty="0"/>
              <a:t>… ‘Wear your LJ all the time, to be ready for the unexpected, because you may not be able to reach it and put it on, if you fall into the water and need it’.</a:t>
            </a:r>
          </a:p>
          <a:p>
            <a:pPr lvl="1">
              <a:lnSpc>
                <a:spcPct val="120000"/>
              </a:lnSpc>
              <a:spcBef>
                <a:spcPts val="600"/>
              </a:spcBef>
            </a:pPr>
            <a:r>
              <a:rPr lang="en-US" sz="1900" dirty="0"/>
              <a:t>The ‘Within Reach’ poster </a:t>
            </a:r>
            <a:r>
              <a:rPr lang="en-US" sz="1900" b="1" dirty="0"/>
              <a:t>broke through to capture and hold boaters’ attention</a:t>
            </a:r>
            <a:r>
              <a:rPr lang="en-US" sz="1900" dirty="0"/>
              <a:t>.</a:t>
            </a:r>
          </a:p>
          <a:p>
            <a:pPr lvl="1">
              <a:lnSpc>
                <a:spcPct val="120000"/>
              </a:lnSpc>
              <a:spcBef>
                <a:spcPts val="600"/>
              </a:spcBef>
            </a:pPr>
            <a:r>
              <a:rPr lang="en-US" sz="1900" dirty="0"/>
              <a:t>The messages were </a:t>
            </a:r>
            <a:r>
              <a:rPr lang="en-US" sz="1900" b="1" dirty="0"/>
              <a:t>believable, relevant, and persuasive </a:t>
            </a:r>
            <a:r>
              <a:rPr lang="en-US" sz="1900" dirty="0"/>
              <a:t>in raising boater intentions to wear their LJ more often. </a:t>
            </a:r>
          </a:p>
          <a:p>
            <a:pPr lvl="1">
              <a:lnSpc>
                <a:spcPct val="120000"/>
              </a:lnSpc>
              <a:spcBef>
                <a:spcPts val="600"/>
              </a:spcBef>
            </a:pPr>
            <a:r>
              <a:rPr lang="en-US" sz="1900" dirty="0"/>
              <a:t>The poster and social media made </a:t>
            </a:r>
            <a:r>
              <a:rPr lang="en-US" sz="1900" b="1" dirty="0"/>
              <a:t>boaters want to learn more</a:t>
            </a:r>
            <a:br>
              <a:rPr lang="en-US" sz="1900" b="1" dirty="0"/>
            </a:br>
            <a:r>
              <a:rPr lang="en-US" sz="1900" dirty="0"/>
              <a:t>… almost one-third scanned the QR code.</a:t>
            </a:r>
          </a:p>
          <a:p>
            <a:pPr>
              <a:lnSpc>
                <a:spcPct val="120000"/>
              </a:lnSpc>
              <a:spcBef>
                <a:spcPts val="600"/>
              </a:spcBef>
            </a:pPr>
            <a:r>
              <a:rPr lang="en-US" sz="2000" b="1" dirty="0"/>
              <a:t>However, in-market awareness of the campaign in the test areas was modest. </a:t>
            </a:r>
            <a:r>
              <a:rPr lang="en-US" sz="1800" dirty="0"/>
              <a:t>Only 3 in 10 boaters in the test areas saw the campaign. This made it tough to ‘move the needle’ with boaters overall.</a:t>
            </a:r>
          </a:p>
          <a:p>
            <a:pPr>
              <a:lnSpc>
                <a:spcPct val="120000"/>
              </a:lnSpc>
              <a:spcBef>
                <a:spcPts val="600"/>
              </a:spcBef>
            </a:pPr>
            <a:r>
              <a:rPr lang="en-US" sz="2000" b="1" dirty="0"/>
              <a:t>Need stronger in-market media presence </a:t>
            </a:r>
            <a:r>
              <a:rPr lang="en-US" sz="2000" dirty="0"/>
              <a:t>(more poster placements, social media presence, in-market longer), </a:t>
            </a:r>
            <a:r>
              <a:rPr lang="en-US" sz="2000" b="1" dirty="0"/>
              <a:t>to leverage the strong campaign creative materials</a:t>
            </a:r>
            <a:r>
              <a:rPr lang="en-US" sz="2000" dirty="0"/>
              <a:t>.</a:t>
            </a:r>
          </a:p>
          <a:p>
            <a:pPr>
              <a:lnSpc>
                <a:spcPct val="120000"/>
              </a:lnSpc>
              <a:spcBef>
                <a:spcPts val="600"/>
              </a:spcBef>
            </a:pPr>
            <a:endParaRPr lang="en-US" sz="2300" dirty="0">
              <a:solidFill>
                <a:srgbClr val="FF0000"/>
              </a:solidFill>
            </a:endParaRPr>
          </a:p>
        </p:txBody>
      </p:sp>
      <p:sp>
        <p:nvSpPr>
          <p:cNvPr id="4" name="Slide Number Placeholder 5">
            <a:extLst>
              <a:ext uri="{FF2B5EF4-FFF2-40B4-BE49-F238E27FC236}">
                <a16:creationId xmlns:a16="http://schemas.microsoft.com/office/drawing/2014/main" id="{43AF4479-E387-6C95-7524-9350C5287F9B}"/>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49</a:t>
            </a:fld>
            <a:endParaRPr lang="en-CA" dirty="0"/>
          </a:p>
        </p:txBody>
      </p:sp>
      <p:sp>
        <p:nvSpPr>
          <p:cNvPr id="5" name="Slide Number Placeholder 3">
            <a:extLst>
              <a:ext uri="{FF2B5EF4-FFF2-40B4-BE49-F238E27FC236}">
                <a16:creationId xmlns:a16="http://schemas.microsoft.com/office/drawing/2014/main" id="{995C4C32-DD6F-EE1A-6043-1146831249AE}"/>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49</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3223730001"/>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843" y="0"/>
            <a:ext cx="7180637" cy="1052736"/>
          </a:xfrm>
        </p:spPr>
        <p:txBody>
          <a:bodyPr>
            <a:normAutofit/>
          </a:bodyPr>
          <a:lstStyle/>
          <a:p>
            <a:r>
              <a:rPr lang="en-CA" sz="2400" dirty="0"/>
              <a:t>RTF Key Project  Elements</a:t>
            </a:r>
            <a:endParaRPr lang="en-US" sz="2400" dirty="0"/>
          </a:p>
        </p:txBody>
      </p:sp>
      <p:sp>
        <p:nvSpPr>
          <p:cNvPr id="4" name="Slide Number Placeholder 3"/>
          <p:cNvSpPr>
            <a:spLocks noGrp="1"/>
          </p:cNvSpPr>
          <p:nvPr>
            <p:ph type="sldNum" sz="quarter" idx="12"/>
          </p:nvPr>
        </p:nvSpPr>
        <p:spPr/>
        <p:txBody>
          <a:bodyPr/>
          <a:lstStyle/>
          <a:p>
            <a:fld id="{5857359A-ACC2-4AC8-94CA-842605F06C6B}" type="slidenum">
              <a:rPr lang="en-US" smtClean="0"/>
              <a:pPr/>
              <a:t>5</a:t>
            </a:fld>
            <a:endParaRPr lang="en-US" dirty="0"/>
          </a:p>
        </p:txBody>
      </p:sp>
      <p:sp>
        <p:nvSpPr>
          <p:cNvPr id="5" name="Text Box 5"/>
          <p:cNvSpPr txBox="1">
            <a:spLocks noChangeArrowheads="1"/>
          </p:cNvSpPr>
          <p:nvPr/>
        </p:nvSpPr>
        <p:spPr bwMode="auto">
          <a:xfrm>
            <a:off x="1499191" y="1730197"/>
            <a:ext cx="9915496" cy="3539430"/>
          </a:xfrm>
          <a:prstGeom prst="rect">
            <a:avLst/>
          </a:prstGeom>
          <a:noFill/>
          <a:ln w="9525">
            <a:noFill/>
            <a:miter lim="800000"/>
            <a:headEnd/>
            <a:tailEnd/>
          </a:ln>
        </p:spPr>
        <p:txBody>
          <a:bodyPr wrap="square">
            <a:spAutoFit/>
          </a:bodyPr>
          <a:lstStyle/>
          <a:p>
            <a:pPr marL="342900" indent="-342900">
              <a:spcAft>
                <a:spcPts val="2400"/>
              </a:spcAft>
              <a:buFont typeface="Arial" charset="0"/>
              <a:buAutoNum type="arabicPeriod"/>
            </a:pPr>
            <a:r>
              <a:rPr lang="en-US" b="1" dirty="0">
                <a:latin typeface="Arial" pitchFamily="34" charset="0"/>
                <a:cs typeface="Arial" pitchFamily="34" charset="0"/>
              </a:rPr>
              <a:t>Conducted a robust baseline aerial observational lifejacket wear rate research study</a:t>
            </a:r>
            <a:r>
              <a:rPr lang="en-US" dirty="0">
                <a:latin typeface="Arial" pitchFamily="34" charset="0"/>
                <a:cs typeface="Arial" pitchFamily="34" charset="0"/>
              </a:rPr>
              <a:t>.</a:t>
            </a:r>
          </a:p>
          <a:p>
            <a:pPr marL="342900" indent="-342900">
              <a:spcAft>
                <a:spcPts val="2400"/>
              </a:spcAft>
              <a:buFont typeface="Arial" charset="0"/>
              <a:buAutoNum type="arabicPeriod"/>
            </a:pPr>
            <a:r>
              <a:rPr lang="en-US" b="1" dirty="0">
                <a:latin typeface="Arial" pitchFamily="34" charset="0"/>
                <a:cs typeface="Arial" pitchFamily="34" charset="0"/>
              </a:rPr>
              <a:t>Developed and implemented a Lifejacket Wear public education / communication campaign</a:t>
            </a:r>
            <a:r>
              <a:rPr lang="en-US" dirty="0">
                <a:latin typeface="Arial" pitchFamily="34" charset="0"/>
                <a:cs typeface="Arial" pitchFamily="34" charset="0"/>
              </a:rPr>
              <a:t>, in the inland lake test areas. </a:t>
            </a:r>
          </a:p>
          <a:p>
            <a:pPr marL="342900" indent="-342900">
              <a:spcAft>
                <a:spcPts val="2400"/>
              </a:spcAft>
              <a:buFont typeface="Arial" charset="0"/>
              <a:buAutoNum type="arabicPeriod"/>
            </a:pPr>
            <a:r>
              <a:rPr lang="en-US" b="1" dirty="0">
                <a:latin typeface="Arial" pitchFamily="34" charset="0"/>
                <a:cs typeface="Arial" pitchFamily="34" charset="0"/>
              </a:rPr>
              <a:t>Conducted a second year of aerial observational lifejacket wear research</a:t>
            </a:r>
            <a:r>
              <a:rPr lang="en-US" dirty="0">
                <a:latin typeface="Arial" pitchFamily="34" charset="0"/>
                <a:cs typeface="Arial" pitchFamily="34" charset="0"/>
              </a:rPr>
              <a:t>, during and after the implementation of the campaign.</a:t>
            </a:r>
          </a:p>
          <a:p>
            <a:pPr marL="342900" indent="-342900">
              <a:spcAft>
                <a:spcPts val="2400"/>
              </a:spcAft>
              <a:buFont typeface="Arial" charset="0"/>
              <a:buAutoNum type="arabicPeriod"/>
            </a:pPr>
            <a:r>
              <a:rPr lang="en-US" b="1" dirty="0">
                <a:latin typeface="Arial" pitchFamily="34" charset="0"/>
                <a:cs typeface="Arial" pitchFamily="34" charset="0"/>
              </a:rPr>
              <a:t>Conducted an On-Water intercept research survey </a:t>
            </a:r>
            <a:r>
              <a:rPr lang="en-US" dirty="0">
                <a:latin typeface="Arial" pitchFamily="34" charset="0"/>
                <a:cs typeface="Arial" pitchFamily="34" charset="0"/>
              </a:rPr>
              <a:t>to further understand boater lifejacket wear attitudes and evaluate the impact of the campaign</a:t>
            </a:r>
            <a:r>
              <a:rPr lang="en-US" b="1" dirty="0">
                <a:latin typeface="Arial" pitchFamily="34" charset="0"/>
                <a:cs typeface="Arial" pitchFamily="34" charset="0"/>
              </a:rPr>
              <a:t>.</a:t>
            </a:r>
          </a:p>
          <a:p>
            <a:pPr marL="342900" indent="-342900">
              <a:spcAft>
                <a:spcPts val="2400"/>
              </a:spcAft>
              <a:buFont typeface="Arial" charset="0"/>
              <a:buAutoNum type="arabicPeriod"/>
            </a:pPr>
            <a:r>
              <a:rPr lang="en-US" b="1" dirty="0">
                <a:latin typeface="Arial" pitchFamily="34" charset="0"/>
                <a:cs typeface="Arial" pitchFamily="34" charset="0"/>
              </a:rPr>
              <a:t>Share the RTF results and learning broadly, </a:t>
            </a:r>
            <a:r>
              <a:rPr lang="en-US" dirty="0">
                <a:latin typeface="Arial" pitchFamily="34" charset="0"/>
                <a:cs typeface="Arial" pitchFamily="34" charset="0"/>
              </a:rPr>
              <a:t>among boating safety stakeholders.</a:t>
            </a:r>
          </a:p>
        </p:txBody>
      </p:sp>
      <p:sp>
        <p:nvSpPr>
          <p:cNvPr id="3" name="Arrow: Right 2">
            <a:extLst>
              <a:ext uri="{FF2B5EF4-FFF2-40B4-BE49-F238E27FC236}">
                <a16:creationId xmlns:a16="http://schemas.microsoft.com/office/drawing/2014/main" id="{F8713AF8-921C-CDD0-98A3-77246288986C}"/>
              </a:ext>
            </a:extLst>
          </p:cNvPr>
          <p:cNvSpPr/>
          <p:nvPr/>
        </p:nvSpPr>
        <p:spPr>
          <a:xfrm>
            <a:off x="361507" y="4869712"/>
            <a:ext cx="905010" cy="399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852091992"/>
      </p:ext>
    </p:extLst>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57359A-ACC2-4AC8-94CA-842605F06C6B}" type="slidenum">
              <a:rPr lang="en-US" smtClean="0"/>
              <a:pPr/>
              <a:t>50</a:t>
            </a:fld>
            <a:endParaRPr lang="en-US" dirty="0"/>
          </a:p>
        </p:txBody>
      </p:sp>
      <p:sp>
        <p:nvSpPr>
          <p:cNvPr id="5" name="Rectangle 4"/>
          <p:cNvSpPr>
            <a:spLocks noChangeArrowheads="1"/>
          </p:cNvSpPr>
          <p:nvPr/>
        </p:nvSpPr>
        <p:spPr bwMode="auto">
          <a:xfrm>
            <a:off x="2971800" y="2438400"/>
            <a:ext cx="6400800" cy="2120900"/>
          </a:xfrm>
          <a:prstGeom prst="rect">
            <a:avLst/>
          </a:prstGeom>
          <a:solidFill>
            <a:srgbClr val="DDDDDD"/>
          </a:solidFill>
          <a:ln w="9525">
            <a:noFill/>
            <a:miter lim="800000"/>
            <a:headEnd/>
            <a:tailEnd/>
          </a:ln>
        </p:spPr>
        <p:txBody>
          <a:bodyPr wrap="none" anchor="ctr"/>
          <a:lstStyle/>
          <a:p>
            <a:endParaRPr lang="en-US" b="1" dirty="0"/>
          </a:p>
        </p:txBody>
      </p:sp>
      <p:sp>
        <p:nvSpPr>
          <p:cNvPr id="6" name="Rectangle 5"/>
          <p:cNvSpPr>
            <a:spLocks noChangeArrowheads="1"/>
          </p:cNvSpPr>
          <p:nvPr/>
        </p:nvSpPr>
        <p:spPr bwMode="auto">
          <a:xfrm>
            <a:off x="3124200" y="2590800"/>
            <a:ext cx="6096000" cy="1828800"/>
          </a:xfrm>
          <a:prstGeom prst="rect">
            <a:avLst/>
          </a:prstGeom>
          <a:solidFill>
            <a:srgbClr val="D95E23"/>
          </a:solidFill>
          <a:ln w="9525">
            <a:noFill/>
            <a:miter lim="800000"/>
            <a:headEnd/>
            <a:tailEnd/>
          </a:ln>
        </p:spPr>
        <p:txBody>
          <a:bodyPr wrap="none" anchor="ctr"/>
          <a:lstStyle/>
          <a:p>
            <a:pPr algn="ctr" eaLnBrk="1" hangingPunct="1">
              <a:spcBef>
                <a:spcPct val="0"/>
              </a:spcBef>
              <a:buFontTx/>
              <a:buNone/>
            </a:pPr>
            <a:r>
              <a:rPr lang="en-US" sz="3600" dirty="0">
                <a:latin typeface="Arial" pitchFamily="34" charset="0"/>
                <a:cs typeface="Arial" pitchFamily="34" charset="0"/>
              </a:rPr>
              <a:t>RTF Observational Research</a:t>
            </a:r>
            <a:br>
              <a:rPr lang="en-US" sz="3600" dirty="0">
                <a:latin typeface="Arial" pitchFamily="34" charset="0"/>
                <a:cs typeface="Arial" pitchFamily="34" charset="0"/>
              </a:rPr>
            </a:br>
            <a:r>
              <a:rPr lang="en-US" sz="3600" dirty="0">
                <a:latin typeface="Arial" pitchFamily="34" charset="0"/>
                <a:cs typeface="Arial" pitchFamily="34" charset="0"/>
              </a:rPr>
              <a:t>Lifejacket Wear Rates</a:t>
            </a:r>
            <a:br>
              <a:rPr lang="en-US" sz="3600" dirty="0">
                <a:latin typeface="Arial" pitchFamily="34" charset="0"/>
                <a:cs typeface="Arial" pitchFamily="34" charset="0"/>
              </a:rPr>
            </a:br>
            <a:r>
              <a:rPr lang="en-US" sz="3600" dirty="0">
                <a:latin typeface="Arial" pitchFamily="34" charset="0"/>
                <a:cs typeface="Arial" pitchFamily="34" charset="0"/>
              </a:rPr>
              <a:t>Before &amp; After Campaign</a:t>
            </a:r>
          </a:p>
        </p:txBody>
      </p:sp>
    </p:spTree>
    <p:custDataLst>
      <p:tags r:id="rId1"/>
    </p:custDataLst>
  </p:cSld>
  <p:clrMapOvr>
    <a:masterClrMapping/>
  </p:clrMapOvr>
  <p:transition spd="slow">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6E2588D-E9CE-823B-0360-2F752DC3200F}"/>
              </a:ext>
            </a:extLst>
          </p:cNvPr>
          <p:cNvSpPr/>
          <p:nvPr/>
        </p:nvSpPr>
        <p:spPr>
          <a:xfrm>
            <a:off x="5102942" y="1823709"/>
            <a:ext cx="4348091" cy="4148294"/>
          </a:xfrm>
          <a:prstGeom prst="rect">
            <a:avLst/>
          </a:prstGeom>
          <a:solidFill>
            <a:schemeClr val="bg1">
              <a:lumMod val="95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a:extLst>
              <a:ext uri="{FF2B5EF4-FFF2-40B4-BE49-F238E27FC236}">
                <a16:creationId xmlns:a16="http://schemas.microsoft.com/office/drawing/2014/main" id="{3AF1AD86-82D1-DDFA-D104-880C5942B57F}"/>
              </a:ext>
            </a:extLst>
          </p:cNvPr>
          <p:cNvSpPr/>
          <p:nvPr/>
        </p:nvSpPr>
        <p:spPr>
          <a:xfrm>
            <a:off x="133350" y="2059662"/>
            <a:ext cx="4969592" cy="703203"/>
          </a:xfrm>
          <a:prstGeom prst="rect">
            <a:avLst/>
          </a:prstGeom>
          <a:solidFill>
            <a:schemeClr val="bg1">
              <a:lumMod val="95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Title 3">
            <a:extLst>
              <a:ext uri="{FF2B5EF4-FFF2-40B4-BE49-F238E27FC236}">
                <a16:creationId xmlns:a16="http://schemas.microsoft.com/office/drawing/2014/main" id="{01D7D85C-D394-4AFA-A35B-9F95B03F9A6C}"/>
              </a:ext>
            </a:extLst>
          </p:cNvPr>
          <p:cNvSpPr>
            <a:spLocks noGrp="1"/>
          </p:cNvSpPr>
          <p:nvPr>
            <p:ph type="title"/>
          </p:nvPr>
        </p:nvSpPr>
        <p:spPr>
          <a:xfrm>
            <a:off x="1876926" y="-5539"/>
            <a:ext cx="10315070" cy="1060149"/>
          </a:xfrm>
        </p:spPr>
        <p:txBody>
          <a:bodyPr>
            <a:normAutofit fontScale="90000"/>
          </a:bodyPr>
          <a:lstStyle/>
          <a:p>
            <a:r>
              <a:rPr lang="en-CA" sz="2000" b="1" dirty="0"/>
              <a:t>Year on year (YOY),  lifejacket wear was steady for total boaters – 24% wearing a lifejacket in 2021, 25% in 2022 – which is not a statistically significant change. </a:t>
            </a:r>
            <a:br>
              <a:rPr lang="en-CA" sz="2000" b="1" dirty="0"/>
            </a:br>
            <a:r>
              <a:rPr lang="en-CA" sz="2000" b="1" dirty="0"/>
              <a:t>There was a small YOY significant increase for powerboaters excluding PWC. No significant changes for paddlers and sailors.</a:t>
            </a:r>
            <a:endParaRPr lang="en-CA" sz="2000" dirty="0"/>
          </a:p>
        </p:txBody>
      </p:sp>
      <p:graphicFrame>
        <p:nvGraphicFramePr>
          <p:cNvPr id="7" name="Chart 6">
            <a:extLst>
              <a:ext uri="{FF2B5EF4-FFF2-40B4-BE49-F238E27FC236}">
                <a16:creationId xmlns:a16="http://schemas.microsoft.com/office/drawing/2014/main" id="{02142814-DD2D-442C-9440-E08502F17B4A}"/>
              </a:ext>
            </a:extLst>
          </p:cNvPr>
          <p:cNvGraphicFramePr/>
          <p:nvPr/>
        </p:nvGraphicFramePr>
        <p:xfrm>
          <a:off x="133350" y="1966417"/>
          <a:ext cx="4448175" cy="400558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BE5ED317-39E7-4044-817F-B708413928E1}"/>
              </a:ext>
            </a:extLst>
          </p:cNvPr>
          <p:cNvSpPr txBox="1"/>
          <p:nvPr/>
        </p:nvSpPr>
        <p:spPr>
          <a:xfrm>
            <a:off x="133351" y="1182658"/>
            <a:ext cx="4732940" cy="584775"/>
          </a:xfrm>
          <a:prstGeom prst="rect">
            <a:avLst/>
          </a:prstGeom>
          <a:noFill/>
        </p:spPr>
        <p:txBody>
          <a:bodyPr wrap="square" rtlCol="0">
            <a:spAutoFit/>
          </a:bodyPr>
          <a:lstStyle/>
          <a:p>
            <a:r>
              <a:rPr lang="en-CA" dirty="0"/>
              <a:t>LIFEJACKET WEAR RATE</a:t>
            </a:r>
          </a:p>
          <a:p>
            <a:r>
              <a:rPr lang="en-CA" sz="1400" dirty="0"/>
              <a:t>% of total boaters</a:t>
            </a:r>
          </a:p>
        </p:txBody>
      </p:sp>
      <p:sp>
        <p:nvSpPr>
          <p:cNvPr id="6" name="TextBox 5">
            <a:extLst>
              <a:ext uri="{FF2B5EF4-FFF2-40B4-BE49-F238E27FC236}">
                <a16:creationId xmlns:a16="http://schemas.microsoft.com/office/drawing/2014/main" id="{A6FA3FB0-F26A-48E1-9A55-719B31000797}"/>
              </a:ext>
            </a:extLst>
          </p:cNvPr>
          <p:cNvSpPr txBox="1"/>
          <p:nvPr/>
        </p:nvSpPr>
        <p:spPr>
          <a:xfrm>
            <a:off x="-43783" y="6028279"/>
            <a:ext cx="12147007" cy="430887"/>
          </a:xfrm>
          <a:prstGeom prst="rect">
            <a:avLst/>
          </a:prstGeom>
          <a:noFill/>
        </p:spPr>
        <p:txBody>
          <a:bodyPr wrap="square" rtlCol="0">
            <a:spAutoFit/>
          </a:bodyPr>
          <a:lstStyle/>
          <a:p>
            <a:r>
              <a:rPr lang="en-CA" sz="1100" dirty="0"/>
              <a:t>Lifejacket /PFD status at time of observation</a:t>
            </a:r>
          </a:p>
          <a:p>
            <a:r>
              <a:rPr lang="en-CA" sz="1100" dirty="0"/>
              <a:t>Base: Total Boaters 2021, 2022 (11847, 11816), Total Pwr (10711, 10712), Pwr excl. PWC (10228, 10396), Paddlers (825, 837), Sailors (311, 267)</a:t>
            </a:r>
          </a:p>
        </p:txBody>
      </p:sp>
      <p:sp>
        <p:nvSpPr>
          <p:cNvPr id="27" name="Slide Number Placeholder 5">
            <a:extLst>
              <a:ext uri="{FF2B5EF4-FFF2-40B4-BE49-F238E27FC236}">
                <a16:creationId xmlns:a16="http://schemas.microsoft.com/office/drawing/2014/main" id="{13AC9530-D8ED-4C7C-9898-2ADD63B8843C}"/>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51</a:t>
            </a:fld>
            <a:endParaRPr lang="en-CA" dirty="0"/>
          </a:p>
        </p:txBody>
      </p:sp>
      <p:graphicFrame>
        <p:nvGraphicFramePr>
          <p:cNvPr id="2" name="Chart 1">
            <a:extLst>
              <a:ext uri="{FF2B5EF4-FFF2-40B4-BE49-F238E27FC236}">
                <a16:creationId xmlns:a16="http://schemas.microsoft.com/office/drawing/2014/main" id="{AB899488-90B7-7F83-4F0D-ECEDE2492DDA}"/>
              </a:ext>
            </a:extLst>
          </p:cNvPr>
          <p:cNvGraphicFramePr/>
          <p:nvPr/>
        </p:nvGraphicFramePr>
        <p:xfrm>
          <a:off x="5518121" y="1844416"/>
          <a:ext cx="4536142" cy="4249588"/>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00B02DBD-6719-10F6-C6A7-857D254CC3CB}"/>
              </a:ext>
            </a:extLst>
          </p:cNvPr>
          <p:cNvSpPr txBox="1"/>
          <p:nvPr/>
        </p:nvSpPr>
        <p:spPr>
          <a:xfrm>
            <a:off x="5084389" y="1117670"/>
            <a:ext cx="5142177" cy="584775"/>
          </a:xfrm>
          <a:prstGeom prst="rect">
            <a:avLst/>
          </a:prstGeom>
          <a:noFill/>
        </p:spPr>
        <p:txBody>
          <a:bodyPr wrap="square" rtlCol="0">
            <a:spAutoFit/>
          </a:bodyPr>
          <a:lstStyle/>
          <a:p>
            <a:r>
              <a:rPr lang="en-CA" dirty="0"/>
              <a:t>LIFEJACKET / PFD WEAR RATE: BY BOAT TYPE</a:t>
            </a:r>
          </a:p>
          <a:p>
            <a:r>
              <a:rPr lang="en-CA" sz="1400" dirty="0"/>
              <a:t>Wearing buoyant / inflatable: % of boaters by boat type</a:t>
            </a:r>
          </a:p>
        </p:txBody>
      </p:sp>
      <p:sp>
        <p:nvSpPr>
          <p:cNvPr id="13" name="Arrow: Pentagon 12">
            <a:extLst>
              <a:ext uri="{FF2B5EF4-FFF2-40B4-BE49-F238E27FC236}">
                <a16:creationId xmlns:a16="http://schemas.microsoft.com/office/drawing/2014/main" id="{48188D3B-E3A0-E48B-E62B-B9C6BC245F06}"/>
              </a:ext>
            </a:extLst>
          </p:cNvPr>
          <p:cNvSpPr/>
          <p:nvPr/>
        </p:nvSpPr>
        <p:spPr>
          <a:xfrm>
            <a:off x="4650658" y="1966417"/>
            <a:ext cx="973701" cy="875106"/>
          </a:xfrm>
          <a:prstGeom prst="homePlat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Arrow: Up 4">
            <a:extLst>
              <a:ext uri="{FF2B5EF4-FFF2-40B4-BE49-F238E27FC236}">
                <a16:creationId xmlns:a16="http://schemas.microsoft.com/office/drawing/2014/main" id="{B5587978-E218-EB00-6242-AF4C2CA01902}"/>
              </a:ext>
            </a:extLst>
          </p:cNvPr>
          <p:cNvSpPr/>
          <p:nvPr/>
        </p:nvSpPr>
        <p:spPr>
          <a:xfrm>
            <a:off x="8237491" y="2841523"/>
            <a:ext cx="168676" cy="230820"/>
          </a:xfrm>
          <a:prstGeom prst="upArrow">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TextBox 9">
            <a:extLst>
              <a:ext uri="{FF2B5EF4-FFF2-40B4-BE49-F238E27FC236}">
                <a16:creationId xmlns:a16="http://schemas.microsoft.com/office/drawing/2014/main" id="{B5937C95-C737-1725-068F-C5229616B89E}"/>
              </a:ext>
            </a:extLst>
          </p:cNvPr>
          <p:cNvSpPr txBox="1"/>
          <p:nvPr/>
        </p:nvSpPr>
        <p:spPr>
          <a:xfrm>
            <a:off x="9279924" y="5963291"/>
            <a:ext cx="2848388" cy="461665"/>
          </a:xfrm>
          <a:prstGeom prst="rect">
            <a:avLst/>
          </a:prstGeom>
          <a:solidFill>
            <a:schemeClr val="bg1"/>
          </a:solidFill>
        </p:spPr>
        <p:txBody>
          <a:bodyPr wrap="square" rtlCol="0">
            <a:spAutoFit/>
          </a:bodyPr>
          <a:lstStyle/>
          <a:p>
            <a:pPr algn="r"/>
            <a:r>
              <a:rPr lang="en-CA" sz="1200" dirty="0"/>
              <a:t>* Note: Only significant YOY </a:t>
            </a:r>
            <a:r>
              <a:rPr lang="en-CA" sz="1200" b="1" dirty="0">
                <a:solidFill>
                  <a:srgbClr val="92D050"/>
                </a:solidFill>
              </a:rPr>
              <a:t>increases</a:t>
            </a:r>
            <a:r>
              <a:rPr lang="en-CA" sz="1200" dirty="0"/>
              <a:t> or </a:t>
            </a:r>
            <a:r>
              <a:rPr lang="en-CA" sz="1200" b="1" dirty="0">
                <a:solidFill>
                  <a:srgbClr val="FFC000"/>
                </a:solidFill>
              </a:rPr>
              <a:t>decreases</a:t>
            </a:r>
            <a:r>
              <a:rPr lang="en-CA" sz="1200" dirty="0"/>
              <a:t> at 95% / 90% level shown</a:t>
            </a:r>
          </a:p>
        </p:txBody>
      </p:sp>
      <p:sp>
        <p:nvSpPr>
          <p:cNvPr id="15" name="TextBox 14">
            <a:extLst>
              <a:ext uri="{FF2B5EF4-FFF2-40B4-BE49-F238E27FC236}">
                <a16:creationId xmlns:a16="http://schemas.microsoft.com/office/drawing/2014/main" id="{B3E7860D-06B7-B239-E976-46B82E072E52}"/>
              </a:ext>
            </a:extLst>
          </p:cNvPr>
          <p:cNvSpPr txBox="1"/>
          <p:nvPr/>
        </p:nvSpPr>
        <p:spPr>
          <a:xfrm>
            <a:off x="9749206" y="3487125"/>
            <a:ext cx="2189492" cy="1323439"/>
          </a:xfrm>
          <a:prstGeom prst="rect">
            <a:avLst/>
          </a:prstGeom>
          <a:noFill/>
        </p:spPr>
        <p:txBody>
          <a:bodyPr wrap="square" rtlCol="0">
            <a:spAutoFit/>
          </a:bodyPr>
          <a:lstStyle/>
          <a:p>
            <a:pPr marL="285750" indent="-285750" algn="l">
              <a:buFont typeface="Arial" panose="020B0604020202020204" pitchFamily="34" charset="0"/>
              <a:buChar char="•"/>
            </a:pPr>
            <a:r>
              <a:rPr lang="en-US" sz="1600" dirty="0"/>
              <a:t>No significant changes YOY for Kayak, canoe or SUP, within total Paddlers.</a:t>
            </a:r>
          </a:p>
        </p:txBody>
      </p:sp>
      <p:sp>
        <p:nvSpPr>
          <p:cNvPr id="9" name="TextBox 8">
            <a:extLst>
              <a:ext uri="{FF2B5EF4-FFF2-40B4-BE49-F238E27FC236}">
                <a16:creationId xmlns:a16="http://schemas.microsoft.com/office/drawing/2014/main" id="{A1BC1AA7-B052-5805-B977-B92608C98EB5}"/>
              </a:ext>
            </a:extLst>
          </p:cNvPr>
          <p:cNvSpPr txBox="1"/>
          <p:nvPr/>
        </p:nvSpPr>
        <p:spPr>
          <a:xfrm>
            <a:off x="0" y="6512030"/>
            <a:ext cx="9435637" cy="246221"/>
          </a:xfrm>
          <a:prstGeom prst="rect">
            <a:avLst/>
          </a:prstGeom>
          <a:noFill/>
        </p:spPr>
        <p:txBody>
          <a:bodyPr wrap="square" rtlCol="0">
            <a:spAutoFit/>
          </a:bodyPr>
          <a:lstStyle/>
          <a:p>
            <a:r>
              <a:rPr lang="en-US" sz="1000" dirty="0">
                <a:solidFill>
                  <a:srgbClr val="000000"/>
                </a:solidFill>
                <a:latin typeface="Lucida Grande"/>
                <a:ea typeface="Lucida Grande"/>
                <a:cs typeface="Lucida Grande"/>
              </a:rPr>
              <a:t>Source – Aerial Study 2021 &amp; 2022</a:t>
            </a:r>
            <a:endParaRPr lang="en-CA" sz="1000" dirty="0"/>
          </a:p>
        </p:txBody>
      </p:sp>
      <p:sp>
        <p:nvSpPr>
          <p:cNvPr id="14" name="Slide Number Placeholder 3">
            <a:extLst>
              <a:ext uri="{FF2B5EF4-FFF2-40B4-BE49-F238E27FC236}">
                <a16:creationId xmlns:a16="http://schemas.microsoft.com/office/drawing/2014/main" id="{6991304B-E091-1520-88D4-3577ED5DF119}"/>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51</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1237122270"/>
      </p:ext>
    </p:extLst>
  </p:cSld>
  <p:clrMapOvr>
    <a:masterClrMapping/>
  </p:clrMapOvr>
  <p:transition spd="slow">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D60E735E-DE35-41BD-B1BD-285C51FCDAC5}"/>
              </a:ext>
            </a:extLst>
          </p:cNvPr>
          <p:cNvGraphicFramePr/>
          <p:nvPr/>
        </p:nvGraphicFramePr>
        <p:xfrm>
          <a:off x="383576" y="1563742"/>
          <a:ext cx="5981699" cy="7932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5BE280AF-5D85-7BB3-7D01-9B6B62FAC74F}"/>
              </a:ext>
            </a:extLst>
          </p:cNvPr>
          <p:cNvGraphicFramePr/>
          <p:nvPr/>
        </p:nvGraphicFramePr>
        <p:xfrm>
          <a:off x="383576" y="2379746"/>
          <a:ext cx="5981699" cy="7694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66443007-62A0-D7B6-1B8A-D95B0EEFD235}"/>
              </a:ext>
            </a:extLst>
          </p:cNvPr>
          <p:cNvGraphicFramePr/>
          <p:nvPr/>
        </p:nvGraphicFramePr>
        <p:xfrm>
          <a:off x="383576" y="3148791"/>
          <a:ext cx="5981699" cy="2902054"/>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01D7D85C-D394-4AFA-A35B-9F95B03F9A6C}"/>
              </a:ext>
            </a:extLst>
          </p:cNvPr>
          <p:cNvSpPr>
            <a:spLocks noGrp="1"/>
          </p:cNvSpPr>
          <p:nvPr>
            <p:ph type="title"/>
          </p:nvPr>
        </p:nvSpPr>
        <p:spPr>
          <a:xfrm>
            <a:off x="1840831" y="1"/>
            <a:ext cx="10351165" cy="1000730"/>
          </a:xfrm>
        </p:spPr>
        <p:txBody>
          <a:bodyPr>
            <a:noAutofit/>
          </a:bodyPr>
          <a:lstStyle/>
          <a:p>
            <a:r>
              <a:rPr lang="en-CA" sz="2000" b="1" dirty="0"/>
              <a:t>Powerboater lifejacket wear rates continued to be very low across most boat types in 2022. LJ wear rates did increase YOY for large &amp; small pontoons, and decreased YOY for PWC (although still very high in absolute).</a:t>
            </a:r>
            <a:endParaRPr lang="en-CA" sz="2000" dirty="0"/>
          </a:p>
        </p:txBody>
      </p:sp>
      <p:sp>
        <p:nvSpPr>
          <p:cNvPr id="8" name="TextBox 7">
            <a:extLst>
              <a:ext uri="{FF2B5EF4-FFF2-40B4-BE49-F238E27FC236}">
                <a16:creationId xmlns:a16="http://schemas.microsoft.com/office/drawing/2014/main" id="{BE5ED317-39E7-4044-817F-B708413928E1}"/>
              </a:ext>
            </a:extLst>
          </p:cNvPr>
          <p:cNvSpPr txBox="1"/>
          <p:nvPr/>
        </p:nvSpPr>
        <p:spPr>
          <a:xfrm>
            <a:off x="226031" y="1204064"/>
            <a:ext cx="9397245" cy="369332"/>
          </a:xfrm>
          <a:prstGeom prst="rect">
            <a:avLst/>
          </a:prstGeom>
          <a:noFill/>
        </p:spPr>
        <p:txBody>
          <a:bodyPr wrap="square" rtlCol="0">
            <a:spAutoFit/>
          </a:bodyPr>
          <a:lstStyle/>
          <a:p>
            <a:r>
              <a:rPr lang="en-CA" dirty="0"/>
              <a:t>LIFEJACKET / PFD WEAR RATES: </a:t>
            </a:r>
            <a:r>
              <a:rPr lang="en-CA" b="1" dirty="0"/>
              <a:t>BY TOTAL POWERBOATERS &amp; TYPE OF BOAT </a:t>
            </a:r>
            <a:r>
              <a:rPr lang="en-CA" dirty="0"/>
              <a:t>-</a:t>
            </a:r>
            <a:r>
              <a:rPr lang="en-CA" sz="1400" dirty="0"/>
              <a:t> % wearing lifejacket / PFD </a:t>
            </a:r>
          </a:p>
        </p:txBody>
      </p:sp>
      <p:sp>
        <p:nvSpPr>
          <p:cNvPr id="6" name="TextBox 5">
            <a:extLst>
              <a:ext uri="{FF2B5EF4-FFF2-40B4-BE49-F238E27FC236}">
                <a16:creationId xmlns:a16="http://schemas.microsoft.com/office/drawing/2014/main" id="{A6FA3FB0-F26A-48E1-9A55-719B31000797}"/>
              </a:ext>
            </a:extLst>
          </p:cNvPr>
          <p:cNvSpPr txBox="1"/>
          <p:nvPr/>
        </p:nvSpPr>
        <p:spPr>
          <a:xfrm>
            <a:off x="-1" y="5857269"/>
            <a:ext cx="9623277" cy="769441"/>
          </a:xfrm>
          <a:prstGeom prst="rect">
            <a:avLst/>
          </a:prstGeom>
          <a:noFill/>
        </p:spPr>
        <p:txBody>
          <a:bodyPr wrap="square" rtlCol="0">
            <a:spAutoFit/>
          </a:bodyPr>
          <a:lstStyle/>
          <a:p>
            <a:r>
              <a:rPr lang="en-US" sz="1100" dirty="0"/>
              <a:t>Lifejacket /PFD status by boat type at time of observation</a:t>
            </a:r>
          </a:p>
          <a:p>
            <a:r>
              <a:rPr lang="en-CA" sz="1100" dirty="0"/>
              <a:t>Base 2021, 2022: Total PWR (10711, 10712), Pwr excl. PWC (10228, 10396), Power &lt;6m (7728, 8243), Power 6m+ (4119, 3573), PWC (483, 316), Inflatable (100,76), Small open power (2929, 2191), Small runabout (2576, 3598), Large runabout (2202, 1725), Large pontoon (1188, 1204), Small pontoon (629, 1016), Large cabin cruiser (423, 378) </a:t>
            </a:r>
          </a:p>
        </p:txBody>
      </p:sp>
      <p:sp>
        <p:nvSpPr>
          <p:cNvPr id="28" name="TextBox 27">
            <a:extLst>
              <a:ext uri="{FF2B5EF4-FFF2-40B4-BE49-F238E27FC236}">
                <a16:creationId xmlns:a16="http://schemas.microsoft.com/office/drawing/2014/main" id="{C6D4E357-1193-412A-8462-EBCAA376F645}"/>
              </a:ext>
            </a:extLst>
          </p:cNvPr>
          <p:cNvSpPr txBox="1"/>
          <p:nvPr/>
        </p:nvSpPr>
        <p:spPr>
          <a:xfrm>
            <a:off x="7840331" y="2337129"/>
            <a:ext cx="4082708" cy="2062103"/>
          </a:xfrm>
          <a:prstGeom prst="rect">
            <a:avLst/>
          </a:prstGeom>
          <a:noFill/>
        </p:spPr>
        <p:txBody>
          <a:bodyPr wrap="square" rtlCol="0">
            <a:spAutoFit/>
          </a:bodyPr>
          <a:lstStyle/>
          <a:p>
            <a:pPr marL="285750" indent="-285750" algn="l">
              <a:buFont typeface="Arial" panose="020B0604020202020204" pitchFamily="34" charset="0"/>
              <a:buChar char="•"/>
            </a:pPr>
            <a:r>
              <a:rPr lang="en-US" sz="1600" dirty="0"/>
              <a:t>The increase in lifejacket wear in large pontoon rates may be linked to a higher number of children on board in 2022 as well as more observations in high wind and wave conditions.</a:t>
            </a:r>
          </a:p>
          <a:p>
            <a:pPr marL="285750" indent="-285750" algn="l">
              <a:buFont typeface="Arial" panose="020B0604020202020204" pitchFamily="34" charset="0"/>
              <a:buChar char="•"/>
            </a:pPr>
            <a:endParaRPr lang="en-US" sz="1600" dirty="0"/>
          </a:p>
          <a:p>
            <a:pPr marL="285750" indent="-285750" algn="l">
              <a:buFont typeface="Arial" panose="020B0604020202020204" pitchFamily="34" charset="0"/>
              <a:buChar char="•"/>
            </a:pPr>
            <a:r>
              <a:rPr lang="en-US" sz="1600" dirty="0"/>
              <a:t>The 2022 decrease in lifejacket wear for PWC was largely amongst adults 18+ yrs.</a:t>
            </a:r>
          </a:p>
        </p:txBody>
      </p:sp>
      <p:sp>
        <p:nvSpPr>
          <p:cNvPr id="35" name="Slide Number Placeholder 5">
            <a:extLst>
              <a:ext uri="{FF2B5EF4-FFF2-40B4-BE49-F238E27FC236}">
                <a16:creationId xmlns:a16="http://schemas.microsoft.com/office/drawing/2014/main" id="{45F9594B-0417-45A1-BD1C-0C1F9504D4DE}"/>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52</a:t>
            </a:fld>
            <a:endParaRPr lang="en-CA" dirty="0"/>
          </a:p>
        </p:txBody>
      </p:sp>
      <p:sp>
        <p:nvSpPr>
          <p:cNvPr id="44" name="Arrow: Up 43">
            <a:extLst>
              <a:ext uri="{FF2B5EF4-FFF2-40B4-BE49-F238E27FC236}">
                <a16:creationId xmlns:a16="http://schemas.microsoft.com/office/drawing/2014/main" id="{45090DD6-6567-4216-A9D2-24B523864003}"/>
              </a:ext>
            </a:extLst>
          </p:cNvPr>
          <p:cNvSpPr/>
          <p:nvPr/>
        </p:nvSpPr>
        <p:spPr>
          <a:xfrm>
            <a:off x="3701855" y="5260850"/>
            <a:ext cx="168676" cy="230820"/>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6" name="Arrow: Up 45">
            <a:extLst>
              <a:ext uri="{FF2B5EF4-FFF2-40B4-BE49-F238E27FC236}">
                <a16:creationId xmlns:a16="http://schemas.microsoft.com/office/drawing/2014/main" id="{01AFE4EF-1F28-4262-887F-BF3DBFAA6DD6}"/>
              </a:ext>
            </a:extLst>
          </p:cNvPr>
          <p:cNvSpPr/>
          <p:nvPr/>
        </p:nvSpPr>
        <p:spPr>
          <a:xfrm rot="10800000">
            <a:off x="6376305" y="3320345"/>
            <a:ext cx="168676" cy="230820"/>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Arrow: Up 1">
            <a:extLst>
              <a:ext uri="{FF2B5EF4-FFF2-40B4-BE49-F238E27FC236}">
                <a16:creationId xmlns:a16="http://schemas.microsoft.com/office/drawing/2014/main" id="{59840552-3627-ACBA-C96B-0A8A17ECEB93}"/>
              </a:ext>
            </a:extLst>
          </p:cNvPr>
          <p:cNvSpPr/>
          <p:nvPr/>
        </p:nvSpPr>
        <p:spPr>
          <a:xfrm>
            <a:off x="3784635" y="4933284"/>
            <a:ext cx="168676" cy="230820"/>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BA517AFD-61FC-F394-61E8-1BE6183C1407}"/>
              </a:ext>
            </a:extLst>
          </p:cNvPr>
          <p:cNvSpPr txBox="1"/>
          <p:nvPr/>
        </p:nvSpPr>
        <p:spPr>
          <a:xfrm>
            <a:off x="9242858" y="5974789"/>
            <a:ext cx="2949142" cy="461665"/>
          </a:xfrm>
          <a:prstGeom prst="rect">
            <a:avLst/>
          </a:prstGeom>
          <a:noFill/>
        </p:spPr>
        <p:txBody>
          <a:bodyPr wrap="square" rtlCol="0">
            <a:spAutoFit/>
          </a:bodyPr>
          <a:lstStyle/>
          <a:p>
            <a:pPr algn="r"/>
            <a:r>
              <a:rPr lang="en-CA" sz="1200" dirty="0"/>
              <a:t>* Note: Only significant YOY </a:t>
            </a:r>
            <a:r>
              <a:rPr lang="en-CA" sz="1200" b="1" dirty="0">
                <a:solidFill>
                  <a:srgbClr val="92D050"/>
                </a:solidFill>
              </a:rPr>
              <a:t>increases</a:t>
            </a:r>
            <a:r>
              <a:rPr lang="en-CA" sz="1200" dirty="0"/>
              <a:t> or </a:t>
            </a:r>
            <a:r>
              <a:rPr lang="en-CA" sz="1200" b="1" dirty="0">
                <a:solidFill>
                  <a:srgbClr val="FFC000"/>
                </a:solidFill>
              </a:rPr>
              <a:t>decreases</a:t>
            </a:r>
            <a:r>
              <a:rPr lang="en-CA" sz="1200" dirty="0"/>
              <a:t> at 95% / 90% level shown</a:t>
            </a:r>
          </a:p>
        </p:txBody>
      </p:sp>
      <p:sp>
        <p:nvSpPr>
          <p:cNvPr id="3" name="Arrow: Up 2">
            <a:extLst>
              <a:ext uri="{FF2B5EF4-FFF2-40B4-BE49-F238E27FC236}">
                <a16:creationId xmlns:a16="http://schemas.microsoft.com/office/drawing/2014/main" id="{BB1B3A8B-9EFF-9F33-FDE0-4613920EA169}"/>
              </a:ext>
            </a:extLst>
          </p:cNvPr>
          <p:cNvSpPr/>
          <p:nvPr/>
        </p:nvSpPr>
        <p:spPr>
          <a:xfrm>
            <a:off x="3868973" y="2048689"/>
            <a:ext cx="168676" cy="230820"/>
          </a:xfrm>
          <a:prstGeom prst="upArrow">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Box 4">
            <a:extLst>
              <a:ext uri="{FF2B5EF4-FFF2-40B4-BE49-F238E27FC236}">
                <a16:creationId xmlns:a16="http://schemas.microsoft.com/office/drawing/2014/main" id="{3CFC0B37-94FD-68DE-23AE-81E9D1D97FC7}"/>
              </a:ext>
            </a:extLst>
          </p:cNvPr>
          <p:cNvSpPr txBox="1"/>
          <p:nvPr/>
        </p:nvSpPr>
        <p:spPr>
          <a:xfrm>
            <a:off x="0" y="6512030"/>
            <a:ext cx="9435637" cy="246221"/>
          </a:xfrm>
          <a:prstGeom prst="rect">
            <a:avLst/>
          </a:prstGeom>
          <a:noFill/>
        </p:spPr>
        <p:txBody>
          <a:bodyPr wrap="square" rtlCol="0">
            <a:spAutoFit/>
          </a:bodyPr>
          <a:lstStyle/>
          <a:p>
            <a:r>
              <a:rPr lang="en-US" sz="1000" dirty="0">
                <a:solidFill>
                  <a:srgbClr val="000000"/>
                </a:solidFill>
                <a:latin typeface="Lucida Grande"/>
                <a:ea typeface="Lucida Grande"/>
                <a:cs typeface="Lucida Grande"/>
              </a:rPr>
              <a:t>Source – Aerial Study 2021 &amp; 2022</a:t>
            </a:r>
            <a:endParaRPr lang="en-CA" sz="1000" dirty="0"/>
          </a:p>
        </p:txBody>
      </p:sp>
      <p:sp>
        <p:nvSpPr>
          <p:cNvPr id="9" name="Slide Number Placeholder 3">
            <a:extLst>
              <a:ext uri="{FF2B5EF4-FFF2-40B4-BE49-F238E27FC236}">
                <a16:creationId xmlns:a16="http://schemas.microsoft.com/office/drawing/2014/main" id="{BA986DD6-DE1E-0B4A-2EC0-74492ECA106B}"/>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52</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4012197142"/>
      </p:ext>
    </p:extLst>
  </p:cSld>
  <p:clrMapOvr>
    <a:masterClrMapping/>
  </p:clrMapOvr>
  <p:transition spd="slow">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B17B4418-F49E-4412-F731-29AAED658101}"/>
              </a:ext>
            </a:extLst>
          </p:cNvPr>
          <p:cNvGraphicFramePr/>
          <p:nvPr>
            <p:extLst>
              <p:ext uri="{D42A27DB-BD31-4B8C-83A1-F6EECF244321}">
                <p14:modId xmlns:p14="http://schemas.microsoft.com/office/powerpoint/2010/main" val="3437056260"/>
              </p:ext>
            </p:extLst>
          </p:nvPr>
        </p:nvGraphicFramePr>
        <p:xfrm>
          <a:off x="3043716" y="1992786"/>
          <a:ext cx="3222594" cy="42439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92F8B8FA-F7E9-9D05-BC86-D84FCA1A8CF3}"/>
              </a:ext>
            </a:extLst>
          </p:cNvPr>
          <p:cNvGraphicFramePr/>
          <p:nvPr>
            <p:extLst>
              <p:ext uri="{D42A27DB-BD31-4B8C-83A1-F6EECF244321}">
                <p14:modId xmlns:p14="http://schemas.microsoft.com/office/powerpoint/2010/main" val="2714175592"/>
              </p:ext>
            </p:extLst>
          </p:nvPr>
        </p:nvGraphicFramePr>
        <p:xfrm>
          <a:off x="107828" y="1992786"/>
          <a:ext cx="3222594" cy="42439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id="{F2EDF5BF-C878-EE0D-1314-1B989F422B1D}"/>
              </a:ext>
            </a:extLst>
          </p:cNvPr>
          <p:cNvGraphicFramePr/>
          <p:nvPr>
            <p:extLst>
              <p:ext uri="{D42A27DB-BD31-4B8C-83A1-F6EECF244321}">
                <p14:modId xmlns:p14="http://schemas.microsoft.com/office/powerpoint/2010/main" val="66931872"/>
              </p:ext>
            </p:extLst>
          </p:nvPr>
        </p:nvGraphicFramePr>
        <p:xfrm>
          <a:off x="8915492" y="1992786"/>
          <a:ext cx="3222594" cy="424399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01D7D85C-D394-4AFA-A35B-9F95B03F9A6C}"/>
              </a:ext>
            </a:extLst>
          </p:cNvPr>
          <p:cNvSpPr>
            <a:spLocks noGrp="1"/>
          </p:cNvSpPr>
          <p:nvPr>
            <p:ph type="title"/>
          </p:nvPr>
        </p:nvSpPr>
        <p:spPr>
          <a:xfrm>
            <a:off x="1937083" y="0"/>
            <a:ext cx="10254913" cy="1147649"/>
          </a:xfrm>
        </p:spPr>
        <p:txBody>
          <a:bodyPr anchor="t">
            <a:noAutofit/>
          </a:bodyPr>
          <a:lstStyle/>
          <a:p>
            <a:r>
              <a:rPr lang="en-CA" sz="1700" b="1" dirty="0"/>
              <a:t>There was a slight YOY decline in LJ wear in children up to 12 yrs and slight increase for teens 13 to 17 yrs, both tracing to powerboating. </a:t>
            </a:r>
            <a:br>
              <a:rPr lang="en-CA" sz="1700" b="1" dirty="0"/>
            </a:br>
            <a:r>
              <a:rPr lang="en-CA" sz="1700" b="1" dirty="0"/>
              <a:t>There was no overall YOY change in LJ wear rates for males or females; nor for Alone vs. 2+ occupants; nor for Operators vs. Passengers.</a:t>
            </a:r>
          </a:p>
        </p:txBody>
      </p:sp>
      <p:sp>
        <p:nvSpPr>
          <p:cNvPr id="8" name="TextBox 7">
            <a:extLst>
              <a:ext uri="{FF2B5EF4-FFF2-40B4-BE49-F238E27FC236}">
                <a16:creationId xmlns:a16="http://schemas.microsoft.com/office/drawing/2014/main" id="{BE5ED317-39E7-4044-817F-B708413928E1}"/>
              </a:ext>
            </a:extLst>
          </p:cNvPr>
          <p:cNvSpPr txBox="1"/>
          <p:nvPr/>
        </p:nvSpPr>
        <p:spPr>
          <a:xfrm>
            <a:off x="107828" y="1147649"/>
            <a:ext cx="7591425" cy="584775"/>
          </a:xfrm>
          <a:prstGeom prst="rect">
            <a:avLst/>
          </a:prstGeom>
          <a:noFill/>
        </p:spPr>
        <p:txBody>
          <a:bodyPr wrap="square" rtlCol="0">
            <a:spAutoFit/>
          </a:bodyPr>
          <a:lstStyle/>
          <a:p>
            <a:r>
              <a:rPr lang="en-CA" dirty="0"/>
              <a:t>LIFEJACKET / PFD WEAR: BY AGE, GENDER, # OF OCCUPANTS, POSITION</a:t>
            </a:r>
          </a:p>
          <a:p>
            <a:r>
              <a:rPr lang="en-CA" sz="1400" dirty="0"/>
              <a:t>% wearing lifejacket / PFD</a:t>
            </a:r>
          </a:p>
        </p:txBody>
      </p:sp>
      <p:sp>
        <p:nvSpPr>
          <p:cNvPr id="6" name="TextBox 5">
            <a:extLst>
              <a:ext uri="{FF2B5EF4-FFF2-40B4-BE49-F238E27FC236}">
                <a16:creationId xmlns:a16="http://schemas.microsoft.com/office/drawing/2014/main" id="{A6FA3FB0-F26A-48E1-9A55-719B31000797}"/>
              </a:ext>
            </a:extLst>
          </p:cNvPr>
          <p:cNvSpPr txBox="1"/>
          <p:nvPr/>
        </p:nvSpPr>
        <p:spPr>
          <a:xfrm>
            <a:off x="1" y="5696126"/>
            <a:ext cx="6972300" cy="769441"/>
          </a:xfrm>
          <a:prstGeom prst="rect">
            <a:avLst/>
          </a:prstGeom>
          <a:noFill/>
        </p:spPr>
        <p:txBody>
          <a:bodyPr wrap="square" rtlCol="0">
            <a:spAutoFit/>
          </a:bodyPr>
          <a:lstStyle/>
          <a:p>
            <a:r>
              <a:rPr lang="en-CA" sz="1100" dirty="0"/>
              <a:t>Estimated age, gender, # of occupants, position in boat at time of observation</a:t>
            </a:r>
            <a:br>
              <a:rPr lang="en-CA" sz="1100" dirty="0"/>
            </a:br>
            <a:r>
              <a:rPr lang="en-CA" sz="1100" dirty="0"/>
              <a:t>Base 2021, 2022 of Total (11847, 11816), Children (872, 817), Teens (745, 784), Adults (9450, 9260), Seniors (581, 620); Male (7292, 7217), Female (4140, 4128); One occupant (1112, 1111), 2+ occupants (10735, 10705); OP (4584, 4432), PSGR (7263, 7384), Adult OP (4391, 4191), Adult PSGR (5640, 5689), Teen PSGR (657, 681), Child PSGR (856, 809)</a:t>
            </a:r>
          </a:p>
        </p:txBody>
      </p:sp>
      <p:sp>
        <p:nvSpPr>
          <p:cNvPr id="9" name="TextBox 8">
            <a:extLst>
              <a:ext uri="{FF2B5EF4-FFF2-40B4-BE49-F238E27FC236}">
                <a16:creationId xmlns:a16="http://schemas.microsoft.com/office/drawing/2014/main" id="{88DC38EB-665B-4817-BDBE-558B3ECD4C15}"/>
              </a:ext>
            </a:extLst>
          </p:cNvPr>
          <p:cNvSpPr txBox="1"/>
          <p:nvPr/>
        </p:nvSpPr>
        <p:spPr>
          <a:xfrm>
            <a:off x="0" y="1755816"/>
            <a:ext cx="3222594" cy="307777"/>
          </a:xfrm>
          <a:prstGeom prst="rect">
            <a:avLst/>
          </a:prstGeom>
          <a:noFill/>
        </p:spPr>
        <p:txBody>
          <a:bodyPr wrap="square" rtlCol="0">
            <a:spAutoFit/>
          </a:bodyPr>
          <a:lstStyle/>
          <a:p>
            <a:pPr algn="ctr"/>
            <a:r>
              <a:rPr lang="en-CA" sz="1400" dirty="0"/>
              <a:t>Lifejacket / PFD wear % across all boaters</a:t>
            </a:r>
          </a:p>
        </p:txBody>
      </p:sp>
      <p:sp>
        <p:nvSpPr>
          <p:cNvPr id="61" name="Slide Number Placeholder 5">
            <a:extLst>
              <a:ext uri="{FF2B5EF4-FFF2-40B4-BE49-F238E27FC236}">
                <a16:creationId xmlns:a16="http://schemas.microsoft.com/office/drawing/2014/main" id="{F9BC55C7-E2F9-471B-BEFF-84B86E713B07}"/>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53</a:t>
            </a:fld>
            <a:endParaRPr lang="en-CA" dirty="0"/>
          </a:p>
        </p:txBody>
      </p:sp>
      <p:sp>
        <p:nvSpPr>
          <p:cNvPr id="12" name="TextBox 11">
            <a:extLst>
              <a:ext uri="{FF2B5EF4-FFF2-40B4-BE49-F238E27FC236}">
                <a16:creationId xmlns:a16="http://schemas.microsoft.com/office/drawing/2014/main" id="{0389DEE0-1F8F-ADA4-0A86-33F40FEEABE1}"/>
              </a:ext>
            </a:extLst>
          </p:cNvPr>
          <p:cNvSpPr txBox="1"/>
          <p:nvPr/>
        </p:nvSpPr>
        <p:spPr>
          <a:xfrm>
            <a:off x="9226911" y="5974525"/>
            <a:ext cx="2989798" cy="461665"/>
          </a:xfrm>
          <a:prstGeom prst="rect">
            <a:avLst/>
          </a:prstGeom>
          <a:solidFill>
            <a:schemeClr val="bg1"/>
          </a:solidFill>
        </p:spPr>
        <p:txBody>
          <a:bodyPr wrap="square" rtlCol="0">
            <a:spAutoFit/>
          </a:bodyPr>
          <a:lstStyle/>
          <a:p>
            <a:pPr algn="r"/>
            <a:r>
              <a:rPr lang="en-CA" sz="1200" dirty="0"/>
              <a:t>* Note: Only significant YOY </a:t>
            </a:r>
            <a:r>
              <a:rPr lang="en-CA" sz="1200" b="1" dirty="0">
                <a:solidFill>
                  <a:srgbClr val="92D050"/>
                </a:solidFill>
              </a:rPr>
              <a:t>increases</a:t>
            </a:r>
            <a:r>
              <a:rPr lang="en-CA" sz="1200" dirty="0"/>
              <a:t> or </a:t>
            </a:r>
            <a:r>
              <a:rPr lang="en-CA" sz="1200" b="1" dirty="0">
                <a:solidFill>
                  <a:srgbClr val="FFC000"/>
                </a:solidFill>
              </a:rPr>
              <a:t>decreases</a:t>
            </a:r>
            <a:r>
              <a:rPr lang="en-CA" sz="1200" dirty="0"/>
              <a:t> at 95% / 90% level shown</a:t>
            </a:r>
          </a:p>
        </p:txBody>
      </p:sp>
      <p:graphicFrame>
        <p:nvGraphicFramePr>
          <p:cNvPr id="16" name="Chart 15">
            <a:extLst>
              <a:ext uri="{FF2B5EF4-FFF2-40B4-BE49-F238E27FC236}">
                <a16:creationId xmlns:a16="http://schemas.microsoft.com/office/drawing/2014/main" id="{60E7A41A-D905-65C0-28A0-D106375B26FD}"/>
              </a:ext>
            </a:extLst>
          </p:cNvPr>
          <p:cNvGraphicFramePr/>
          <p:nvPr>
            <p:extLst>
              <p:ext uri="{D42A27DB-BD31-4B8C-83A1-F6EECF244321}">
                <p14:modId xmlns:p14="http://schemas.microsoft.com/office/powerpoint/2010/main" val="1924915772"/>
              </p:ext>
            </p:extLst>
          </p:nvPr>
        </p:nvGraphicFramePr>
        <p:xfrm>
          <a:off x="5979604" y="1992786"/>
          <a:ext cx="3222594" cy="4243997"/>
        </p:xfrm>
        <a:graphic>
          <a:graphicData uri="http://schemas.openxmlformats.org/drawingml/2006/chart">
            <c:chart xmlns:c="http://schemas.openxmlformats.org/drawingml/2006/chart" xmlns:r="http://schemas.openxmlformats.org/officeDocument/2006/relationships" r:id="rId6"/>
          </a:graphicData>
        </a:graphic>
      </p:graphicFrame>
      <p:sp>
        <p:nvSpPr>
          <p:cNvPr id="18" name="Arrow: Up 17">
            <a:extLst>
              <a:ext uri="{FF2B5EF4-FFF2-40B4-BE49-F238E27FC236}">
                <a16:creationId xmlns:a16="http://schemas.microsoft.com/office/drawing/2014/main" id="{CB75A8C7-073E-88B6-25EA-BC41BF29901B}"/>
              </a:ext>
            </a:extLst>
          </p:cNvPr>
          <p:cNvSpPr/>
          <p:nvPr/>
        </p:nvSpPr>
        <p:spPr>
          <a:xfrm rot="10800000">
            <a:off x="3363606" y="3143872"/>
            <a:ext cx="168676" cy="230820"/>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Arrow: Up 18">
            <a:extLst>
              <a:ext uri="{FF2B5EF4-FFF2-40B4-BE49-F238E27FC236}">
                <a16:creationId xmlns:a16="http://schemas.microsoft.com/office/drawing/2014/main" id="{3797D4D5-908C-6C09-E76F-D4BB8AE9F8B3}"/>
              </a:ext>
            </a:extLst>
          </p:cNvPr>
          <p:cNvSpPr/>
          <p:nvPr/>
        </p:nvSpPr>
        <p:spPr>
          <a:xfrm>
            <a:off x="2795141" y="3825692"/>
            <a:ext cx="168676" cy="230820"/>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20" name="Straight Arrow Connector 19">
            <a:extLst>
              <a:ext uri="{FF2B5EF4-FFF2-40B4-BE49-F238E27FC236}">
                <a16:creationId xmlns:a16="http://schemas.microsoft.com/office/drawing/2014/main" id="{937B3BCE-915B-0F4D-99E5-943418F3FACD}"/>
              </a:ext>
            </a:extLst>
          </p:cNvPr>
          <p:cNvCxnSpPr>
            <a:cxnSpLocks/>
          </p:cNvCxnSpPr>
          <p:nvPr/>
        </p:nvCxnSpPr>
        <p:spPr>
          <a:xfrm flipH="1">
            <a:off x="2011280" y="3523691"/>
            <a:ext cx="1483379" cy="184412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3ABA8E2-4FBE-D945-0BD1-41F52BFE2955}"/>
              </a:ext>
            </a:extLst>
          </p:cNvPr>
          <p:cNvSpPr txBox="1"/>
          <p:nvPr/>
        </p:nvSpPr>
        <p:spPr>
          <a:xfrm>
            <a:off x="0" y="6512030"/>
            <a:ext cx="9435637" cy="246221"/>
          </a:xfrm>
          <a:prstGeom prst="rect">
            <a:avLst/>
          </a:prstGeom>
          <a:noFill/>
        </p:spPr>
        <p:txBody>
          <a:bodyPr wrap="square" rtlCol="0">
            <a:spAutoFit/>
          </a:bodyPr>
          <a:lstStyle/>
          <a:p>
            <a:r>
              <a:rPr lang="en-US" sz="1000" dirty="0">
                <a:solidFill>
                  <a:srgbClr val="000000"/>
                </a:solidFill>
                <a:latin typeface="Lucida Grande"/>
                <a:ea typeface="Lucida Grande"/>
                <a:cs typeface="Lucida Grande"/>
              </a:rPr>
              <a:t>Source – Aerial Study 2021 &amp; 2022</a:t>
            </a:r>
            <a:endParaRPr lang="en-CA" sz="1000" dirty="0"/>
          </a:p>
        </p:txBody>
      </p:sp>
      <p:sp>
        <p:nvSpPr>
          <p:cNvPr id="3" name="Slide Number Placeholder 3">
            <a:extLst>
              <a:ext uri="{FF2B5EF4-FFF2-40B4-BE49-F238E27FC236}">
                <a16:creationId xmlns:a16="http://schemas.microsoft.com/office/drawing/2014/main" id="{10A257A0-B677-2EF7-ABE9-E896A6E88246}"/>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53</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3474007928"/>
      </p:ext>
    </p:extLst>
  </p:cSld>
  <p:clrMapOvr>
    <a:masterClrMapping/>
  </p:clrMapOvr>
  <p:transition spd="slow">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7F36FE73-9ABA-5DCA-211C-11A5C4026762}"/>
              </a:ext>
            </a:extLst>
          </p:cNvPr>
          <p:cNvGraphicFramePr/>
          <p:nvPr>
            <p:extLst>
              <p:ext uri="{D42A27DB-BD31-4B8C-83A1-F6EECF244321}">
                <p14:modId xmlns:p14="http://schemas.microsoft.com/office/powerpoint/2010/main" val="1224218020"/>
              </p:ext>
            </p:extLst>
          </p:nvPr>
        </p:nvGraphicFramePr>
        <p:xfrm>
          <a:off x="297500" y="2726892"/>
          <a:ext cx="4552710" cy="3213041"/>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01D7D85C-D394-4AFA-A35B-9F95B03F9A6C}"/>
              </a:ext>
            </a:extLst>
          </p:cNvPr>
          <p:cNvSpPr>
            <a:spLocks noGrp="1"/>
          </p:cNvSpPr>
          <p:nvPr>
            <p:ph type="title"/>
          </p:nvPr>
        </p:nvSpPr>
        <p:spPr>
          <a:xfrm>
            <a:off x="1871330" y="227041"/>
            <a:ext cx="10320670" cy="579399"/>
          </a:xfrm>
        </p:spPr>
        <p:txBody>
          <a:bodyPr anchor="t">
            <a:noAutofit/>
          </a:bodyPr>
          <a:lstStyle/>
          <a:p>
            <a:r>
              <a:rPr lang="en-CA" b="1" dirty="0"/>
              <a:t>There was a small YOY increase in lifejacket wear for power boats </a:t>
            </a:r>
            <a:r>
              <a:rPr lang="en-CA" b="1" u="sng" dirty="0"/>
              <a:t>not</a:t>
            </a:r>
            <a:r>
              <a:rPr lang="en-CA" b="1" dirty="0"/>
              <a:t> underway. </a:t>
            </a:r>
            <a:br>
              <a:rPr lang="en-CA" b="1" dirty="0"/>
            </a:br>
            <a:endParaRPr lang="en-CA" dirty="0"/>
          </a:p>
        </p:txBody>
      </p:sp>
      <p:sp>
        <p:nvSpPr>
          <p:cNvPr id="6" name="TextBox 5">
            <a:extLst>
              <a:ext uri="{FF2B5EF4-FFF2-40B4-BE49-F238E27FC236}">
                <a16:creationId xmlns:a16="http://schemas.microsoft.com/office/drawing/2014/main" id="{A6FA3FB0-F26A-48E1-9A55-719B31000797}"/>
              </a:ext>
            </a:extLst>
          </p:cNvPr>
          <p:cNvSpPr txBox="1"/>
          <p:nvPr/>
        </p:nvSpPr>
        <p:spPr>
          <a:xfrm>
            <a:off x="0" y="6023152"/>
            <a:ext cx="12192001" cy="430887"/>
          </a:xfrm>
          <a:prstGeom prst="rect">
            <a:avLst/>
          </a:prstGeom>
          <a:noFill/>
        </p:spPr>
        <p:txBody>
          <a:bodyPr wrap="square" rtlCol="0">
            <a:spAutoFit/>
          </a:bodyPr>
          <a:lstStyle/>
          <a:p>
            <a:r>
              <a:rPr lang="en-CA" sz="1100" dirty="0"/>
              <a:t>Boat movement at time of observation</a:t>
            </a:r>
            <a:br>
              <a:rPr lang="en-CA" sz="1100" dirty="0"/>
            </a:br>
            <a:r>
              <a:rPr lang="en-CA" sz="1100" dirty="0"/>
              <a:t>Base of  2021, 2022: Total Power excl. PWC (10228, 10396), Total underway (6396, 7040), Total not underway (4315, 3672)</a:t>
            </a:r>
          </a:p>
        </p:txBody>
      </p:sp>
      <p:sp>
        <p:nvSpPr>
          <p:cNvPr id="9" name="TextBox 8">
            <a:extLst>
              <a:ext uri="{FF2B5EF4-FFF2-40B4-BE49-F238E27FC236}">
                <a16:creationId xmlns:a16="http://schemas.microsoft.com/office/drawing/2014/main" id="{88DC38EB-665B-4817-BDBE-558B3ECD4C15}"/>
              </a:ext>
            </a:extLst>
          </p:cNvPr>
          <p:cNvSpPr txBox="1"/>
          <p:nvPr/>
        </p:nvSpPr>
        <p:spPr>
          <a:xfrm>
            <a:off x="397788" y="2245838"/>
            <a:ext cx="3222594" cy="523220"/>
          </a:xfrm>
          <a:prstGeom prst="rect">
            <a:avLst/>
          </a:prstGeom>
          <a:noFill/>
        </p:spPr>
        <p:txBody>
          <a:bodyPr wrap="square" rtlCol="0">
            <a:spAutoFit/>
          </a:bodyPr>
          <a:lstStyle/>
          <a:p>
            <a:pPr algn="ctr"/>
            <a:r>
              <a:rPr lang="en-CA" sz="1400" dirty="0"/>
              <a:t>Lifejacket / PFD wear % across all power boaters excl. PWC</a:t>
            </a:r>
          </a:p>
        </p:txBody>
      </p:sp>
      <p:sp>
        <p:nvSpPr>
          <p:cNvPr id="12" name="Slide Number Placeholder 5">
            <a:extLst>
              <a:ext uri="{FF2B5EF4-FFF2-40B4-BE49-F238E27FC236}">
                <a16:creationId xmlns:a16="http://schemas.microsoft.com/office/drawing/2014/main" id="{C18DC1AE-658D-4CF2-8C79-EA3CDD4416B8}"/>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54</a:t>
            </a:fld>
            <a:endParaRPr lang="en-CA" dirty="0"/>
          </a:p>
        </p:txBody>
      </p:sp>
      <p:sp>
        <p:nvSpPr>
          <p:cNvPr id="11" name="TextBox 10">
            <a:extLst>
              <a:ext uri="{FF2B5EF4-FFF2-40B4-BE49-F238E27FC236}">
                <a16:creationId xmlns:a16="http://schemas.microsoft.com/office/drawing/2014/main" id="{39F95F5B-303C-E8E7-7BCA-BDE3EC26EA81}"/>
              </a:ext>
            </a:extLst>
          </p:cNvPr>
          <p:cNvSpPr txBox="1"/>
          <p:nvPr/>
        </p:nvSpPr>
        <p:spPr>
          <a:xfrm>
            <a:off x="58992" y="1097978"/>
            <a:ext cx="7591425" cy="584775"/>
          </a:xfrm>
          <a:prstGeom prst="rect">
            <a:avLst/>
          </a:prstGeom>
          <a:noFill/>
        </p:spPr>
        <p:txBody>
          <a:bodyPr wrap="square" rtlCol="0">
            <a:spAutoFit/>
          </a:bodyPr>
          <a:lstStyle/>
          <a:p>
            <a:r>
              <a:rPr lang="en-CA" dirty="0"/>
              <a:t>LIFEJACKET / PFD WEAR: </a:t>
            </a:r>
            <a:r>
              <a:rPr lang="en-CA" b="1" dirty="0"/>
              <a:t>BY POWER BOAT MOVEMENT</a:t>
            </a:r>
          </a:p>
          <a:p>
            <a:r>
              <a:rPr lang="en-CA" sz="1400" dirty="0"/>
              <a:t>% wearing lifejacket / PFD</a:t>
            </a:r>
          </a:p>
        </p:txBody>
      </p:sp>
      <p:sp>
        <p:nvSpPr>
          <p:cNvPr id="2" name="Arrow: Up 1">
            <a:extLst>
              <a:ext uri="{FF2B5EF4-FFF2-40B4-BE49-F238E27FC236}">
                <a16:creationId xmlns:a16="http://schemas.microsoft.com/office/drawing/2014/main" id="{C517AA28-618F-11C2-135B-27E486D2363E}"/>
              </a:ext>
            </a:extLst>
          </p:cNvPr>
          <p:cNvSpPr/>
          <p:nvPr/>
        </p:nvSpPr>
        <p:spPr>
          <a:xfrm>
            <a:off x="3607778" y="5348276"/>
            <a:ext cx="168676" cy="230820"/>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Arrow: Up 7">
            <a:extLst>
              <a:ext uri="{FF2B5EF4-FFF2-40B4-BE49-F238E27FC236}">
                <a16:creationId xmlns:a16="http://schemas.microsoft.com/office/drawing/2014/main" id="{EBD2D27E-A9CF-CE39-2D4D-509B2F3ED91F}"/>
              </a:ext>
            </a:extLst>
          </p:cNvPr>
          <p:cNvSpPr/>
          <p:nvPr/>
        </p:nvSpPr>
        <p:spPr>
          <a:xfrm>
            <a:off x="3607778" y="3332143"/>
            <a:ext cx="168676" cy="230820"/>
          </a:xfrm>
          <a:prstGeom prst="upArrow">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TextBox 12">
            <a:extLst>
              <a:ext uri="{FF2B5EF4-FFF2-40B4-BE49-F238E27FC236}">
                <a16:creationId xmlns:a16="http://schemas.microsoft.com/office/drawing/2014/main" id="{00C136EC-69FC-D871-BA7F-1ED8F89E66D5}"/>
              </a:ext>
            </a:extLst>
          </p:cNvPr>
          <p:cNvSpPr txBox="1"/>
          <p:nvPr/>
        </p:nvSpPr>
        <p:spPr>
          <a:xfrm>
            <a:off x="6610425" y="2353559"/>
            <a:ext cx="4732245" cy="584775"/>
          </a:xfrm>
          <a:prstGeom prst="rect">
            <a:avLst/>
          </a:prstGeom>
          <a:noFill/>
        </p:spPr>
        <p:txBody>
          <a:bodyPr wrap="square" rtlCol="0">
            <a:spAutoFit/>
          </a:bodyPr>
          <a:lstStyle/>
          <a:p>
            <a:pPr marL="285750" indent="-285750" algn="l">
              <a:buFont typeface="Arial" panose="020B0604020202020204" pitchFamily="34" charset="0"/>
              <a:buChar char="•"/>
            </a:pPr>
            <a:r>
              <a:rPr lang="en-US" sz="1600" dirty="0"/>
              <a:t>The increase in YOY LJ wear for powerboats </a:t>
            </a:r>
            <a:r>
              <a:rPr lang="en-US" sz="1600" u="sng" dirty="0"/>
              <a:t>not</a:t>
            </a:r>
            <a:r>
              <a:rPr lang="en-US" sz="1600" dirty="0"/>
              <a:t> underway traces to small runabouts.</a:t>
            </a:r>
          </a:p>
        </p:txBody>
      </p:sp>
      <p:sp>
        <p:nvSpPr>
          <p:cNvPr id="15" name="TextBox 14">
            <a:extLst>
              <a:ext uri="{FF2B5EF4-FFF2-40B4-BE49-F238E27FC236}">
                <a16:creationId xmlns:a16="http://schemas.microsoft.com/office/drawing/2014/main" id="{3540839A-EAAC-9D89-9387-7356FF45EE45}"/>
              </a:ext>
            </a:extLst>
          </p:cNvPr>
          <p:cNvSpPr txBox="1"/>
          <p:nvPr/>
        </p:nvSpPr>
        <p:spPr>
          <a:xfrm>
            <a:off x="7018639" y="6153992"/>
            <a:ext cx="5173358" cy="276999"/>
          </a:xfrm>
          <a:prstGeom prst="rect">
            <a:avLst/>
          </a:prstGeom>
          <a:noFill/>
        </p:spPr>
        <p:txBody>
          <a:bodyPr wrap="square" rtlCol="0">
            <a:spAutoFit/>
          </a:bodyPr>
          <a:lstStyle/>
          <a:p>
            <a:pPr algn="r"/>
            <a:r>
              <a:rPr lang="en-CA" sz="1200" dirty="0"/>
              <a:t>* Note: Only significant YOY  </a:t>
            </a:r>
            <a:r>
              <a:rPr lang="en-CA" sz="1200" b="1" dirty="0">
                <a:solidFill>
                  <a:srgbClr val="92D050"/>
                </a:solidFill>
              </a:rPr>
              <a:t>increases</a:t>
            </a:r>
            <a:r>
              <a:rPr lang="en-CA" sz="1200" dirty="0"/>
              <a:t> or </a:t>
            </a:r>
            <a:r>
              <a:rPr lang="en-CA" sz="1200" b="1" dirty="0">
                <a:solidFill>
                  <a:srgbClr val="FFC000"/>
                </a:solidFill>
              </a:rPr>
              <a:t>decreases</a:t>
            </a:r>
            <a:r>
              <a:rPr lang="en-CA" sz="1200" dirty="0"/>
              <a:t> at 95% / 90% level shown</a:t>
            </a:r>
          </a:p>
        </p:txBody>
      </p:sp>
      <p:sp>
        <p:nvSpPr>
          <p:cNvPr id="5" name="TextBox 4">
            <a:extLst>
              <a:ext uri="{FF2B5EF4-FFF2-40B4-BE49-F238E27FC236}">
                <a16:creationId xmlns:a16="http://schemas.microsoft.com/office/drawing/2014/main" id="{ECD22446-AA9A-FCAB-E30A-9156D5972C2B}"/>
              </a:ext>
            </a:extLst>
          </p:cNvPr>
          <p:cNvSpPr txBox="1"/>
          <p:nvPr/>
        </p:nvSpPr>
        <p:spPr>
          <a:xfrm>
            <a:off x="0" y="6512030"/>
            <a:ext cx="9435637" cy="246221"/>
          </a:xfrm>
          <a:prstGeom prst="rect">
            <a:avLst/>
          </a:prstGeom>
          <a:noFill/>
        </p:spPr>
        <p:txBody>
          <a:bodyPr wrap="square" rtlCol="0">
            <a:spAutoFit/>
          </a:bodyPr>
          <a:lstStyle/>
          <a:p>
            <a:r>
              <a:rPr lang="en-US" sz="1000" dirty="0">
                <a:solidFill>
                  <a:srgbClr val="000000"/>
                </a:solidFill>
                <a:latin typeface="Lucida Grande"/>
                <a:ea typeface="Lucida Grande"/>
                <a:cs typeface="Lucida Grande"/>
              </a:rPr>
              <a:t>Source – Aerial Study 2021 &amp; 2022</a:t>
            </a:r>
            <a:endParaRPr lang="en-CA" sz="1000" dirty="0"/>
          </a:p>
        </p:txBody>
      </p:sp>
      <p:sp>
        <p:nvSpPr>
          <p:cNvPr id="7" name="Slide Number Placeholder 3">
            <a:extLst>
              <a:ext uri="{FF2B5EF4-FFF2-40B4-BE49-F238E27FC236}">
                <a16:creationId xmlns:a16="http://schemas.microsoft.com/office/drawing/2014/main" id="{9764F373-6A71-6235-2ACD-FC93CE783E8A}"/>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54</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2646589989"/>
      </p:ext>
    </p:extLst>
  </p:cSld>
  <p:clrMapOvr>
    <a:masterClrMapping/>
  </p:clrMapOvr>
  <p:transition spd="slow">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22ABFE0-E655-8983-BB06-6CFC87033D46}"/>
              </a:ext>
            </a:extLst>
          </p:cNvPr>
          <p:cNvGraphicFramePr>
            <a:graphicFrameLocks noGrp="1"/>
          </p:cNvGraphicFramePr>
          <p:nvPr>
            <p:ph idx="1"/>
            <p:extLst>
              <p:ext uri="{D42A27DB-BD31-4B8C-83A1-F6EECF244321}">
                <p14:modId xmlns:p14="http://schemas.microsoft.com/office/powerpoint/2010/main" val="3879848658"/>
              </p:ext>
            </p:extLst>
          </p:nvPr>
        </p:nvGraphicFramePr>
        <p:xfrm>
          <a:off x="699320" y="1805028"/>
          <a:ext cx="10557386" cy="3218547"/>
        </p:xfrm>
        <a:graphic>
          <a:graphicData uri="http://schemas.openxmlformats.org/drawingml/2006/table">
            <a:tbl>
              <a:tblPr firstRow="1" bandRow="1">
                <a:tableStyleId>{5C22544A-7EE6-4342-B048-85BDC9FD1C3A}</a:tableStyleId>
              </a:tblPr>
              <a:tblGrid>
                <a:gridCol w="1727563">
                  <a:extLst>
                    <a:ext uri="{9D8B030D-6E8A-4147-A177-3AD203B41FA5}">
                      <a16:colId xmlns:a16="http://schemas.microsoft.com/office/drawing/2014/main" val="419474835"/>
                    </a:ext>
                  </a:extLst>
                </a:gridCol>
                <a:gridCol w="3464173">
                  <a:extLst>
                    <a:ext uri="{9D8B030D-6E8A-4147-A177-3AD203B41FA5}">
                      <a16:colId xmlns:a16="http://schemas.microsoft.com/office/drawing/2014/main" val="2725090364"/>
                    </a:ext>
                  </a:extLst>
                </a:gridCol>
                <a:gridCol w="2682825">
                  <a:extLst>
                    <a:ext uri="{9D8B030D-6E8A-4147-A177-3AD203B41FA5}">
                      <a16:colId xmlns:a16="http://schemas.microsoft.com/office/drawing/2014/main" val="3974407428"/>
                    </a:ext>
                  </a:extLst>
                </a:gridCol>
                <a:gridCol w="2682825">
                  <a:extLst>
                    <a:ext uri="{9D8B030D-6E8A-4147-A177-3AD203B41FA5}">
                      <a16:colId xmlns:a16="http://schemas.microsoft.com/office/drawing/2014/main" val="353902431"/>
                    </a:ext>
                  </a:extLst>
                </a:gridCol>
              </a:tblGrid>
              <a:tr h="472419">
                <a:tc>
                  <a:txBody>
                    <a:bodyPr/>
                    <a:lstStyle/>
                    <a:p>
                      <a:pPr algn="ctr"/>
                      <a:r>
                        <a:rPr lang="en-US" sz="1400" b="1" dirty="0">
                          <a:solidFill>
                            <a:schemeClr val="bg1"/>
                          </a:solidFill>
                          <a:latin typeface="+mn-lt"/>
                        </a:rPr>
                        <a:t>Condition</a:t>
                      </a:r>
                      <a:endParaRPr lang="en-CA" sz="1400" b="1" dirty="0">
                        <a:solidFill>
                          <a:schemeClr val="bg1"/>
                        </a:solidFill>
                        <a:latin typeface="+mn-lt"/>
                      </a:endParaRPr>
                    </a:p>
                  </a:txBody>
                  <a:tcPr anchor="ctr">
                    <a:solidFill>
                      <a:srgbClr val="0070C0"/>
                    </a:solidFill>
                  </a:tcPr>
                </a:tc>
                <a:tc>
                  <a:txBody>
                    <a:bodyPr/>
                    <a:lstStyle/>
                    <a:p>
                      <a:pPr algn="ctr"/>
                      <a:r>
                        <a:rPr lang="en-US" sz="1400" b="1" dirty="0">
                          <a:solidFill>
                            <a:schemeClr val="bg1"/>
                          </a:solidFill>
                          <a:latin typeface="+mn-lt"/>
                        </a:rPr>
                        <a:t>“Risky” vs. “Non Risky”</a:t>
                      </a:r>
                      <a:endParaRPr lang="en-CA" sz="1400" b="1" dirty="0">
                        <a:solidFill>
                          <a:schemeClr val="bg1"/>
                        </a:solidFill>
                        <a:latin typeface="+mn-lt"/>
                      </a:endParaRPr>
                    </a:p>
                  </a:txBody>
                  <a:tcPr anchor="ctr">
                    <a:solidFill>
                      <a:srgbClr val="0070C0"/>
                    </a:solidFill>
                  </a:tcPr>
                </a:tc>
                <a:tc>
                  <a:txBody>
                    <a:bodyPr/>
                    <a:lstStyle/>
                    <a:p>
                      <a:pPr algn="ctr" rtl="0" fontAlgn="ctr"/>
                      <a:r>
                        <a:rPr lang="en-CA" sz="1400" b="1" i="0" u="none" strike="noStrike" dirty="0">
                          <a:solidFill>
                            <a:srgbClr val="FFFFFF"/>
                          </a:solidFill>
                          <a:effectLst/>
                          <a:latin typeface="+mn-lt"/>
                        </a:rPr>
                        <a:t>Total powerboaters excl. PWC</a:t>
                      </a:r>
                    </a:p>
                  </a:txBody>
                  <a:tcPr marL="7620" marR="7620" marT="7620" marB="0" anchor="ctr">
                    <a:solidFill>
                      <a:srgbClr val="0070C0"/>
                    </a:solidFill>
                  </a:tcPr>
                </a:tc>
                <a:tc>
                  <a:txBody>
                    <a:bodyPr/>
                    <a:lstStyle/>
                    <a:p>
                      <a:pPr algn="ctr" rtl="0" fontAlgn="ctr"/>
                      <a:r>
                        <a:rPr lang="en-US" sz="1400" b="1" i="0" u="none" strike="noStrike" dirty="0">
                          <a:solidFill>
                            <a:srgbClr val="FFFFFF"/>
                          </a:solidFill>
                          <a:effectLst/>
                          <a:latin typeface="+mn-lt"/>
                        </a:rPr>
                        <a:t>Small open / runabout (&lt;6M)</a:t>
                      </a:r>
                    </a:p>
                  </a:txBody>
                  <a:tcPr marL="7620" marR="7620" marT="7620" marB="0" anchor="ctr">
                    <a:solidFill>
                      <a:srgbClr val="0070C0"/>
                    </a:solidFill>
                  </a:tcPr>
                </a:tc>
                <a:extLst>
                  <a:ext uri="{0D108BD9-81ED-4DB2-BD59-A6C34878D82A}">
                    <a16:rowId xmlns:a16="http://schemas.microsoft.com/office/drawing/2014/main" val="407851959"/>
                  </a:ext>
                </a:extLst>
              </a:tr>
              <a:tr h="378394">
                <a:tc>
                  <a:txBody>
                    <a:bodyPr/>
                    <a:lstStyle/>
                    <a:p>
                      <a:pPr algn="ctr"/>
                      <a:endParaRPr lang="en-CA" sz="1400" b="1" dirty="0">
                        <a:solidFill>
                          <a:schemeClr val="bg1"/>
                        </a:solidFill>
                        <a:latin typeface="+mn-lt"/>
                      </a:endParaRPr>
                    </a:p>
                  </a:txBody>
                  <a:tcPr>
                    <a:solidFill>
                      <a:srgbClr val="0070C0"/>
                    </a:solidFill>
                  </a:tcPr>
                </a:tc>
                <a:tc>
                  <a:txBody>
                    <a:bodyPr/>
                    <a:lstStyle/>
                    <a:p>
                      <a:pPr algn="ctr"/>
                      <a:endParaRPr lang="en-CA" sz="1400" b="1" dirty="0">
                        <a:solidFill>
                          <a:schemeClr val="bg1"/>
                        </a:solidFill>
                        <a:latin typeface="+mn-lt"/>
                      </a:endParaRPr>
                    </a:p>
                  </a:txBody>
                  <a:tcPr>
                    <a:solidFill>
                      <a:srgbClr val="0070C0"/>
                    </a:solidFill>
                  </a:tcPr>
                </a:tc>
                <a:tc>
                  <a:txBody>
                    <a:bodyPr/>
                    <a:lstStyle/>
                    <a:p>
                      <a:pPr algn="ctr"/>
                      <a:r>
                        <a:rPr lang="en-US" sz="1400" b="1" dirty="0">
                          <a:solidFill>
                            <a:schemeClr val="bg1"/>
                          </a:solidFill>
                          <a:latin typeface="+mn-lt"/>
                        </a:rPr>
                        <a:t>2022</a:t>
                      </a:r>
                      <a:endParaRPr lang="en-CA" sz="1400" b="1" dirty="0">
                        <a:solidFill>
                          <a:schemeClr val="bg1"/>
                        </a:solidFill>
                        <a:latin typeface="+mn-lt"/>
                      </a:endParaRPr>
                    </a:p>
                  </a:txBody>
                  <a:tcPr>
                    <a:solidFill>
                      <a:srgbClr val="0070C0"/>
                    </a:solidFill>
                  </a:tcPr>
                </a:tc>
                <a:tc>
                  <a:txBody>
                    <a:bodyPr/>
                    <a:lstStyle/>
                    <a:p>
                      <a:pPr algn="ctr"/>
                      <a:r>
                        <a:rPr lang="en-US" sz="1400" b="1" dirty="0">
                          <a:solidFill>
                            <a:schemeClr val="bg1"/>
                          </a:solidFill>
                          <a:latin typeface="+mn-lt"/>
                        </a:rPr>
                        <a:t>2022</a:t>
                      </a:r>
                      <a:endParaRPr lang="en-CA" sz="1400" b="1" dirty="0">
                        <a:solidFill>
                          <a:schemeClr val="bg1"/>
                        </a:solidFill>
                        <a:latin typeface="+mn-lt"/>
                      </a:endParaRPr>
                    </a:p>
                  </a:txBody>
                  <a:tcPr>
                    <a:solidFill>
                      <a:srgbClr val="0070C0"/>
                    </a:solidFill>
                  </a:tcPr>
                </a:tc>
                <a:extLst>
                  <a:ext uri="{0D108BD9-81ED-4DB2-BD59-A6C34878D82A}">
                    <a16:rowId xmlns:a16="http://schemas.microsoft.com/office/drawing/2014/main" val="3966612335"/>
                  </a:ext>
                </a:extLst>
              </a:tr>
              <a:tr h="528716">
                <a:tc>
                  <a:txBody>
                    <a:bodyPr/>
                    <a:lstStyle/>
                    <a:p>
                      <a:r>
                        <a:rPr lang="en-US" sz="1400" b="1" dirty="0">
                          <a:solidFill>
                            <a:schemeClr val="bg1"/>
                          </a:solidFill>
                          <a:latin typeface="+mn-lt"/>
                        </a:rPr>
                        <a:t>1. Boater Activity</a:t>
                      </a:r>
                      <a:endParaRPr lang="en-CA" sz="1400" b="1" dirty="0">
                        <a:solidFill>
                          <a:schemeClr val="bg1"/>
                        </a:solidFill>
                        <a:latin typeface="+mn-lt"/>
                      </a:endParaRPr>
                    </a:p>
                  </a:txBody>
                  <a:tcPr anchor="ctr">
                    <a:solidFill>
                      <a:srgbClr val="0070C0"/>
                    </a:solidFill>
                  </a:tcPr>
                </a:tc>
                <a:tc>
                  <a:txBody>
                    <a:bodyPr/>
                    <a:lstStyle/>
                    <a:p>
                      <a:r>
                        <a:rPr lang="en-US" sz="1700" b="1" dirty="0">
                          <a:solidFill>
                            <a:schemeClr val="bg1"/>
                          </a:solidFill>
                          <a:latin typeface="+mn-lt"/>
                        </a:rPr>
                        <a:t>Fishing / high speed / WS* </a:t>
                      </a:r>
                      <a:r>
                        <a:rPr lang="en-US" sz="1400" b="1" dirty="0">
                          <a:solidFill>
                            <a:schemeClr val="bg1"/>
                          </a:solidFill>
                          <a:latin typeface="+mn-lt"/>
                        </a:rPr>
                        <a:t>vs. Pleasure</a:t>
                      </a:r>
                      <a:endParaRPr lang="en-CA" sz="1400" b="1" dirty="0">
                        <a:solidFill>
                          <a:schemeClr val="bg1"/>
                        </a:solidFill>
                        <a:latin typeface="+mn-lt"/>
                      </a:endParaRPr>
                    </a:p>
                  </a:txBody>
                  <a:tcPr anchor="ctr">
                    <a:solidFill>
                      <a:srgbClr val="0070C0"/>
                    </a:solidFill>
                  </a:tcPr>
                </a:tc>
                <a:tc>
                  <a:txBody>
                    <a:bodyPr/>
                    <a:lstStyle/>
                    <a:p>
                      <a:pPr algn="ctr"/>
                      <a:r>
                        <a:rPr lang="en-US" sz="1400" dirty="0">
                          <a:latin typeface="+mn-lt"/>
                        </a:rPr>
                        <a:t>1</a:t>
                      </a:r>
                      <a:endParaRPr lang="en-CA" sz="1400" dirty="0">
                        <a:latin typeface="+mn-lt"/>
                      </a:endParaRPr>
                    </a:p>
                  </a:txBody>
                  <a:tcPr anchor="ctr">
                    <a:solidFill>
                      <a:srgbClr val="92D050"/>
                    </a:solidFill>
                  </a:tcPr>
                </a:tc>
                <a:tc>
                  <a:txBody>
                    <a:bodyPr/>
                    <a:lstStyle/>
                    <a:p>
                      <a:pPr algn="ctr"/>
                      <a:r>
                        <a:rPr lang="en-CA" sz="1400" dirty="0">
                          <a:latin typeface="+mn-lt"/>
                        </a:rPr>
                        <a:t>1</a:t>
                      </a:r>
                    </a:p>
                  </a:txBody>
                  <a:tcPr anchor="ctr">
                    <a:solidFill>
                      <a:srgbClr val="92D050"/>
                    </a:solidFill>
                  </a:tcPr>
                </a:tc>
                <a:extLst>
                  <a:ext uri="{0D108BD9-81ED-4DB2-BD59-A6C34878D82A}">
                    <a16:rowId xmlns:a16="http://schemas.microsoft.com/office/drawing/2014/main" val="3659072487"/>
                  </a:ext>
                </a:extLst>
              </a:tr>
              <a:tr h="528716">
                <a:tc>
                  <a:txBody>
                    <a:bodyPr/>
                    <a:lstStyle/>
                    <a:p>
                      <a:r>
                        <a:rPr lang="en-US" sz="1400" b="1" dirty="0">
                          <a:solidFill>
                            <a:schemeClr val="bg1"/>
                          </a:solidFill>
                          <a:latin typeface="+mn-lt"/>
                        </a:rPr>
                        <a:t>2. Air Temperature</a:t>
                      </a:r>
                      <a:endParaRPr lang="en-CA" sz="1400" b="1" dirty="0">
                        <a:solidFill>
                          <a:schemeClr val="bg1"/>
                        </a:solidFill>
                        <a:latin typeface="+mn-lt"/>
                      </a:endParaRPr>
                    </a:p>
                  </a:txBody>
                  <a:tcPr anchor="ctr">
                    <a:solidFill>
                      <a:srgbClr val="0070C0"/>
                    </a:solidFill>
                  </a:tcPr>
                </a:tc>
                <a:tc>
                  <a:txBody>
                    <a:bodyPr/>
                    <a:lstStyle/>
                    <a:p>
                      <a:r>
                        <a:rPr lang="en-US" sz="1700" b="1" dirty="0">
                          <a:solidFill>
                            <a:schemeClr val="bg1"/>
                          </a:solidFill>
                          <a:latin typeface="+mn-lt"/>
                        </a:rPr>
                        <a:t>Cooler air (&lt;24C) </a:t>
                      </a:r>
                      <a:r>
                        <a:rPr lang="en-US" sz="1400" b="1" dirty="0">
                          <a:solidFill>
                            <a:schemeClr val="bg1"/>
                          </a:solidFill>
                          <a:latin typeface="+mn-lt"/>
                        </a:rPr>
                        <a:t>vs warmer air (25+C)</a:t>
                      </a:r>
                      <a:endParaRPr lang="en-CA" sz="1400" b="1" dirty="0">
                        <a:solidFill>
                          <a:schemeClr val="bg1"/>
                        </a:solidFill>
                        <a:latin typeface="+mn-lt"/>
                      </a:endParaRPr>
                    </a:p>
                  </a:txBody>
                  <a:tcPr anchor="ctr">
                    <a:solidFill>
                      <a:srgbClr val="0070C0"/>
                    </a:solidFill>
                  </a:tcPr>
                </a:tc>
                <a:tc>
                  <a:txBody>
                    <a:bodyPr/>
                    <a:lstStyle/>
                    <a:p>
                      <a:pPr algn="ctr"/>
                      <a:r>
                        <a:rPr lang="en-US" sz="1400" dirty="0">
                          <a:latin typeface="+mn-lt"/>
                        </a:rPr>
                        <a:t>2</a:t>
                      </a:r>
                      <a:endParaRPr lang="en-CA" sz="1400" dirty="0">
                        <a:latin typeface="+mn-lt"/>
                      </a:endParaRPr>
                    </a:p>
                  </a:txBody>
                  <a:tcPr anchor="ctr">
                    <a:solidFill>
                      <a:schemeClr val="accent6">
                        <a:lumMod val="40000"/>
                        <a:lumOff val="60000"/>
                      </a:schemeClr>
                    </a:solidFill>
                  </a:tcPr>
                </a:tc>
                <a:tc>
                  <a:txBody>
                    <a:bodyPr/>
                    <a:lstStyle/>
                    <a:p>
                      <a:pPr algn="ctr"/>
                      <a:r>
                        <a:rPr lang="en-US" sz="1400" dirty="0">
                          <a:latin typeface="+mn-lt"/>
                        </a:rPr>
                        <a:t>3</a:t>
                      </a:r>
                      <a:endParaRPr lang="en-CA" sz="1400" dirty="0">
                        <a:latin typeface="+mn-lt"/>
                      </a:endParaRPr>
                    </a:p>
                  </a:txBody>
                  <a:tcPr anchor="ctr">
                    <a:solidFill>
                      <a:schemeClr val="accent1">
                        <a:lumMod val="60000"/>
                        <a:lumOff val="40000"/>
                      </a:schemeClr>
                    </a:solidFill>
                  </a:tcPr>
                </a:tc>
                <a:extLst>
                  <a:ext uri="{0D108BD9-81ED-4DB2-BD59-A6C34878D82A}">
                    <a16:rowId xmlns:a16="http://schemas.microsoft.com/office/drawing/2014/main" val="3733386738"/>
                  </a:ext>
                </a:extLst>
              </a:tr>
              <a:tr h="528716">
                <a:tc>
                  <a:txBody>
                    <a:bodyPr/>
                    <a:lstStyle/>
                    <a:p>
                      <a:r>
                        <a:rPr lang="en-US" sz="1400" b="1" dirty="0">
                          <a:solidFill>
                            <a:schemeClr val="bg1"/>
                          </a:solidFill>
                          <a:latin typeface="+mn-lt"/>
                        </a:rPr>
                        <a:t>3. Child on board</a:t>
                      </a:r>
                      <a:endParaRPr lang="en-CA" sz="1400" b="1" dirty="0">
                        <a:solidFill>
                          <a:schemeClr val="bg1"/>
                        </a:solidFill>
                        <a:latin typeface="+mn-lt"/>
                      </a:endParaRPr>
                    </a:p>
                  </a:txBody>
                  <a:tcPr anchor="ctr">
                    <a:solidFill>
                      <a:srgbClr val="0070C0"/>
                    </a:solidFill>
                  </a:tcPr>
                </a:tc>
                <a:tc>
                  <a:txBody>
                    <a:bodyPr/>
                    <a:lstStyle/>
                    <a:p>
                      <a:r>
                        <a:rPr lang="en-US" sz="1700" b="1" dirty="0">
                          <a:solidFill>
                            <a:schemeClr val="bg1"/>
                          </a:solidFill>
                          <a:latin typeface="+mn-lt"/>
                        </a:rPr>
                        <a:t>Child present </a:t>
                      </a:r>
                      <a:r>
                        <a:rPr lang="en-US" sz="1400" b="1" dirty="0">
                          <a:solidFill>
                            <a:schemeClr val="bg1"/>
                          </a:solidFill>
                          <a:latin typeface="+mn-lt"/>
                        </a:rPr>
                        <a:t>vs. no child</a:t>
                      </a:r>
                      <a:endParaRPr lang="en-CA" sz="1400" b="1" dirty="0">
                        <a:solidFill>
                          <a:schemeClr val="bg1"/>
                        </a:solidFill>
                        <a:latin typeface="+mn-lt"/>
                      </a:endParaRPr>
                    </a:p>
                  </a:txBody>
                  <a:tcPr anchor="ctr">
                    <a:solidFill>
                      <a:srgbClr val="0070C0"/>
                    </a:solidFill>
                  </a:tcPr>
                </a:tc>
                <a:tc>
                  <a:txBody>
                    <a:bodyPr/>
                    <a:lstStyle/>
                    <a:p>
                      <a:pPr algn="ctr"/>
                      <a:r>
                        <a:rPr lang="en-US" sz="1400" dirty="0">
                          <a:latin typeface="+mn-lt"/>
                        </a:rPr>
                        <a:t>4</a:t>
                      </a:r>
                      <a:endParaRPr lang="en-CA" sz="1400" dirty="0">
                        <a:latin typeface="+mn-lt"/>
                      </a:endParaRPr>
                    </a:p>
                  </a:txBody>
                  <a:tcPr anchor="ctr">
                    <a:solidFill>
                      <a:schemeClr val="accent1">
                        <a:lumMod val="20000"/>
                        <a:lumOff val="80000"/>
                      </a:schemeClr>
                    </a:solidFill>
                  </a:tcPr>
                </a:tc>
                <a:tc>
                  <a:txBody>
                    <a:bodyPr/>
                    <a:lstStyle/>
                    <a:p>
                      <a:pPr algn="ctr"/>
                      <a:r>
                        <a:rPr lang="en-US" sz="1400" dirty="0">
                          <a:latin typeface="+mn-lt"/>
                        </a:rPr>
                        <a:t>2</a:t>
                      </a:r>
                      <a:endParaRPr lang="en-CA" sz="1400" dirty="0">
                        <a:latin typeface="+mn-lt"/>
                      </a:endParaRPr>
                    </a:p>
                  </a:txBody>
                  <a:tcPr anchor="ctr">
                    <a:solidFill>
                      <a:schemeClr val="accent6">
                        <a:lumMod val="40000"/>
                        <a:lumOff val="60000"/>
                      </a:schemeClr>
                    </a:solidFill>
                  </a:tcPr>
                </a:tc>
                <a:extLst>
                  <a:ext uri="{0D108BD9-81ED-4DB2-BD59-A6C34878D82A}">
                    <a16:rowId xmlns:a16="http://schemas.microsoft.com/office/drawing/2014/main" val="1429289958"/>
                  </a:ext>
                </a:extLst>
              </a:tr>
              <a:tr h="746422">
                <a:tc>
                  <a:txBody>
                    <a:bodyPr/>
                    <a:lstStyle/>
                    <a:p>
                      <a:r>
                        <a:rPr lang="en-US" sz="1400" b="1" dirty="0">
                          <a:solidFill>
                            <a:schemeClr val="bg1"/>
                          </a:solidFill>
                          <a:latin typeface="+mn-lt"/>
                        </a:rPr>
                        <a:t>3. Wind &amp; Water</a:t>
                      </a:r>
                      <a:endParaRPr lang="en-CA" sz="1400" b="1" dirty="0">
                        <a:solidFill>
                          <a:schemeClr val="bg1"/>
                        </a:solidFill>
                        <a:latin typeface="+mn-lt"/>
                      </a:endParaRPr>
                    </a:p>
                  </a:txBody>
                  <a:tcPr anchor="ctr">
                    <a:solidFill>
                      <a:srgbClr val="0070C0"/>
                    </a:solidFill>
                  </a:tcPr>
                </a:tc>
                <a:tc>
                  <a:txBody>
                    <a:bodyPr/>
                    <a:lstStyle/>
                    <a:p>
                      <a:r>
                        <a:rPr lang="en-US" sz="1700" b="1" dirty="0">
                          <a:solidFill>
                            <a:schemeClr val="bg1"/>
                          </a:solidFill>
                          <a:latin typeface="+mn-lt"/>
                        </a:rPr>
                        <a:t>Light chop / rough / 5MPH+ wind </a:t>
                      </a:r>
                      <a:br>
                        <a:rPr lang="en-US" sz="1700" b="1" dirty="0">
                          <a:solidFill>
                            <a:schemeClr val="bg1"/>
                          </a:solidFill>
                          <a:latin typeface="+mn-lt"/>
                        </a:rPr>
                      </a:br>
                      <a:r>
                        <a:rPr lang="en-US" sz="1400" b="1" dirty="0">
                          <a:solidFill>
                            <a:schemeClr val="bg1"/>
                          </a:solidFill>
                          <a:latin typeface="+mn-lt"/>
                        </a:rPr>
                        <a:t>vs. calm / &lt;5MPH wind</a:t>
                      </a:r>
                      <a:endParaRPr lang="en-CA" sz="1400" b="1" dirty="0">
                        <a:solidFill>
                          <a:schemeClr val="bg1"/>
                        </a:solidFill>
                        <a:latin typeface="+mn-lt"/>
                      </a:endParaRPr>
                    </a:p>
                  </a:txBody>
                  <a:tcPr anchor="ctr">
                    <a:solidFill>
                      <a:srgbClr val="0070C0"/>
                    </a:solidFill>
                  </a:tcPr>
                </a:tc>
                <a:tc>
                  <a:txBody>
                    <a:bodyPr/>
                    <a:lstStyle/>
                    <a:p>
                      <a:pPr algn="ctr"/>
                      <a:r>
                        <a:rPr lang="en-US" sz="1400" dirty="0">
                          <a:latin typeface="+mn-lt"/>
                        </a:rPr>
                        <a:t>3</a:t>
                      </a:r>
                      <a:endParaRPr lang="en-CA" sz="1400" dirty="0">
                        <a:latin typeface="+mn-lt"/>
                      </a:endParaRPr>
                    </a:p>
                  </a:txBody>
                  <a:tcPr anchor="ctr">
                    <a:solidFill>
                      <a:schemeClr val="accent1">
                        <a:lumMod val="60000"/>
                        <a:lumOff val="40000"/>
                      </a:schemeClr>
                    </a:solidFill>
                  </a:tcPr>
                </a:tc>
                <a:tc>
                  <a:txBody>
                    <a:bodyPr/>
                    <a:lstStyle/>
                    <a:p>
                      <a:pPr algn="ctr"/>
                      <a:r>
                        <a:rPr lang="en-US" sz="1400" dirty="0">
                          <a:latin typeface="+mn-lt"/>
                        </a:rPr>
                        <a:t>4</a:t>
                      </a:r>
                      <a:endParaRPr lang="en-CA" sz="1400" dirty="0">
                        <a:latin typeface="+mn-lt"/>
                      </a:endParaRPr>
                    </a:p>
                  </a:txBody>
                  <a:tcPr anchor="ctr">
                    <a:solidFill>
                      <a:schemeClr val="accent1">
                        <a:lumMod val="20000"/>
                        <a:lumOff val="80000"/>
                      </a:schemeClr>
                    </a:solidFill>
                  </a:tcPr>
                </a:tc>
                <a:extLst>
                  <a:ext uri="{0D108BD9-81ED-4DB2-BD59-A6C34878D82A}">
                    <a16:rowId xmlns:a16="http://schemas.microsoft.com/office/drawing/2014/main" val="4234677018"/>
                  </a:ext>
                </a:extLst>
              </a:tr>
            </a:tbl>
          </a:graphicData>
        </a:graphic>
      </p:graphicFrame>
      <p:sp>
        <p:nvSpPr>
          <p:cNvPr id="2" name="Title 3">
            <a:extLst>
              <a:ext uri="{FF2B5EF4-FFF2-40B4-BE49-F238E27FC236}">
                <a16:creationId xmlns:a16="http://schemas.microsoft.com/office/drawing/2014/main" id="{191B562C-BF41-9845-B54C-15879D1FAAA5}"/>
              </a:ext>
            </a:extLst>
          </p:cNvPr>
          <p:cNvSpPr>
            <a:spLocks noGrp="1"/>
          </p:cNvSpPr>
          <p:nvPr>
            <p:ph type="title"/>
          </p:nvPr>
        </p:nvSpPr>
        <p:spPr>
          <a:xfrm>
            <a:off x="1848464" y="0"/>
            <a:ext cx="10343535" cy="1164718"/>
          </a:xfrm>
        </p:spPr>
        <p:txBody>
          <a:bodyPr anchor="t">
            <a:normAutofit fontScale="90000"/>
          </a:bodyPr>
          <a:lstStyle/>
          <a:p>
            <a:r>
              <a:rPr lang="en-CA" b="1" dirty="0"/>
              <a:t>Reminder… We saw earlier that the top 4 risk factors associated with higher RTF LJ wear are: </a:t>
            </a:r>
            <a:br>
              <a:rPr lang="en-CA" b="1" dirty="0"/>
            </a:br>
            <a:r>
              <a:rPr lang="en-CA" sz="1700" b="1" dirty="0"/>
              <a:t>1)  Boater Activity, specifically fishing / high speed / waterskiing &amp; wakeboarding. </a:t>
            </a:r>
            <a:br>
              <a:rPr lang="en-CA" sz="1700" b="1" dirty="0"/>
            </a:br>
            <a:r>
              <a:rPr lang="en-CA" sz="1700" b="1" dirty="0"/>
              <a:t>2)  Cooler air temperature.</a:t>
            </a:r>
            <a:br>
              <a:rPr lang="en-CA" sz="1700" b="1" dirty="0"/>
            </a:br>
            <a:r>
              <a:rPr lang="en-CA" sz="1700" b="1" dirty="0"/>
              <a:t>3) &amp; 4)  Child on board; and Wind/Water conditions, specifically light chop / rough water / 5MPH+ wind.</a:t>
            </a:r>
            <a:endParaRPr lang="en-CA" sz="1700" dirty="0"/>
          </a:p>
        </p:txBody>
      </p:sp>
      <p:sp>
        <p:nvSpPr>
          <p:cNvPr id="6" name="Slide Number Placeholder 5">
            <a:extLst>
              <a:ext uri="{FF2B5EF4-FFF2-40B4-BE49-F238E27FC236}">
                <a16:creationId xmlns:a16="http://schemas.microsoft.com/office/drawing/2014/main" id="{D8FBE733-4B95-277E-DE9C-B3698C3CC797}"/>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55</a:t>
            </a:fld>
            <a:endParaRPr lang="en-CA" dirty="0"/>
          </a:p>
        </p:txBody>
      </p:sp>
      <p:sp>
        <p:nvSpPr>
          <p:cNvPr id="7" name="TextBox 6">
            <a:extLst>
              <a:ext uri="{FF2B5EF4-FFF2-40B4-BE49-F238E27FC236}">
                <a16:creationId xmlns:a16="http://schemas.microsoft.com/office/drawing/2014/main" id="{A2C9EB31-D02A-5A54-B01C-848717C9C7E2}"/>
              </a:ext>
            </a:extLst>
          </p:cNvPr>
          <p:cNvSpPr txBox="1"/>
          <p:nvPr/>
        </p:nvSpPr>
        <p:spPr>
          <a:xfrm>
            <a:off x="806245" y="1263284"/>
            <a:ext cx="10343535" cy="369332"/>
          </a:xfrm>
          <a:prstGeom prst="rect">
            <a:avLst/>
          </a:prstGeom>
          <a:noFill/>
        </p:spPr>
        <p:txBody>
          <a:bodyPr wrap="square" rtlCol="0">
            <a:spAutoFit/>
          </a:bodyPr>
          <a:lstStyle/>
          <a:p>
            <a:r>
              <a:rPr lang="en-CA" sz="1800" b="1" dirty="0"/>
              <a:t>How Risk Factors Contribute to Lifejacket Wear in RTF Lake Regions</a:t>
            </a:r>
            <a:endParaRPr lang="en-CA" b="1" dirty="0"/>
          </a:p>
        </p:txBody>
      </p:sp>
      <p:sp>
        <p:nvSpPr>
          <p:cNvPr id="3" name="Slide Number Placeholder 3">
            <a:extLst>
              <a:ext uri="{FF2B5EF4-FFF2-40B4-BE49-F238E27FC236}">
                <a16:creationId xmlns:a16="http://schemas.microsoft.com/office/drawing/2014/main" id="{3739089A-47B6-1A3C-506E-EA92F8FA9844}"/>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55</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2092354007"/>
      </p:ext>
    </p:extLst>
  </p:cSld>
  <p:clrMapOvr>
    <a:masterClrMapping/>
  </p:clrMapOvr>
  <p:transition spd="slow">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0">
            <a:extLst>
              <a:ext uri="{FF2B5EF4-FFF2-40B4-BE49-F238E27FC236}">
                <a16:creationId xmlns:a16="http://schemas.microsoft.com/office/drawing/2014/main" id="{D6CB3D32-CD0D-49D8-8653-8E1CA504F30A}"/>
              </a:ext>
            </a:extLst>
          </p:cNvPr>
          <p:cNvGraphicFramePr>
            <a:graphicFrameLocks noGrp="1"/>
          </p:cNvGraphicFramePr>
          <p:nvPr/>
        </p:nvGraphicFramePr>
        <p:xfrm>
          <a:off x="104604" y="714663"/>
          <a:ext cx="8264697" cy="4748934"/>
        </p:xfrm>
        <a:graphic>
          <a:graphicData uri="http://schemas.openxmlformats.org/drawingml/2006/table">
            <a:tbl>
              <a:tblPr firstRow="1" bandRow="1">
                <a:tableStyleId>{5C22544A-7EE6-4342-B048-85BDC9FD1C3A}</a:tableStyleId>
              </a:tblPr>
              <a:tblGrid>
                <a:gridCol w="5057127">
                  <a:extLst>
                    <a:ext uri="{9D8B030D-6E8A-4147-A177-3AD203B41FA5}">
                      <a16:colId xmlns:a16="http://schemas.microsoft.com/office/drawing/2014/main" val="4046821331"/>
                    </a:ext>
                  </a:extLst>
                </a:gridCol>
                <a:gridCol w="1069190">
                  <a:extLst>
                    <a:ext uri="{9D8B030D-6E8A-4147-A177-3AD203B41FA5}">
                      <a16:colId xmlns:a16="http://schemas.microsoft.com/office/drawing/2014/main" val="4263973476"/>
                    </a:ext>
                  </a:extLst>
                </a:gridCol>
                <a:gridCol w="1069190">
                  <a:extLst>
                    <a:ext uri="{9D8B030D-6E8A-4147-A177-3AD203B41FA5}">
                      <a16:colId xmlns:a16="http://schemas.microsoft.com/office/drawing/2014/main" val="3871535019"/>
                    </a:ext>
                  </a:extLst>
                </a:gridCol>
                <a:gridCol w="1069190">
                  <a:extLst>
                    <a:ext uri="{9D8B030D-6E8A-4147-A177-3AD203B41FA5}">
                      <a16:colId xmlns:a16="http://schemas.microsoft.com/office/drawing/2014/main" val="884103121"/>
                    </a:ext>
                  </a:extLst>
                </a:gridCol>
              </a:tblGrid>
              <a:tr h="230587">
                <a:tc>
                  <a:txBody>
                    <a:bodyPr/>
                    <a:lstStyle/>
                    <a:p>
                      <a:pPr algn="l" fontAlgn="ctr"/>
                      <a:endParaRPr lang="en-CA" sz="1200" b="1" i="0" u="none" strike="noStrike" dirty="0">
                        <a:solidFill>
                          <a:schemeClr val="bg1"/>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fontAlgn="ctr"/>
                      <a:endParaRPr lang="en-CA" sz="1200" b="1" i="0" u="none" strike="noStrike" dirty="0">
                        <a:solidFill>
                          <a:schemeClr val="bg1"/>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CA" sz="1200" b="1" i="0" u="none" strike="noStrike" dirty="0">
                        <a:solidFill>
                          <a:schemeClr val="bg1"/>
                        </a:solidFill>
                        <a:effectLst/>
                        <a:latin typeface="+mn-lt"/>
                      </a:endParaRPr>
                    </a:p>
                  </a:txBody>
                  <a:tcPr marL="7620" marR="7620" marT="762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pPr algn="ctr" fontAlgn="ctr"/>
                      <a:endParaRPr lang="en-CA" sz="1200" b="1" i="0" u="none" strike="noStrike" dirty="0">
                        <a:solidFill>
                          <a:schemeClr val="bg1"/>
                        </a:solidFill>
                        <a:effectLst/>
                        <a:latin typeface="+mn-lt"/>
                      </a:endParaRPr>
                    </a:p>
                  </a:txBody>
                  <a:tcPr marL="7620" marR="7620" marT="762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824574479"/>
                  </a:ext>
                </a:extLst>
              </a:tr>
              <a:tr h="289920">
                <a:tc>
                  <a:txBody>
                    <a:bodyPr/>
                    <a:lstStyle/>
                    <a:p>
                      <a:pPr algn="ctr" fontAlgn="ctr"/>
                      <a:endParaRPr lang="en-CA" sz="1600" b="1" i="0" u="none" strike="noStrike" dirty="0">
                        <a:solidFill>
                          <a:schemeClr val="bg1"/>
                        </a:solidFill>
                        <a:effectLst/>
                        <a:latin typeface="+mn-lt"/>
                      </a:endParaRPr>
                    </a:p>
                  </a:txBody>
                  <a:tcPr marL="7620" marR="7620" marT="7620" marB="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fontAlgn="ctr"/>
                      <a:endParaRPr lang="en-CA" sz="1200" b="1" i="0" u="none" strike="noStrike" dirty="0">
                        <a:solidFill>
                          <a:schemeClr val="bg1"/>
                        </a:solidFill>
                        <a:effectLst/>
                        <a:latin typeface="+mn-lt"/>
                      </a:endParaRPr>
                    </a:p>
                  </a:txBody>
                  <a:tcPr marL="7620" marR="7620" marT="7620" marB="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CA" sz="1200" b="1" i="0" u="none" strike="noStrike" dirty="0">
                        <a:solidFill>
                          <a:schemeClr val="bg1"/>
                        </a:solidFill>
                        <a:effectLst/>
                        <a:latin typeface="+mn-lt"/>
                      </a:endParaRPr>
                    </a:p>
                  </a:txBody>
                  <a:tcPr marL="7620" marR="7620" marT="762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CA" sz="1200" b="1" i="0" u="none" strike="noStrike" dirty="0">
                        <a:solidFill>
                          <a:schemeClr val="bg1"/>
                        </a:solidFill>
                        <a:effectLst/>
                        <a:latin typeface="+mn-lt"/>
                      </a:endParaRPr>
                    </a:p>
                  </a:txBody>
                  <a:tcPr marL="7620" marR="7620" marT="762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9663679"/>
                  </a:ext>
                </a:extLst>
              </a:tr>
              <a:tr h="860681">
                <a:tc>
                  <a:txBody>
                    <a:bodyPr/>
                    <a:lstStyle/>
                    <a:p>
                      <a:pPr algn="ctr" fontAlgn="ctr"/>
                      <a:endParaRPr lang="en-CA" sz="1600" b="1" i="0" u="none" strike="noStrike" dirty="0">
                        <a:solidFill>
                          <a:schemeClr val="bg1"/>
                        </a:solidFill>
                        <a:effectLst/>
                        <a:latin typeface="+mn-lt"/>
                      </a:endParaRPr>
                    </a:p>
                  </a:txBody>
                  <a:tcPr marL="7620" marR="7620" marT="7620" marB="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CA" sz="1200" b="1" i="0" u="none" strike="noStrike" dirty="0">
                          <a:solidFill>
                            <a:schemeClr val="bg1"/>
                          </a:solidFill>
                          <a:effectLst/>
                          <a:latin typeface="+mn-lt"/>
                        </a:rPr>
                        <a:t>Small open power</a:t>
                      </a:r>
                      <a:br>
                        <a:rPr lang="en-CA" sz="1200" b="1" i="0" u="none" strike="noStrike" dirty="0">
                          <a:solidFill>
                            <a:schemeClr val="bg1"/>
                          </a:solidFill>
                          <a:effectLst/>
                          <a:latin typeface="+mn-lt"/>
                        </a:rPr>
                      </a:br>
                      <a:r>
                        <a:rPr lang="en-CA" sz="1200" b="1" i="0" u="none" strike="noStrike" dirty="0">
                          <a:solidFill>
                            <a:schemeClr val="bg1"/>
                          </a:solidFill>
                          <a:effectLst/>
                          <a:latin typeface="+mn-lt"/>
                        </a:rPr>
                        <a:t> (&lt; 6m)</a:t>
                      </a:r>
                    </a:p>
                  </a:txBody>
                  <a:tcPr marL="7620" marR="7620" marT="7620" marB="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ctr"/>
                      <a:r>
                        <a:rPr lang="en-CA" sz="1200" b="1" i="0" u="none" strike="noStrike" dirty="0">
                          <a:solidFill>
                            <a:schemeClr val="bg1"/>
                          </a:solidFill>
                          <a:effectLst/>
                          <a:latin typeface="+mn-lt"/>
                        </a:rPr>
                        <a:t>Small runabout</a:t>
                      </a:r>
                      <a:br>
                        <a:rPr lang="en-CA" sz="1200" b="1" i="0" u="none" strike="noStrike" dirty="0">
                          <a:solidFill>
                            <a:schemeClr val="bg1"/>
                          </a:solidFill>
                          <a:effectLst/>
                          <a:latin typeface="+mn-lt"/>
                        </a:rPr>
                      </a:br>
                      <a:r>
                        <a:rPr lang="en-CA" sz="1200" b="1" i="0" u="none" strike="noStrike" dirty="0">
                          <a:solidFill>
                            <a:schemeClr val="bg1"/>
                          </a:solidFill>
                          <a:effectLst/>
                          <a:latin typeface="+mn-lt"/>
                        </a:rPr>
                        <a:t> (&lt; 6m)</a:t>
                      </a:r>
                    </a:p>
                  </a:txBody>
                  <a:tcPr marL="7620" marR="7620" marT="762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ctr"/>
                      <a:r>
                        <a:rPr lang="en-CA" sz="1200" b="1" i="0" u="none" strike="noStrike" dirty="0">
                          <a:solidFill>
                            <a:schemeClr val="bg1"/>
                          </a:solidFill>
                          <a:effectLst/>
                          <a:latin typeface="+mn-lt"/>
                        </a:rPr>
                        <a:t>Pontoon</a:t>
                      </a:r>
                    </a:p>
                  </a:txBody>
                  <a:tcPr marL="7620" marR="7620" marT="762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60590994"/>
                  </a:ext>
                </a:extLst>
              </a:tr>
              <a:tr h="268657">
                <a:tc>
                  <a:txBody>
                    <a:bodyPr/>
                    <a:lstStyle/>
                    <a:p>
                      <a:pPr algn="l"/>
                      <a:endParaRPr lang="en-CA" sz="1100"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100"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100" dirty="0"/>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100" dirty="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6921612"/>
                  </a:ext>
                </a:extLst>
              </a:tr>
              <a:tr h="442727">
                <a:tc>
                  <a:txBody>
                    <a:bodyPr/>
                    <a:lstStyle/>
                    <a:p>
                      <a:pPr algn="ctr"/>
                      <a:endParaRPr lang="en-CA"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24</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b="0" dirty="0"/>
                        <a:t>19</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b="0" dirty="0">
                          <a:solidFill>
                            <a:schemeClr val="tx1"/>
                          </a:solidFill>
                        </a:rPr>
                        <a:t>15 </a:t>
                      </a:r>
                      <a:r>
                        <a:rPr lang="en-CA" sz="1400" b="0" dirty="0">
                          <a:solidFill>
                            <a:schemeClr val="tx1"/>
                          </a:solidFill>
                        </a:rPr>
                        <a:t>(+3)</a:t>
                      </a:r>
                      <a:endParaRPr lang="en-CA" b="0" dirty="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20851692"/>
                  </a:ext>
                </a:extLst>
              </a:tr>
              <a:tr h="442727">
                <a:tc>
                  <a:txBody>
                    <a:bodyPr/>
                    <a:lstStyle/>
                    <a:p>
                      <a:pPr algn="ctr"/>
                      <a:endParaRPr lang="en-CA"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b="0" dirty="0"/>
                        <a:t>34 </a:t>
                      </a:r>
                      <a:r>
                        <a:rPr lang="en-CA" sz="1400" b="0" dirty="0"/>
                        <a:t>(+8)</a:t>
                      </a:r>
                      <a:endParaRPr lang="en-CA" b="0" dirty="0"/>
                    </a:p>
                  </a:txBody>
                  <a:tcPr anchor="ctr">
                    <a:lnL w="12700" cap="flat" cmpd="sng" algn="ctr">
                      <a:noFill/>
                      <a:prstDash val="solid"/>
                      <a:round/>
                      <a:headEnd type="none" w="med" len="med"/>
                      <a:tailEnd type="none" w="med" len="med"/>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CA" dirty="0"/>
                        <a:t>16 </a:t>
                      </a:r>
                      <a:r>
                        <a:rPr lang="en-CA" sz="1400" dirty="0"/>
                        <a:t>(-4)</a:t>
                      </a:r>
                      <a:endParaRPr lang="en-CA" dirty="0"/>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CA" dirty="0">
                          <a:solidFill>
                            <a:schemeClr val="tx1"/>
                          </a:solidFill>
                        </a:rPr>
                        <a:t>13</a:t>
                      </a:r>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6717839"/>
                  </a:ext>
                </a:extLst>
              </a:tr>
              <a:tr h="442727">
                <a:tc>
                  <a:txBody>
                    <a:bodyPr/>
                    <a:lstStyle/>
                    <a:p>
                      <a:pPr algn="ctr"/>
                      <a:endParaRPr lang="en-CA"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b="0" dirty="0"/>
                        <a:t>20</a:t>
                      </a:r>
                    </a:p>
                  </a:txBody>
                  <a:tcPr anchor="ctr">
                    <a:lnL w="12700" cap="flat" cmpd="sng" algn="ctr">
                      <a:noFill/>
                      <a:prstDash val="solid"/>
                      <a:round/>
                      <a:headEnd type="none" w="med" len="med"/>
                      <a:tailEnd type="none" w="med" len="med"/>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15 </a:t>
                      </a:r>
                      <a:r>
                        <a:rPr lang="en-CA" sz="1400" dirty="0"/>
                        <a:t>(+5)</a:t>
                      </a:r>
                      <a:endParaRPr lang="en-CA" dirty="0"/>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CA" dirty="0">
                          <a:solidFill>
                            <a:schemeClr val="tx1"/>
                          </a:solidFill>
                        </a:rPr>
                        <a:t>23 </a:t>
                      </a:r>
                      <a:r>
                        <a:rPr lang="en-CA" sz="1400" dirty="0">
                          <a:solidFill>
                            <a:schemeClr val="tx1"/>
                          </a:solidFill>
                        </a:rPr>
                        <a:t>(+5)</a:t>
                      </a:r>
                      <a:endParaRPr lang="en-CA" dirty="0">
                        <a:solidFill>
                          <a:schemeClr val="tx1"/>
                        </a:solidFill>
                      </a:endParaRPr>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531427304"/>
                  </a:ext>
                </a:extLst>
              </a:tr>
              <a:tr h="442727">
                <a:tc>
                  <a:txBody>
                    <a:bodyPr/>
                    <a:lstStyle/>
                    <a:p>
                      <a:pPr algn="ctr"/>
                      <a:endParaRPr lang="en-CA"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19</a:t>
                      </a:r>
                    </a:p>
                  </a:txBody>
                  <a:tcPr anchor="ctr">
                    <a:lnL w="12700" cap="flat" cmpd="sng" algn="ctr">
                      <a:noFill/>
                      <a:prstDash val="solid"/>
                      <a:round/>
                      <a:headEnd type="none" w="med" len="med"/>
                      <a:tailEnd type="none" w="med" len="med"/>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15 </a:t>
                      </a:r>
                      <a:r>
                        <a:rPr lang="en-CA" sz="1400" dirty="0"/>
                        <a:t>(+4)</a:t>
                      </a:r>
                      <a:endParaRPr lang="en-CA" dirty="0"/>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CA" dirty="0">
                          <a:solidFill>
                            <a:schemeClr val="tx1"/>
                          </a:solidFill>
                        </a:rPr>
                        <a:t>21</a:t>
                      </a:r>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9979464"/>
                  </a:ext>
                </a:extLst>
              </a:tr>
              <a:tr h="442727">
                <a:tc>
                  <a:txBody>
                    <a:bodyPr/>
                    <a:lstStyle/>
                    <a:p>
                      <a:pPr algn="ctr"/>
                      <a:endParaRPr lang="en-CA"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24</a:t>
                      </a:r>
                    </a:p>
                  </a:txBody>
                  <a:tcPr anchor="ctr">
                    <a:lnL w="12700" cap="flat" cmpd="sng" algn="ctr">
                      <a:noFill/>
                      <a:prstDash val="solid"/>
                      <a:round/>
                      <a:headEnd type="none" w="med" len="med"/>
                      <a:tailEnd type="none" w="med" len="med"/>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17 </a:t>
                      </a:r>
                      <a:r>
                        <a:rPr lang="en-CA" sz="1400" dirty="0"/>
                        <a:t>(+10)</a:t>
                      </a:r>
                      <a:endParaRPr lang="en-CA" dirty="0"/>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92D050">
                        <a:alpha val="50196"/>
                      </a:srgbClr>
                    </a:solidFill>
                  </a:tcPr>
                </a:tc>
                <a:tc>
                  <a:txBody>
                    <a:bodyPr/>
                    <a:lstStyle/>
                    <a:p>
                      <a:pPr algn="ctr"/>
                      <a:r>
                        <a:rPr lang="en-CA" dirty="0">
                          <a:solidFill>
                            <a:schemeClr val="tx1"/>
                          </a:solidFill>
                        </a:rPr>
                        <a:t>30 </a:t>
                      </a:r>
                      <a:r>
                        <a:rPr lang="en-CA" sz="1400" dirty="0">
                          <a:solidFill>
                            <a:schemeClr val="tx1"/>
                          </a:solidFill>
                        </a:rPr>
                        <a:t>(+16)</a:t>
                      </a:r>
                      <a:endParaRPr lang="en-CA" dirty="0">
                        <a:solidFill>
                          <a:schemeClr val="tx1"/>
                        </a:solidFill>
                      </a:endParaRPr>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717159119"/>
                  </a:ext>
                </a:extLst>
              </a:tr>
              <a:tr h="442727">
                <a:tc>
                  <a:txBody>
                    <a:bodyPr/>
                    <a:lstStyle/>
                    <a:p>
                      <a:pPr algn="ctr"/>
                      <a:endParaRPr lang="en-CA"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n/a</a:t>
                      </a:r>
                    </a:p>
                  </a:txBody>
                  <a:tcPr anchor="ctr">
                    <a:lnL w="12700" cap="flat" cmpd="sng" algn="ctr">
                      <a:noFill/>
                      <a:prstDash val="solid"/>
                      <a:round/>
                      <a:headEnd type="none" w="med" len="med"/>
                      <a:tailEnd type="none" w="med" len="med"/>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20</a:t>
                      </a:r>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solidFill>
                            <a:schemeClr val="tx1"/>
                          </a:solidFill>
                        </a:rPr>
                        <a:t>n/a</a:t>
                      </a:r>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5690739"/>
                  </a:ext>
                </a:extLst>
              </a:tr>
              <a:tr h="442727">
                <a:tc>
                  <a:txBody>
                    <a:bodyPr/>
                    <a:lstStyle/>
                    <a:p>
                      <a:pPr algn="ctr"/>
                      <a:endParaRPr lang="en-CA"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n/a</a:t>
                      </a:r>
                    </a:p>
                  </a:txBody>
                  <a:tcPr anchor="ctr">
                    <a:lnL w="12700" cap="flat" cmpd="sng" algn="ctr">
                      <a:noFill/>
                      <a:prstDash val="solid"/>
                      <a:round/>
                      <a:headEnd type="none" w="med" len="med"/>
                      <a:tailEnd type="none" w="med" len="med"/>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32 </a:t>
                      </a:r>
                      <a:r>
                        <a:rPr lang="en-CA" sz="1400" dirty="0"/>
                        <a:t>(+7)</a:t>
                      </a:r>
                      <a:endParaRPr lang="en-CA" dirty="0"/>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CA" dirty="0">
                          <a:solidFill>
                            <a:schemeClr val="tx1"/>
                          </a:solidFill>
                        </a:rPr>
                        <a:t>22</a:t>
                      </a:r>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0994686"/>
                  </a:ext>
                </a:extLst>
              </a:tr>
            </a:tbl>
          </a:graphicData>
        </a:graphic>
      </p:graphicFrame>
      <p:graphicFrame>
        <p:nvGraphicFramePr>
          <p:cNvPr id="9" name="Chart 8">
            <a:extLst>
              <a:ext uri="{FF2B5EF4-FFF2-40B4-BE49-F238E27FC236}">
                <a16:creationId xmlns:a16="http://schemas.microsoft.com/office/drawing/2014/main" id="{0D1B856A-F668-4A13-AB0F-B091EDFB00BF}"/>
              </a:ext>
            </a:extLst>
          </p:cNvPr>
          <p:cNvGraphicFramePr/>
          <p:nvPr/>
        </p:nvGraphicFramePr>
        <p:xfrm>
          <a:off x="-1" y="2145803"/>
          <a:ext cx="6343650" cy="3556091"/>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01D7D85C-D394-4AFA-A35B-9F95B03F9A6C}"/>
              </a:ext>
            </a:extLst>
          </p:cNvPr>
          <p:cNvSpPr>
            <a:spLocks noGrp="1"/>
          </p:cNvSpPr>
          <p:nvPr>
            <p:ph type="title"/>
          </p:nvPr>
        </p:nvSpPr>
        <p:spPr>
          <a:xfrm>
            <a:off x="1860698" y="-1"/>
            <a:ext cx="10331300" cy="917477"/>
          </a:xfrm>
        </p:spPr>
        <p:txBody>
          <a:bodyPr anchor="t">
            <a:noAutofit/>
          </a:bodyPr>
          <a:lstStyle/>
          <a:p>
            <a:r>
              <a:rPr lang="en-CA" sz="2000" b="1" dirty="0"/>
              <a:t>By </a:t>
            </a:r>
            <a:r>
              <a:rPr lang="en-CA" sz="2000" b="1" u="sng" dirty="0"/>
              <a:t>Activity</a:t>
            </a:r>
            <a:r>
              <a:rPr lang="en-CA" sz="2000" b="1" dirty="0"/>
              <a:t>, lifejacket wear increased YOY for </a:t>
            </a:r>
            <a:r>
              <a:rPr lang="en-CA" sz="2000" b="1" u="sng" dirty="0"/>
              <a:t>fishing</a:t>
            </a:r>
            <a:r>
              <a:rPr lang="en-CA" sz="2000" b="1" dirty="0"/>
              <a:t> and </a:t>
            </a:r>
            <a:r>
              <a:rPr lang="en-CA" sz="2000" b="1" u="sng" dirty="0"/>
              <a:t>water skiing</a:t>
            </a:r>
            <a:r>
              <a:rPr lang="en-CA" sz="2000" b="1" dirty="0"/>
              <a:t> on </a:t>
            </a:r>
            <a:r>
              <a:rPr lang="en-CA" sz="2000" b="1" dirty="0">
                <a:solidFill>
                  <a:srgbClr val="92D050"/>
                </a:solidFill>
              </a:rPr>
              <a:t>small runabouts </a:t>
            </a:r>
            <a:r>
              <a:rPr lang="en-CA" sz="2000" b="1" dirty="0"/>
              <a:t>(&lt;6m); and for </a:t>
            </a:r>
            <a:r>
              <a:rPr lang="en-CA" sz="2000" b="1" u="sng" dirty="0"/>
              <a:t>pleasure</a:t>
            </a:r>
            <a:r>
              <a:rPr lang="en-CA" sz="2000" b="1" dirty="0"/>
              <a:t> boating on </a:t>
            </a:r>
            <a:r>
              <a:rPr lang="en-CA" sz="2000" b="1" dirty="0">
                <a:solidFill>
                  <a:srgbClr val="92D050"/>
                </a:solidFill>
              </a:rPr>
              <a:t>small open powerboats</a:t>
            </a:r>
            <a:r>
              <a:rPr lang="en-CA" sz="2000" b="1" dirty="0"/>
              <a:t>. </a:t>
            </a:r>
            <a:br>
              <a:rPr lang="en-CA" sz="2000" b="1" dirty="0"/>
            </a:br>
            <a:r>
              <a:rPr lang="en-CA" sz="2000" b="1" dirty="0"/>
              <a:t>For </a:t>
            </a:r>
            <a:r>
              <a:rPr lang="en-CA" sz="2000" b="1" u="sng" dirty="0"/>
              <a:t>total</a:t>
            </a:r>
            <a:r>
              <a:rPr lang="en-CA" sz="2000" b="1" dirty="0"/>
              <a:t> powerboaters, lifejacket wear in total for each activity was steady YOY.</a:t>
            </a:r>
            <a:endParaRPr lang="en-CA" sz="2000" dirty="0"/>
          </a:p>
        </p:txBody>
      </p:sp>
      <p:sp>
        <p:nvSpPr>
          <p:cNvPr id="8" name="TextBox 7">
            <a:extLst>
              <a:ext uri="{FF2B5EF4-FFF2-40B4-BE49-F238E27FC236}">
                <a16:creationId xmlns:a16="http://schemas.microsoft.com/office/drawing/2014/main" id="{BE5ED317-39E7-4044-817F-B708413928E1}"/>
              </a:ext>
            </a:extLst>
          </p:cNvPr>
          <p:cNvSpPr txBox="1"/>
          <p:nvPr/>
        </p:nvSpPr>
        <p:spPr>
          <a:xfrm>
            <a:off x="27137" y="1062275"/>
            <a:ext cx="7591425" cy="369332"/>
          </a:xfrm>
          <a:prstGeom prst="rect">
            <a:avLst/>
          </a:prstGeom>
          <a:noFill/>
        </p:spPr>
        <p:txBody>
          <a:bodyPr wrap="square" rtlCol="0">
            <a:spAutoFit/>
          </a:bodyPr>
          <a:lstStyle/>
          <a:p>
            <a:r>
              <a:rPr lang="en-CA" dirty="0"/>
              <a:t>LIFEJACKET / PFD WEAR RATE: </a:t>
            </a:r>
            <a:r>
              <a:rPr lang="en-CA" b="1" dirty="0"/>
              <a:t>By ACTIVITY</a:t>
            </a:r>
          </a:p>
        </p:txBody>
      </p:sp>
      <p:sp>
        <p:nvSpPr>
          <p:cNvPr id="14" name="TextBox 13">
            <a:extLst>
              <a:ext uri="{FF2B5EF4-FFF2-40B4-BE49-F238E27FC236}">
                <a16:creationId xmlns:a16="http://schemas.microsoft.com/office/drawing/2014/main" id="{DF34B19E-B1C1-4E48-A370-A453C22D5927}"/>
              </a:ext>
            </a:extLst>
          </p:cNvPr>
          <p:cNvSpPr txBox="1"/>
          <p:nvPr/>
        </p:nvSpPr>
        <p:spPr>
          <a:xfrm>
            <a:off x="27137" y="1431607"/>
            <a:ext cx="4027844" cy="307777"/>
          </a:xfrm>
          <a:prstGeom prst="rect">
            <a:avLst/>
          </a:prstGeom>
          <a:noFill/>
        </p:spPr>
        <p:txBody>
          <a:bodyPr wrap="square" rtlCol="0">
            <a:spAutoFit/>
          </a:bodyPr>
          <a:lstStyle/>
          <a:p>
            <a:r>
              <a:rPr lang="en-CA" sz="1400" dirty="0"/>
              <a:t>Activity (% of total Powerboaters excl. PWC)</a:t>
            </a:r>
          </a:p>
        </p:txBody>
      </p:sp>
      <p:sp>
        <p:nvSpPr>
          <p:cNvPr id="41" name="Slide Number Placeholder 5">
            <a:extLst>
              <a:ext uri="{FF2B5EF4-FFF2-40B4-BE49-F238E27FC236}">
                <a16:creationId xmlns:a16="http://schemas.microsoft.com/office/drawing/2014/main" id="{55746FBB-C519-49FD-B106-169BC7ED1EEC}"/>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56</a:t>
            </a:fld>
            <a:endParaRPr lang="en-CA" dirty="0"/>
          </a:p>
        </p:txBody>
      </p:sp>
      <p:sp>
        <p:nvSpPr>
          <p:cNvPr id="16" name="TextBox 15">
            <a:extLst>
              <a:ext uri="{FF2B5EF4-FFF2-40B4-BE49-F238E27FC236}">
                <a16:creationId xmlns:a16="http://schemas.microsoft.com/office/drawing/2014/main" id="{9ADE3017-0EC3-4038-8EFD-2F288A88DB6C}"/>
              </a:ext>
            </a:extLst>
          </p:cNvPr>
          <p:cNvSpPr txBox="1"/>
          <p:nvPr/>
        </p:nvSpPr>
        <p:spPr>
          <a:xfrm>
            <a:off x="5120016" y="5476125"/>
            <a:ext cx="1951967" cy="246221"/>
          </a:xfrm>
          <a:prstGeom prst="rect">
            <a:avLst/>
          </a:prstGeom>
          <a:noFill/>
        </p:spPr>
        <p:txBody>
          <a:bodyPr wrap="square" rtlCol="0">
            <a:spAutoFit/>
          </a:bodyPr>
          <a:lstStyle/>
          <a:p>
            <a:r>
              <a:rPr lang="en-CA" sz="1000" dirty="0"/>
              <a:t>n/a = small base size under 30</a:t>
            </a:r>
          </a:p>
        </p:txBody>
      </p:sp>
      <p:sp>
        <p:nvSpPr>
          <p:cNvPr id="2" name="TextBox 1">
            <a:extLst>
              <a:ext uri="{FF2B5EF4-FFF2-40B4-BE49-F238E27FC236}">
                <a16:creationId xmlns:a16="http://schemas.microsoft.com/office/drawing/2014/main" id="{3C1A16F6-B4FC-77D5-C1F1-AB9BFB8CC6E5}"/>
              </a:ext>
            </a:extLst>
          </p:cNvPr>
          <p:cNvSpPr txBox="1"/>
          <p:nvPr/>
        </p:nvSpPr>
        <p:spPr>
          <a:xfrm>
            <a:off x="9548473" y="5972887"/>
            <a:ext cx="2643527" cy="461665"/>
          </a:xfrm>
          <a:prstGeom prst="rect">
            <a:avLst/>
          </a:prstGeom>
          <a:solidFill>
            <a:schemeClr val="bg1"/>
          </a:solidFill>
        </p:spPr>
        <p:txBody>
          <a:bodyPr wrap="square" rtlCol="0">
            <a:spAutoFit/>
          </a:bodyPr>
          <a:lstStyle/>
          <a:p>
            <a:pPr algn="r"/>
            <a:r>
              <a:rPr lang="en-CA" sz="1200" dirty="0"/>
              <a:t>* Note: Only significant YOY </a:t>
            </a:r>
            <a:r>
              <a:rPr lang="en-CA" sz="1200" b="1" dirty="0">
                <a:solidFill>
                  <a:srgbClr val="92D050"/>
                </a:solidFill>
              </a:rPr>
              <a:t>increases</a:t>
            </a:r>
            <a:r>
              <a:rPr lang="en-CA" sz="1200" dirty="0"/>
              <a:t> or </a:t>
            </a:r>
            <a:r>
              <a:rPr lang="en-CA" sz="1200" b="1" dirty="0">
                <a:solidFill>
                  <a:srgbClr val="FFC000"/>
                </a:solidFill>
              </a:rPr>
              <a:t>decreases</a:t>
            </a:r>
            <a:r>
              <a:rPr lang="en-CA" sz="1200" dirty="0"/>
              <a:t> at 95% / 90% level shown</a:t>
            </a:r>
          </a:p>
        </p:txBody>
      </p:sp>
      <p:sp>
        <p:nvSpPr>
          <p:cNvPr id="3" name="TextBox 2">
            <a:extLst>
              <a:ext uri="{FF2B5EF4-FFF2-40B4-BE49-F238E27FC236}">
                <a16:creationId xmlns:a16="http://schemas.microsoft.com/office/drawing/2014/main" id="{8B5377B6-AB94-E34D-0BBE-9E2A0DBFCD58}"/>
              </a:ext>
            </a:extLst>
          </p:cNvPr>
          <p:cNvSpPr txBox="1"/>
          <p:nvPr/>
        </p:nvSpPr>
        <p:spPr>
          <a:xfrm>
            <a:off x="0" y="1822472"/>
            <a:ext cx="4018460" cy="523220"/>
          </a:xfrm>
          <a:prstGeom prst="rect">
            <a:avLst/>
          </a:prstGeom>
          <a:noFill/>
        </p:spPr>
        <p:txBody>
          <a:bodyPr wrap="square" rtlCol="0">
            <a:spAutoFit/>
          </a:bodyPr>
          <a:lstStyle/>
          <a:p>
            <a:r>
              <a:rPr lang="en-CA" sz="1400" dirty="0"/>
              <a:t>Lifejacket / PFD wear % across all power boaters</a:t>
            </a:r>
          </a:p>
          <a:p>
            <a:r>
              <a:rPr lang="en-CA" sz="1400" dirty="0"/>
              <a:t>excl. PWC</a:t>
            </a:r>
          </a:p>
        </p:txBody>
      </p:sp>
      <p:sp>
        <p:nvSpPr>
          <p:cNvPr id="5" name="Arrow: Up 4">
            <a:extLst>
              <a:ext uri="{FF2B5EF4-FFF2-40B4-BE49-F238E27FC236}">
                <a16:creationId xmlns:a16="http://schemas.microsoft.com/office/drawing/2014/main" id="{E960F939-B789-7A3C-D416-645F91DD4C3C}"/>
              </a:ext>
            </a:extLst>
          </p:cNvPr>
          <p:cNvSpPr/>
          <p:nvPr/>
        </p:nvSpPr>
        <p:spPr>
          <a:xfrm>
            <a:off x="3654173" y="2390984"/>
            <a:ext cx="168676" cy="230820"/>
          </a:xfrm>
          <a:prstGeom prst="upArrow">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TextBox 5">
            <a:extLst>
              <a:ext uri="{FF2B5EF4-FFF2-40B4-BE49-F238E27FC236}">
                <a16:creationId xmlns:a16="http://schemas.microsoft.com/office/drawing/2014/main" id="{97F0B9A8-F463-0CE6-9788-8AF512B36FA6}"/>
              </a:ext>
            </a:extLst>
          </p:cNvPr>
          <p:cNvSpPr txBox="1"/>
          <p:nvPr/>
        </p:nvSpPr>
        <p:spPr>
          <a:xfrm>
            <a:off x="0" y="6512030"/>
            <a:ext cx="9435637" cy="246221"/>
          </a:xfrm>
          <a:prstGeom prst="rect">
            <a:avLst/>
          </a:prstGeom>
          <a:noFill/>
        </p:spPr>
        <p:txBody>
          <a:bodyPr wrap="square" rtlCol="0">
            <a:spAutoFit/>
          </a:bodyPr>
          <a:lstStyle/>
          <a:p>
            <a:r>
              <a:rPr lang="en-US" sz="1000" dirty="0">
                <a:solidFill>
                  <a:srgbClr val="000000"/>
                </a:solidFill>
                <a:latin typeface="Lucida Grande"/>
                <a:ea typeface="Lucida Grande"/>
                <a:cs typeface="Lucida Grande"/>
              </a:rPr>
              <a:t>Source – Aerial Study 2021 &amp; 2022</a:t>
            </a:r>
            <a:endParaRPr lang="en-CA" sz="1000" dirty="0"/>
          </a:p>
        </p:txBody>
      </p:sp>
      <p:sp>
        <p:nvSpPr>
          <p:cNvPr id="7" name="Slide Number Placeholder 3">
            <a:extLst>
              <a:ext uri="{FF2B5EF4-FFF2-40B4-BE49-F238E27FC236}">
                <a16:creationId xmlns:a16="http://schemas.microsoft.com/office/drawing/2014/main" id="{89CA4DC3-2AB8-01C5-EE1D-8AD8109E7CA0}"/>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56</a:t>
            </a:fld>
            <a:endParaRPr lang="en-US" dirty="0">
              <a:solidFill>
                <a:prstClr val="white">
                  <a:lumMod val="50000"/>
                </a:prstClr>
              </a:solidFill>
              <a:latin typeface="Calibri"/>
            </a:endParaRPr>
          </a:p>
        </p:txBody>
      </p:sp>
      <p:sp>
        <p:nvSpPr>
          <p:cNvPr id="12" name="TextBox 11">
            <a:extLst>
              <a:ext uri="{FF2B5EF4-FFF2-40B4-BE49-F238E27FC236}">
                <a16:creationId xmlns:a16="http://schemas.microsoft.com/office/drawing/2014/main" id="{504ECD79-A676-F76B-3B8F-10D535FC4B8A}"/>
              </a:ext>
            </a:extLst>
          </p:cNvPr>
          <p:cNvSpPr txBox="1"/>
          <p:nvPr/>
        </p:nvSpPr>
        <p:spPr>
          <a:xfrm>
            <a:off x="-22647" y="5857471"/>
            <a:ext cx="8391948" cy="577081"/>
          </a:xfrm>
          <a:prstGeom prst="rect">
            <a:avLst/>
          </a:prstGeom>
          <a:noFill/>
        </p:spPr>
        <p:txBody>
          <a:bodyPr wrap="square" rtlCol="0">
            <a:spAutoFit/>
          </a:bodyPr>
          <a:lstStyle/>
          <a:p>
            <a:r>
              <a:rPr lang="en-CA" sz="1050" dirty="0"/>
              <a:t>Activity + boat type at time of observation</a:t>
            </a:r>
            <a:br>
              <a:rPr lang="en-CA" sz="1050" dirty="0"/>
            </a:br>
            <a:r>
              <a:rPr lang="en-CA" sz="1050" dirty="0"/>
              <a:t>Base of  2021, 2022: Total Power excl. PWC (10228, 10396), Pleasure (4829, 6068), Net: Fishing / Intent to fish (3165, 2691), Fishing (2419, 2055), Intent (746, 636), HS (1114, 657), WS (956, 852); Base 2022: Sm. open (2191), Sm. runabout (3598), Pontoon (2220)</a:t>
            </a:r>
          </a:p>
        </p:txBody>
      </p:sp>
    </p:spTree>
    <p:custDataLst>
      <p:tags r:id="rId1"/>
    </p:custDataLst>
    <p:extLst>
      <p:ext uri="{BB962C8B-B14F-4D97-AF65-F5344CB8AC3E}">
        <p14:creationId xmlns:p14="http://schemas.microsoft.com/office/powerpoint/2010/main" val="1462063485"/>
      </p:ext>
    </p:extLst>
  </p:cSld>
  <p:clrMapOvr>
    <a:masterClrMapping/>
  </p:clrMapOvr>
  <p:transition spd="slow">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0">
            <a:extLst>
              <a:ext uri="{FF2B5EF4-FFF2-40B4-BE49-F238E27FC236}">
                <a16:creationId xmlns:a16="http://schemas.microsoft.com/office/drawing/2014/main" id="{179B5FDA-22F7-FBAC-7598-94E35A14C83D}"/>
              </a:ext>
            </a:extLst>
          </p:cNvPr>
          <p:cNvGraphicFramePr>
            <a:graphicFrameLocks noGrp="1"/>
          </p:cNvGraphicFramePr>
          <p:nvPr>
            <p:extLst>
              <p:ext uri="{D42A27DB-BD31-4B8C-83A1-F6EECF244321}">
                <p14:modId xmlns:p14="http://schemas.microsoft.com/office/powerpoint/2010/main" val="1494416826"/>
              </p:ext>
            </p:extLst>
          </p:nvPr>
        </p:nvGraphicFramePr>
        <p:xfrm>
          <a:off x="168067" y="1356749"/>
          <a:ext cx="4457720" cy="4526977"/>
        </p:xfrm>
        <a:graphic>
          <a:graphicData uri="http://schemas.openxmlformats.org/drawingml/2006/table">
            <a:tbl>
              <a:tblPr firstRow="1" bandRow="1">
                <a:tableStyleId>{5C22544A-7EE6-4342-B048-85BDC9FD1C3A}</a:tableStyleId>
              </a:tblPr>
              <a:tblGrid>
                <a:gridCol w="891544">
                  <a:extLst>
                    <a:ext uri="{9D8B030D-6E8A-4147-A177-3AD203B41FA5}">
                      <a16:colId xmlns:a16="http://schemas.microsoft.com/office/drawing/2014/main" val="3871535019"/>
                    </a:ext>
                  </a:extLst>
                </a:gridCol>
                <a:gridCol w="891544">
                  <a:extLst>
                    <a:ext uri="{9D8B030D-6E8A-4147-A177-3AD203B41FA5}">
                      <a16:colId xmlns:a16="http://schemas.microsoft.com/office/drawing/2014/main" val="150279750"/>
                    </a:ext>
                  </a:extLst>
                </a:gridCol>
                <a:gridCol w="891544">
                  <a:extLst>
                    <a:ext uri="{9D8B030D-6E8A-4147-A177-3AD203B41FA5}">
                      <a16:colId xmlns:a16="http://schemas.microsoft.com/office/drawing/2014/main" val="127842632"/>
                    </a:ext>
                  </a:extLst>
                </a:gridCol>
                <a:gridCol w="891544">
                  <a:extLst>
                    <a:ext uri="{9D8B030D-6E8A-4147-A177-3AD203B41FA5}">
                      <a16:colId xmlns:a16="http://schemas.microsoft.com/office/drawing/2014/main" val="3817923917"/>
                    </a:ext>
                  </a:extLst>
                </a:gridCol>
                <a:gridCol w="891544">
                  <a:extLst>
                    <a:ext uri="{9D8B030D-6E8A-4147-A177-3AD203B41FA5}">
                      <a16:colId xmlns:a16="http://schemas.microsoft.com/office/drawing/2014/main" val="884103121"/>
                    </a:ext>
                  </a:extLst>
                </a:gridCol>
              </a:tblGrid>
              <a:tr h="506045">
                <a:tc gridSpan="5">
                  <a:txBody>
                    <a:bodyPr/>
                    <a:lstStyle/>
                    <a:p>
                      <a:pPr algn="ctr"/>
                      <a:endParaRPr lang="en-CA" sz="14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CA" sz="14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endParaRPr lang="en-CA"/>
                    </a:p>
                  </a:txBody>
                  <a:tcPr/>
                </a:tc>
                <a:tc hMerge="1">
                  <a:txBody>
                    <a:bodyPr/>
                    <a:lstStyle/>
                    <a:p>
                      <a:pPr algn="ctr"/>
                      <a:endParaRPr lang="en-CA" sz="14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pPr algn="ctr"/>
                      <a:endParaRPr lang="en-CA" sz="14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645063367"/>
                  </a:ext>
                </a:extLst>
              </a:tr>
              <a:tr h="734217">
                <a:tc>
                  <a:txBody>
                    <a:bodyPr/>
                    <a:lstStyle/>
                    <a:p>
                      <a:pPr algn="ctr"/>
                      <a:endParaRPr lang="en-CA" sz="1200" b="1" dirty="0">
                        <a:solidFill>
                          <a:schemeClr val="bg1"/>
                        </a:solidFill>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200" b="1" dirty="0">
                        <a:solidFill>
                          <a:schemeClr val="bg1"/>
                        </a:solidFill>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200" b="1" dirty="0">
                        <a:solidFill>
                          <a:schemeClr val="bg1"/>
                        </a:solidFill>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200" b="1" dirty="0">
                        <a:solidFill>
                          <a:schemeClr val="bg1"/>
                        </a:solidFill>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200" b="1" dirty="0">
                        <a:solidFill>
                          <a:schemeClr val="bg1"/>
                        </a:solidFill>
                      </a:endParaRP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590994"/>
                  </a:ext>
                </a:extLst>
              </a:tr>
              <a:tr h="6573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50" dirty="0">
                          <a:solidFill>
                            <a:schemeClr val="tx1"/>
                          </a:solidFill>
                        </a:rPr>
                        <a:t>% of 2021 / 2022 Boater observations</a:t>
                      </a: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45332"/>
                  </a:ext>
                </a:extLst>
              </a:tr>
              <a:tr h="657343">
                <a:tc>
                  <a:txBody>
                    <a:bodyPr/>
                    <a:lstStyle/>
                    <a:p>
                      <a:pPr algn="ctr"/>
                      <a:r>
                        <a:rPr lang="en-CA" sz="1400" dirty="0">
                          <a:solidFill>
                            <a:schemeClr val="tx1"/>
                          </a:solidFill>
                        </a:rPr>
                        <a:t>- / 16</a:t>
                      </a: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4141887"/>
                  </a:ext>
                </a:extLst>
              </a:tr>
              <a:tr h="657343">
                <a:tc>
                  <a:txBody>
                    <a:bodyPr/>
                    <a:lstStyle/>
                    <a:p>
                      <a:pPr algn="ctr"/>
                      <a:r>
                        <a:rPr lang="en-CA" sz="1400" dirty="0">
                          <a:solidFill>
                            <a:schemeClr val="tx1"/>
                          </a:solidFill>
                        </a:rPr>
                        <a:t>15 / 42</a:t>
                      </a: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3252081"/>
                  </a:ext>
                </a:extLst>
              </a:tr>
              <a:tr h="657343">
                <a:tc>
                  <a:txBody>
                    <a:bodyPr/>
                    <a:lstStyle/>
                    <a:p>
                      <a:pPr algn="ctr"/>
                      <a:r>
                        <a:rPr lang="en-CA" sz="1400" dirty="0">
                          <a:solidFill>
                            <a:schemeClr val="tx1"/>
                          </a:solidFill>
                        </a:rPr>
                        <a:t>76 / 32</a:t>
                      </a: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dirty="0"/>
                    </a:p>
                  </a:txBody>
                  <a:tcPr marT="10800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7159119"/>
                  </a:ext>
                </a:extLst>
              </a:tr>
              <a:tr h="657343">
                <a:tc>
                  <a:txBody>
                    <a:bodyPr/>
                    <a:lstStyle/>
                    <a:p>
                      <a:pPr algn="ctr"/>
                      <a:r>
                        <a:rPr lang="en-CA" sz="1400" dirty="0">
                          <a:solidFill>
                            <a:schemeClr val="tx1"/>
                          </a:solidFill>
                        </a:rPr>
                        <a:t>9 / 10</a:t>
                      </a: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528725"/>
                  </a:ext>
                </a:extLst>
              </a:tr>
            </a:tbl>
          </a:graphicData>
        </a:graphic>
      </p:graphicFrame>
      <p:graphicFrame>
        <p:nvGraphicFramePr>
          <p:cNvPr id="5" name="Chart 4">
            <a:extLst>
              <a:ext uri="{FF2B5EF4-FFF2-40B4-BE49-F238E27FC236}">
                <a16:creationId xmlns:a16="http://schemas.microsoft.com/office/drawing/2014/main" id="{3CF6595A-A4A0-AD97-5DA3-FBCE36DD748A}"/>
              </a:ext>
            </a:extLst>
          </p:cNvPr>
          <p:cNvGraphicFramePr/>
          <p:nvPr>
            <p:extLst>
              <p:ext uri="{D42A27DB-BD31-4B8C-83A1-F6EECF244321}">
                <p14:modId xmlns:p14="http://schemas.microsoft.com/office/powerpoint/2010/main" val="505320492"/>
              </p:ext>
            </p:extLst>
          </p:nvPr>
        </p:nvGraphicFramePr>
        <p:xfrm>
          <a:off x="524338" y="2526870"/>
          <a:ext cx="6390964" cy="331821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01D7D85C-D394-4AFA-A35B-9F95B03F9A6C}"/>
              </a:ext>
            </a:extLst>
          </p:cNvPr>
          <p:cNvSpPr>
            <a:spLocks noGrp="1"/>
          </p:cNvSpPr>
          <p:nvPr>
            <p:ph type="title"/>
          </p:nvPr>
        </p:nvSpPr>
        <p:spPr>
          <a:xfrm>
            <a:off x="1850065" y="254462"/>
            <a:ext cx="10341932" cy="516853"/>
          </a:xfrm>
        </p:spPr>
        <p:txBody>
          <a:bodyPr anchor="t">
            <a:noAutofit/>
          </a:bodyPr>
          <a:lstStyle/>
          <a:p>
            <a:r>
              <a:rPr lang="en-CA" sz="1900" b="1" dirty="0"/>
              <a:t>By </a:t>
            </a:r>
            <a:r>
              <a:rPr lang="en-CA" sz="1900" b="1" u="sng" dirty="0"/>
              <a:t>Temperature</a:t>
            </a:r>
            <a:r>
              <a:rPr lang="en-CA" sz="1900" b="1" dirty="0"/>
              <a:t>, there was a small YOY increase in lifejacket wear for 20 to 24 C temps. </a:t>
            </a:r>
          </a:p>
        </p:txBody>
      </p:sp>
      <p:sp>
        <p:nvSpPr>
          <p:cNvPr id="8" name="TextBox 7">
            <a:extLst>
              <a:ext uri="{FF2B5EF4-FFF2-40B4-BE49-F238E27FC236}">
                <a16:creationId xmlns:a16="http://schemas.microsoft.com/office/drawing/2014/main" id="{BE5ED317-39E7-4044-817F-B708413928E1}"/>
              </a:ext>
            </a:extLst>
          </p:cNvPr>
          <p:cNvSpPr txBox="1"/>
          <p:nvPr/>
        </p:nvSpPr>
        <p:spPr>
          <a:xfrm>
            <a:off x="0" y="1325407"/>
            <a:ext cx="7591425" cy="584775"/>
          </a:xfrm>
          <a:prstGeom prst="rect">
            <a:avLst/>
          </a:prstGeom>
          <a:noFill/>
        </p:spPr>
        <p:txBody>
          <a:bodyPr wrap="square" rtlCol="0">
            <a:spAutoFit/>
          </a:bodyPr>
          <a:lstStyle/>
          <a:p>
            <a:r>
              <a:rPr lang="en-CA" dirty="0"/>
              <a:t>LIFEJACKET / PFD WEAR RATE: </a:t>
            </a:r>
            <a:r>
              <a:rPr lang="en-CA" b="1" dirty="0"/>
              <a:t>BY AIR TEMPERATURE</a:t>
            </a:r>
          </a:p>
          <a:p>
            <a:r>
              <a:rPr lang="en-CA" sz="1400" dirty="0"/>
              <a:t>% wearing lifejacket / PFD</a:t>
            </a:r>
          </a:p>
        </p:txBody>
      </p:sp>
      <p:sp>
        <p:nvSpPr>
          <p:cNvPr id="6" name="TextBox 5">
            <a:extLst>
              <a:ext uri="{FF2B5EF4-FFF2-40B4-BE49-F238E27FC236}">
                <a16:creationId xmlns:a16="http://schemas.microsoft.com/office/drawing/2014/main" id="{A6FA3FB0-F26A-48E1-9A55-719B31000797}"/>
              </a:ext>
            </a:extLst>
          </p:cNvPr>
          <p:cNvSpPr txBox="1"/>
          <p:nvPr/>
        </p:nvSpPr>
        <p:spPr>
          <a:xfrm>
            <a:off x="0" y="5883726"/>
            <a:ext cx="5276695" cy="600164"/>
          </a:xfrm>
          <a:prstGeom prst="rect">
            <a:avLst/>
          </a:prstGeom>
          <a:noFill/>
        </p:spPr>
        <p:txBody>
          <a:bodyPr wrap="square" rtlCol="0">
            <a:spAutoFit/>
          </a:bodyPr>
          <a:lstStyle/>
          <a:p>
            <a:r>
              <a:rPr lang="en-CA" sz="1100" dirty="0"/>
              <a:t>Air Temperature at time of observation</a:t>
            </a:r>
            <a:br>
              <a:rPr lang="en-CA" sz="1100" dirty="0"/>
            </a:br>
            <a:r>
              <a:rPr lang="en-CA" sz="1100" dirty="0"/>
              <a:t>Base 2021, 2022: Total boaters (11847, 11816), 30 plus Celsius (n/a, 1944), 25 to 29 Celsius (1855, 5028), 20 to 24 Celsius (8933, 3667), 19 and under Celsius (1059, 1165)</a:t>
            </a:r>
          </a:p>
        </p:txBody>
      </p:sp>
      <p:sp>
        <p:nvSpPr>
          <p:cNvPr id="9" name="TextBox 8">
            <a:extLst>
              <a:ext uri="{FF2B5EF4-FFF2-40B4-BE49-F238E27FC236}">
                <a16:creationId xmlns:a16="http://schemas.microsoft.com/office/drawing/2014/main" id="{88DC38EB-665B-4817-BDBE-558B3ECD4C15}"/>
              </a:ext>
            </a:extLst>
          </p:cNvPr>
          <p:cNvSpPr txBox="1"/>
          <p:nvPr/>
        </p:nvSpPr>
        <p:spPr>
          <a:xfrm>
            <a:off x="497226" y="2219093"/>
            <a:ext cx="3222594" cy="307777"/>
          </a:xfrm>
          <a:prstGeom prst="rect">
            <a:avLst/>
          </a:prstGeom>
          <a:noFill/>
        </p:spPr>
        <p:txBody>
          <a:bodyPr wrap="square" rtlCol="0">
            <a:spAutoFit/>
          </a:bodyPr>
          <a:lstStyle/>
          <a:p>
            <a:pPr algn="ctr"/>
            <a:r>
              <a:rPr lang="en-CA" sz="1400" dirty="0"/>
              <a:t>Lifejacket / PFD wear % across all boaters</a:t>
            </a:r>
          </a:p>
        </p:txBody>
      </p:sp>
      <p:sp>
        <p:nvSpPr>
          <p:cNvPr id="26" name="Slide Number Placeholder 5">
            <a:extLst>
              <a:ext uri="{FF2B5EF4-FFF2-40B4-BE49-F238E27FC236}">
                <a16:creationId xmlns:a16="http://schemas.microsoft.com/office/drawing/2014/main" id="{42AED930-C763-4D55-AD51-2C5CE2588418}"/>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57</a:t>
            </a:fld>
            <a:endParaRPr lang="en-CA" dirty="0"/>
          </a:p>
        </p:txBody>
      </p:sp>
      <p:sp>
        <p:nvSpPr>
          <p:cNvPr id="11" name="Arrow: Up 10">
            <a:extLst>
              <a:ext uri="{FF2B5EF4-FFF2-40B4-BE49-F238E27FC236}">
                <a16:creationId xmlns:a16="http://schemas.microsoft.com/office/drawing/2014/main" id="{6D012424-4A23-ACCD-D11A-5FB0CDB1BAEE}"/>
              </a:ext>
            </a:extLst>
          </p:cNvPr>
          <p:cNvSpPr/>
          <p:nvPr/>
        </p:nvSpPr>
        <p:spPr>
          <a:xfrm>
            <a:off x="4541449" y="4683848"/>
            <a:ext cx="168676" cy="230820"/>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TextBox 13">
            <a:extLst>
              <a:ext uri="{FF2B5EF4-FFF2-40B4-BE49-F238E27FC236}">
                <a16:creationId xmlns:a16="http://schemas.microsoft.com/office/drawing/2014/main" id="{02776C88-AC88-2D02-6046-D2090F29779B}"/>
              </a:ext>
            </a:extLst>
          </p:cNvPr>
          <p:cNvSpPr txBox="1"/>
          <p:nvPr/>
        </p:nvSpPr>
        <p:spPr>
          <a:xfrm>
            <a:off x="3364602" y="3359138"/>
            <a:ext cx="1429305" cy="246221"/>
          </a:xfrm>
          <a:prstGeom prst="rect">
            <a:avLst/>
          </a:prstGeom>
          <a:noFill/>
        </p:spPr>
        <p:txBody>
          <a:bodyPr wrap="square" rtlCol="0">
            <a:spAutoFit/>
          </a:bodyPr>
          <a:lstStyle/>
          <a:p>
            <a:r>
              <a:rPr lang="en-CA" sz="1000" dirty="0"/>
              <a:t>n/a</a:t>
            </a:r>
          </a:p>
        </p:txBody>
      </p:sp>
      <p:sp>
        <p:nvSpPr>
          <p:cNvPr id="7" name="TextBox 6">
            <a:extLst>
              <a:ext uri="{FF2B5EF4-FFF2-40B4-BE49-F238E27FC236}">
                <a16:creationId xmlns:a16="http://schemas.microsoft.com/office/drawing/2014/main" id="{A07A9927-F43D-455F-0D9E-9C2165FFE5A5}"/>
              </a:ext>
            </a:extLst>
          </p:cNvPr>
          <p:cNvSpPr txBox="1"/>
          <p:nvPr/>
        </p:nvSpPr>
        <p:spPr>
          <a:xfrm>
            <a:off x="6448857" y="2059308"/>
            <a:ext cx="5349872" cy="3046988"/>
          </a:xfrm>
          <a:prstGeom prst="rect">
            <a:avLst/>
          </a:prstGeom>
          <a:noFill/>
        </p:spPr>
        <p:txBody>
          <a:bodyPr wrap="square" rtlCol="0">
            <a:spAutoFit/>
          </a:bodyPr>
          <a:lstStyle/>
          <a:p>
            <a:pPr marL="285750" indent="-285750" algn="l">
              <a:buFont typeface="Arial" panose="020B0604020202020204" pitchFamily="34" charset="0"/>
              <a:buChar char="•"/>
            </a:pPr>
            <a:r>
              <a:rPr lang="en-US" sz="1600" dirty="0"/>
              <a:t>The YOY increase in LJ wear in 20-24 C cooler temperatures traced to powerboaters excl PWC and sailors.</a:t>
            </a:r>
          </a:p>
          <a:p>
            <a:pPr marL="285750" indent="-285750" algn="l">
              <a:buFont typeface="Arial" panose="020B0604020202020204" pitchFamily="34" charset="0"/>
              <a:buChar char="•"/>
            </a:pPr>
            <a:endParaRPr lang="en-US" sz="1600" dirty="0"/>
          </a:p>
          <a:p>
            <a:pPr marL="285750" indent="-285750" algn="l">
              <a:buFont typeface="Arial" panose="020B0604020202020204" pitchFamily="34" charset="0"/>
              <a:buChar char="•"/>
            </a:pPr>
            <a:r>
              <a:rPr lang="en-US" sz="1600" dirty="0"/>
              <a:t>In absolute, LJ wear was higher in cooler temperatures </a:t>
            </a:r>
            <a:br>
              <a:rPr lang="en-US" sz="1600" dirty="0"/>
            </a:br>
            <a:r>
              <a:rPr lang="en-US" sz="1600" dirty="0"/>
              <a:t>24 C or less vs. warmer temperatures 25+ C. </a:t>
            </a:r>
          </a:p>
          <a:p>
            <a:pPr marL="285750" indent="-285750" algn="l">
              <a:buFont typeface="Arial" panose="020B0604020202020204" pitchFamily="34" charset="0"/>
              <a:buChar char="•"/>
            </a:pPr>
            <a:endParaRPr lang="en-US" sz="1600" dirty="0"/>
          </a:p>
          <a:p>
            <a:pPr marL="285750" indent="-285750" algn="l">
              <a:buFont typeface="Arial" panose="020B0604020202020204" pitchFamily="34" charset="0"/>
              <a:buChar char="•"/>
            </a:pPr>
            <a:r>
              <a:rPr lang="en-US" sz="1600" dirty="0"/>
              <a:t>LJ wear in Powerboats especially drops off as the air temperature goes up to 30 Celsius &amp; beyond.</a:t>
            </a:r>
          </a:p>
          <a:p>
            <a:pPr marL="285750" indent="-285750" algn="l">
              <a:buFont typeface="Arial" panose="020B0604020202020204" pitchFamily="34" charset="0"/>
              <a:buChar char="•"/>
            </a:pPr>
            <a:endParaRPr lang="en-US" sz="1600" dirty="0"/>
          </a:p>
          <a:p>
            <a:pPr marL="285750" indent="-285750" algn="l">
              <a:buFont typeface="Arial" panose="020B0604020202020204" pitchFamily="34" charset="0"/>
              <a:buChar char="•"/>
            </a:pPr>
            <a:r>
              <a:rPr lang="en-US" sz="1600" dirty="0"/>
              <a:t>Regarding </a:t>
            </a:r>
            <a:r>
              <a:rPr lang="en-US" sz="1600" b="1" u="sng" dirty="0"/>
              <a:t>Water Temperature</a:t>
            </a:r>
            <a:r>
              <a:rPr lang="en-US" sz="1600" dirty="0"/>
              <a:t>, there were no differences observed in LJ Wear in Warm (over 22C) vs. Cool (10-22C) water temps.</a:t>
            </a:r>
          </a:p>
        </p:txBody>
      </p:sp>
      <p:sp>
        <p:nvSpPr>
          <p:cNvPr id="16" name="TextBox 15">
            <a:extLst>
              <a:ext uri="{FF2B5EF4-FFF2-40B4-BE49-F238E27FC236}">
                <a16:creationId xmlns:a16="http://schemas.microsoft.com/office/drawing/2014/main" id="{D9AE02BF-F775-0C15-D202-33D35BE638B7}"/>
              </a:ext>
            </a:extLst>
          </p:cNvPr>
          <p:cNvSpPr txBox="1"/>
          <p:nvPr/>
        </p:nvSpPr>
        <p:spPr>
          <a:xfrm>
            <a:off x="6915303" y="6153992"/>
            <a:ext cx="5276694" cy="276999"/>
          </a:xfrm>
          <a:prstGeom prst="rect">
            <a:avLst/>
          </a:prstGeom>
          <a:solidFill>
            <a:schemeClr val="bg1"/>
          </a:solidFill>
        </p:spPr>
        <p:txBody>
          <a:bodyPr wrap="square" rtlCol="0">
            <a:spAutoFit/>
          </a:bodyPr>
          <a:lstStyle/>
          <a:p>
            <a:pPr algn="r"/>
            <a:r>
              <a:rPr lang="en-CA" sz="1200" dirty="0"/>
              <a:t>* Note: Only significant YOY  </a:t>
            </a:r>
            <a:r>
              <a:rPr lang="en-CA" sz="1200" b="1" dirty="0">
                <a:solidFill>
                  <a:srgbClr val="92D050"/>
                </a:solidFill>
              </a:rPr>
              <a:t>increases</a:t>
            </a:r>
            <a:r>
              <a:rPr lang="en-CA" sz="1200" dirty="0"/>
              <a:t> or </a:t>
            </a:r>
            <a:r>
              <a:rPr lang="en-CA" sz="1200" b="1" dirty="0">
                <a:solidFill>
                  <a:srgbClr val="FFC000"/>
                </a:solidFill>
              </a:rPr>
              <a:t>decreases</a:t>
            </a:r>
            <a:r>
              <a:rPr lang="en-CA" sz="1200" dirty="0"/>
              <a:t> at 95% / 90% level shown</a:t>
            </a:r>
          </a:p>
        </p:txBody>
      </p:sp>
      <p:sp>
        <p:nvSpPr>
          <p:cNvPr id="3" name="TextBox 2">
            <a:extLst>
              <a:ext uri="{FF2B5EF4-FFF2-40B4-BE49-F238E27FC236}">
                <a16:creationId xmlns:a16="http://schemas.microsoft.com/office/drawing/2014/main" id="{BFA9AC0A-A5A8-FE4C-4EFB-FB091F7DE91E}"/>
              </a:ext>
            </a:extLst>
          </p:cNvPr>
          <p:cNvSpPr txBox="1"/>
          <p:nvPr/>
        </p:nvSpPr>
        <p:spPr>
          <a:xfrm>
            <a:off x="0" y="6512030"/>
            <a:ext cx="9435637" cy="246221"/>
          </a:xfrm>
          <a:prstGeom prst="rect">
            <a:avLst/>
          </a:prstGeom>
          <a:noFill/>
        </p:spPr>
        <p:txBody>
          <a:bodyPr wrap="square" rtlCol="0">
            <a:spAutoFit/>
          </a:bodyPr>
          <a:lstStyle/>
          <a:p>
            <a:r>
              <a:rPr lang="en-US" sz="1000" dirty="0">
                <a:solidFill>
                  <a:srgbClr val="000000"/>
                </a:solidFill>
                <a:latin typeface="Lucida Grande"/>
                <a:ea typeface="Lucida Grande"/>
                <a:cs typeface="Lucida Grande"/>
              </a:rPr>
              <a:t>Source – Aerial Study 2021 &amp; 2022</a:t>
            </a:r>
            <a:endParaRPr lang="en-CA" sz="1000" dirty="0"/>
          </a:p>
        </p:txBody>
      </p:sp>
      <p:sp>
        <p:nvSpPr>
          <p:cNvPr id="10" name="Slide Number Placeholder 3">
            <a:extLst>
              <a:ext uri="{FF2B5EF4-FFF2-40B4-BE49-F238E27FC236}">
                <a16:creationId xmlns:a16="http://schemas.microsoft.com/office/drawing/2014/main" id="{6F9E90D6-43EE-D223-9A39-E96A6E02AF42}"/>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57</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3144394136"/>
      </p:ext>
    </p:extLst>
  </p:cSld>
  <p:clrMapOvr>
    <a:masterClrMapping/>
  </p:clrMapOvr>
  <p:transition spd="slow">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8D9E45B4-A0B5-B51A-9F60-40446B574ADE}"/>
              </a:ext>
            </a:extLst>
          </p:cNvPr>
          <p:cNvGraphicFramePr/>
          <p:nvPr>
            <p:extLst>
              <p:ext uri="{D42A27DB-BD31-4B8C-83A1-F6EECF244321}">
                <p14:modId xmlns:p14="http://schemas.microsoft.com/office/powerpoint/2010/main" val="1680179391"/>
              </p:ext>
            </p:extLst>
          </p:nvPr>
        </p:nvGraphicFramePr>
        <p:xfrm>
          <a:off x="-19508" y="2902927"/>
          <a:ext cx="5469280" cy="32130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able 10">
            <a:extLst>
              <a:ext uri="{FF2B5EF4-FFF2-40B4-BE49-F238E27FC236}">
                <a16:creationId xmlns:a16="http://schemas.microsoft.com/office/drawing/2014/main" id="{D6CB3D32-CD0D-49D8-8653-8E1CA504F30A}"/>
              </a:ext>
            </a:extLst>
          </p:cNvPr>
          <p:cNvGraphicFramePr>
            <a:graphicFrameLocks noGrp="1"/>
          </p:cNvGraphicFramePr>
          <p:nvPr>
            <p:extLst>
              <p:ext uri="{D42A27DB-BD31-4B8C-83A1-F6EECF244321}">
                <p14:modId xmlns:p14="http://schemas.microsoft.com/office/powerpoint/2010/main" val="3968377122"/>
              </p:ext>
            </p:extLst>
          </p:nvPr>
        </p:nvGraphicFramePr>
        <p:xfrm>
          <a:off x="568348" y="2029943"/>
          <a:ext cx="5812774" cy="4106101"/>
        </p:xfrm>
        <a:graphic>
          <a:graphicData uri="http://schemas.openxmlformats.org/drawingml/2006/table">
            <a:tbl>
              <a:tblPr firstRow="1" bandRow="1">
                <a:tableStyleId>{5C22544A-7EE6-4342-B048-85BDC9FD1C3A}</a:tableStyleId>
              </a:tblPr>
              <a:tblGrid>
                <a:gridCol w="4780513">
                  <a:extLst>
                    <a:ext uri="{9D8B030D-6E8A-4147-A177-3AD203B41FA5}">
                      <a16:colId xmlns:a16="http://schemas.microsoft.com/office/drawing/2014/main" val="4046821331"/>
                    </a:ext>
                  </a:extLst>
                </a:gridCol>
                <a:gridCol w="1032261">
                  <a:extLst>
                    <a:ext uri="{9D8B030D-6E8A-4147-A177-3AD203B41FA5}">
                      <a16:colId xmlns:a16="http://schemas.microsoft.com/office/drawing/2014/main" val="4263973476"/>
                    </a:ext>
                  </a:extLst>
                </a:gridCol>
              </a:tblGrid>
              <a:tr h="423072">
                <a:tc>
                  <a:txBody>
                    <a:bodyPr/>
                    <a:lstStyle/>
                    <a:p>
                      <a:pPr algn="l" fontAlgn="ctr"/>
                      <a:endParaRPr lang="en-CA" sz="1200" b="1" i="0" u="none" strike="noStrike" dirty="0">
                        <a:solidFill>
                          <a:schemeClr val="bg1"/>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CA" sz="1200" b="1" i="0" u="none" strike="noStrike" dirty="0">
                        <a:solidFill>
                          <a:schemeClr val="bg1"/>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4574479"/>
                  </a:ext>
                </a:extLst>
              </a:tr>
              <a:tr h="787765">
                <a:tc>
                  <a:txBody>
                    <a:bodyPr/>
                    <a:lstStyle/>
                    <a:p>
                      <a:pPr algn="ctr" fontAlgn="ctr"/>
                      <a:endParaRPr lang="en-CA" sz="1600" b="1" i="0" u="none" strike="noStrike" dirty="0">
                        <a:solidFill>
                          <a:schemeClr val="bg1"/>
                        </a:solidFill>
                        <a:effectLst/>
                        <a:latin typeface="+mn-lt"/>
                      </a:endParaRPr>
                    </a:p>
                  </a:txBody>
                  <a:tcPr marL="7620" marR="7620" marT="7620" marB="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CA" sz="1200" b="1" i="0" u="none" strike="noStrike" dirty="0">
                          <a:solidFill>
                            <a:schemeClr val="bg1"/>
                          </a:solidFill>
                          <a:effectLst/>
                          <a:latin typeface="+mn-lt"/>
                        </a:rPr>
                        <a:t>Small open power</a:t>
                      </a:r>
                      <a:br>
                        <a:rPr lang="en-CA" sz="1200" b="1" i="0" u="none" strike="noStrike" dirty="0">
                          <a:solidFill>
                            <a:schemeClr val="bg1"/>
                          </a:solidFill>
                          <a:effectLst/>
                          <a:latin typeface="+mn-lt"/>
                        </a:rPr>
                      </a:br>
                      <a:r>
                        <a:rPr lang="en-CA" sz="1200" b="1" i="0" u="none" strike="noStrike" dirty="0">
                          <a:solidFill>
                            <a:schemeClr val="bg1"/>
                          </a:solidFill>
                          <a:effectLst/>
                          <a:latin typeface="+mn-lt"/>
                        </a:rPr>
                        <a:t> (&lt; 6m)</a:t>
                      </a:r>
                    </a:p>
                  </a:txBody>
                  <a:tcPr marL="7620" marR="7620" marT="7620" marB="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60590994"/>
                  </a:ext>
                </a:extLst>
              </a:tr>
              <a:tr h="965088">
                <a:tc>
                  <a:txBody>
                    <a:bodyPr/>
                    <a:lstStyle/>
                    <a:p>
                      <a:pPr algn="ctr"/>
                      <a:endParaRPr lang="en-CA"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b="0" dirty="0"/>
                        <a:t>17</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851692"/>
                  </a:ext>
                </a:extLst>
              </a:tr>
              <a:tr h="965088">
                <a:tc>
                  <a:txBody>
                    <a:bodyPr/>
                    <a:lstStyle/>
                    <a:p>
                      <a:pPr algn="ctr"/>
                      <a:endParaRPr lang="en-CA"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b="0" dirty="0"/>
                        <a:t>29 </a:t>
                      </a:r>
                    </a:p>
                    <a:p>
                      <a:pPr algn="ctr"/>
                      <a:r>
                        <a:rPr lang="en-CA" sz="1400" b="0" dirty="0"/>
                        <a:t>(+7)</a:t>
                      </a:r>
                    </a:p>
                  </a:txBody>
                  <a:tcPr>
                    <a:lnL w="12700" cap="flat" cmpd="sng" algn="ctr">
                      <a:noFill/>
                      <a:prstDash val="solid"/>
                      <a:round/>
                      <a:headEnd type="none" w="med" len="med"/>
                      <a:tailEnd type="none" w="med" len="med"/>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886717839"/>
                  </a:ext>
                </a:extLst>
              </a:tr>
              <a:tr h="965088">
                <a:tc>
                  <a:txBody>
                    <a:bodyPr/>
                    <a:lstStyle/>
                    <a:p>
                      <a:pPr algn="ctr"/>
                      <a:endParaRPr lang="en-CA"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b="0" dirty="0"/>
                        <a:t>18</a:t>
                      </a:r>
                      <a:endParaRPr lang="en-CA" sz="1400" b="0" dirty="0"/>
                    </a:p>
                  </a:txBody>
                  <a:tcPr>
                    <a:lnL w="12700" cap="flat" cmpd="sng" algn="ctr">
                      <a:noFill/>
                      <a:prstDash val="solid"/>
                      <a:round/>
                      <a:headEnd type="none" w="med" len="med"/>
                      <a:tailEnd type="none" w="med" len="med"/>
                    </a:lnL>
                    <a:lnR w="12700" cmpd="sng">
                      <a:noFill/>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1427304"/>
                  </a:ext>
                </a:extLst>
              </a:tr>
            </a:tbl>
          </a:graphicData>
        </a:graphic>
      </p:graphicFrame>
      <p:sp>
        <p:nvSpPr>
          <p:cNvPr id="4" name="Title 3">
            <a:extLst>
              <a:ext uri="{FF2B5EF4-FFF2-40B4-BE49-F238E27FC236}">
                <a16:creationId xmlns:a16="http://schemas.microsoft.com/office/drawing/2014/main" id="{01D7D85C-D394-4AFA-A35B-9F95B03F9A6C}"/>
              </a:ext>
            </a:extLst>
          </p:cNvPr>
          <p:cNvSpPr>
            <a:spLocks noGrp="1"/>
          </p:cNvSpPr>
          <p:nvPr>
            <p:ph type="title"/>
          </p:nvPr>
        </p:nvSpPr>
        <p:spPr>
          <a:xfrm>
            <a:off x="1903228" y="162346"/>
            <a:ext cx="10288768" cy="1048807"/>
          </a:xfrm>
        </p:spPr>
        <p:txBody>
          <a:bodyPr anchor="t">
            <a:noAutofit/>
          </a:bodyPr>
          <a:lstStyle/>
          <a:p>
            <a:r>
              <a:rPr lang="en-CA" sz="1800" b="1" dirty="0"/>
              <a:t>In absolute, there was higher adult LJ wear when a </a:t>
            </a:r>
            <a:r>
              <a:rPr lang="en-CA" sz="1800" b="1" u="sng" dirty="0"/>
              <a:t>Child was On Board</a:t>
            </a:r>
            <a:r>
              <a:rPr lang="en-CA" sz="1800" b="1" dirty="0"/>
              <a:t> a powerboat, in both 2021 (15%) and 2022 (14%), compared to no child on board. </a:t>
            </a:r>
          </a:p>
        </p:txBody>
      </p:sp>
      <p:sp>
        <p:nvSpPr>
          <p:cNvPr id="8" name="TextBox 7">
            <a:extLst>
              <a:ext uri="{FF2B5EF4-FFF2-40B4-BE49-F238E27FC236}">
                <a16:creationId xmlns:a16="http://schemas.microsoft.com/office/drawing/2014/main" id="{BE5ED317-39E7-4044-817F-B708413928E1}"/>
              </a:ext>
            </a:extLst>
          </p:cNvPr>
          <p:cNvSpPr txBox="1"/>
          <p:nvPr/>
        </p:nvSpPr>
        <p:spPr>
          <a:xfrm>
            <a:off x="64142" y="1301682"/>
            <a:ext cx="9086756" cy="369332"/>
          </a:xfrm>
          <a:prstGeom prst="rect">
            <a:avLst/>
          </a:prstGeom>
          <a:noFill/>
        </p:spPr>
        <p:txBody>
          <a:bodyPr wrap="square" rtlCol="0">
            <a:spAutoFit/>
          </a:bodyPr>
          <a:lstStyle/>
          <a:p>
            <a:r>
              <a:rPr lang="en-CA" dirty="0"/>
              <a:t>LIFEJACKET / PFD WEAR RATES: </a:t>
            </a:r>
            <a:r>
              <a:rPr lang="en-CA" b="1" dirty="0"/>
              <a:t>ADULTS WITH CHILDREN / TEENS ON BOARD</a:t>
            </a:r>
          </a:p>
        </p:txBody>
      </p:sp>
      <p:sp>
        <p:nvSpPr>
          <p:cNvPr id="14" name="TextBox 13">
            <a:extLst>
              <a:ext uri="{FF2B5EF4-FFF2-40B4-BE49-F238E27FC236}">
                <a16:creationId xmlns:a16="http://schemas.microsoft.com/office/drawing/2014/main" id="{DF34B19E-B1C1-4E48-A370-A453C22D5927}"/>
              </a:ext>
            </a:extLst>
          </p:cNvPr>
          <p:cNvSpPr txBox="1"/>
          <p:nvPr/>
        </p:nvSpPr>
        <p:spPr>
          <a:xfrm>
            <a:off x="157136" y="2058162"/>
            <a:ext cx="4526584" cy="523220"/>
          </a:xfrm>
          <a:prstGeom prst="rect">
            <a:avLst/>
          </a:prstGeom>
          <a:noFill/>
        </p:spPr>
        <p:txBody>
          <a:bodyPr wrap="square" rtlCol="0">
            <a:spAutoFit/>
          </a:bodyPr>
          <a:lstStyle/>
          <a:p>
            <a:r>
              <a:rPr lang="en-CA" sz="1400" dirty="0"/>
              <a:t>Activity (% of powerboaters excl. PWC by age + </a:t>
            </a:r>
            <a:br>
              <a:rPr lang="en-CA" sz="1400" dirty="0"/>
            </a:br>
            <a:r>
              <a:rPr lang="en-CA" sz="1400" dirty="0"/>
              <a:t>presence of U18 + type)</a:t>
            </a:r>
          </a:p>
        </p:txBody>
      </p:sp>
      <p:sp>
        <p:nvSpPr>
          <p:cNvPr id="15" name="TextBox 14">
            <a:extLst>
              <a:ext uri="{FF2B5EF4-FFF2-40B4-BE49-F238E27FC236}">
                <a16:creationId xmlns:a16="http://schemas.microsoft.com/office/drawing/2014/main" id="{17AA20A0-B403-4045-963F-B787E21C84BA}"/>
              </a:ext>
            </a:extLst>
          </p:cNvPr>
          <p:cNvSpPr txBox="1"/>
          <p:nvPr/>
        </p:nvSpPr>
        <p:spPr>
          <a:xfrm>
            <a:off x="4484854" y="1737839"/>
            <a:ext cx="2562758" cy="738664"/>
          </a:xfrm>
          <a:prstGeom prst="rect">
            <a:avLst/>
          </a:prstGeom>
          <a:noFill/>
        </p:spPr>
        <p:txBody>
          <a:bodyPr wrap="square" rtlCol="0">
            <a:spAutoFit/>
          </a:bodyPr>
          <a:lstStyle/>
          <a:p>
            <a:pPr algn="ctr"/>
            <a:r>
              <a:rPr lang="en-CA" sz="1400" dirty="0"/>
              <a:t>2022 % of powerboaters by age by presence of U18 by type</a:t>
            </a:r>
            <a:br>
              <a:rPr lang="en-CA" sz="1400" dirty="0"/>
            </a:br>
            <a:r>
              <a:rPr lang="en-CA" sz="1400" dirty="0"/>
              <a:t>(YOY change %*)</a:t>
            </a:r>
          </a:p>
        </p:txBody>
      </p:sp>
      <p:sp>
        <p:nvSpPr>
          <p:cNvPr id="38" name="TextBox 37">
            <a:extLst>
              <a:ext uri="{FF2B5EF4-FFF2-40B4-BE49-F238E27FC236}">
                <a16:creationId xmlns:a16="http://schemas.microsoft.com/office/drawing/2014/main" id="{F6EB5DF6-5A06-402C-BBCD-E6CA2CCE9800}"/>
              </a:ext>
            </a:extLst>
          </p:cNvPr>
          <p:cNvSpPr txBox="1"/>
          <p:nvPr/>
        </p:nvSpPr>
        <p:spPr>
          <a:xfrm>
            <a:off x="-47348" y="6036117"/>
            <a:ext cx="12286696" cy="430887"/>
          </a:xfrm>
          <a:prstGeom prst="rect">
            <a:avLst/>
          </a:prstGeom>
          <a:noFill/>
        </p:spPr>
        <p:txBody>
          <a:bodyPr wrap="square" rtlCol="0">
            <a:spAutoFit/>
          </a:bodyPr>
          <a:lstStyle/>
          <a:p>
            <a:r>
              <a:rPr lang="en-CA" sz="1100" dirty="0"/>
              <a:t>Position and estimated age by power boat type at time of observation</a:t>
            </a:r>
            <a:br>
              <a:rPr lang="en-CA" sz="1100" dirty="0"/>
            </a:br>
            <a:r>
              <a:rPr lang="en-CA" sz="1100" dirty="0"/>
              <a:t>Base 2021, 2022 of Total Power excl. PWC Total 18 + (8684, 8713), 18+ with U18 (1796, 2008), 18+ w/o U18 (6888, 6705) </a:t>
            </a:r>
          </a:p>
        </p:txBody>
      </p:sp>
      <p:sp>
        <p:nvSpPr>
          <p:cNvPr id="41" name="Slide Number Placeholder 5">
            <a:extLst>
              <a:ext uri="{FF2B5EF4-FFF2-40B4-BE49-F238E27FC236}">
                <a16:creationId xmlns:a16="http://schemas.microsoft.com/office/drawing/2014/main" id="{55746FBB-C519-49FD-B106-169BC7ED1EEC}"/>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58</a:t>
            </a:fld>
            <a:endParaRPr lang="en-CA" dirty="0"/>
          </a:p>
        </p:txBody>
      </p:sp>
      <p:sp>
        <p:nvSpPr>
          <p:cNvPr id="49" name="TextBox 48">
            <a:extLst>
              <a:ext uri="{FF2B5EF4-FFF2-40B4-BE49-F238E27FC236}">
                <a16:creationId xmlns:a16="http://schemas.microsoft.com/office/drawing/2014/main" id="{8213DE58-A1AB-4A4E-A3B2-4CA20B5A4F0F}"/>
              </a:ext>
            </a:extLst>
          </p:cNvPr>
          <p:cNvSpPr txBox="1"/>
          <p:nvPr/>
        </p:nvSpPr>
        <p:spPr>
          <a:xfrm>
            <a:off x="232555" y="2641317"/>
            <a:ext cx="3700308" cy="523220"/>
          </a:xfrm>
          <a:prstGeom prst="rect">
            <a:avLst/>
          </a:prstGeom>
          <a:noFill/>
        </p:spPr>
        <p:txBody>
          <a:bodyPr wrap="square" rtlCol="0">
            <a:spAutoFit/>
          </a:bodyPr>
          <a:lstStyle/>
          <a:p>
            <a:pPr algn="ctr"/>
            <a:r>
              <a:rPr lang="en-CA" sz="1400" dirty="0"/>
              <a:t>Lifejacket / PFD wear % across all powerboaters </a:t>
            </a:r>
            <a:br>
              <a:rPr lang="en-CA" sz="1400" dirty="0"/>
            </a:br>
            <a:r>
              <a:rPr lang="en-CA" sz="1400" dirty="0"/>
              <a:t>excl. PWC</a:t>
            </a:r>
          </a:p>
        </p:txBody>
      </p:sp>
      <p:sp>
        <p:nvSpPr>
          <p:cNvPr id="2" name="TextBox 1">
            <a:extLst>
              <a:ext uri="{FF2B5EF4-FFF2-40B4-BE49-F238E27FC236}">
                <a16:creationId xmlns:a16="http://schemas.microsoft.com/office/drawing/2014/main" id="{09D90B38-0D9E-A77D-23D2-43D26A6AC628}"/>
              </a:ext>
            </a:extLst>
          </p:cNvPr>
          <p:cNvSpPr txBox="1"/>
          <p:nvPr/>
        </p:nvSpPr>
        <p:spPr>
          <a:xfrm>
            <a:off x="6919785" y="6153992"/>
            <a:ext cx="5272212" cy="276999"/>
          </a:xfrm>
          <a:prstGeom prst="rect">
            <a:avLst/>
          </a:prstGeom>
          <a:solidFill>
            <a:schemeClr val="bg1"/>
          </a:solidFill>
        </p:spPr>
        <p:txBody>
          <a:bodyPr wrap="square" rtlCol="0">
            <a:spAutoFit/>
          </a:bodyPr>
          <a:lstStyle/>
          <a:p>
            <a:pPr algn="r"/>
            <a:r>
              <a:rPr lang="en-CA" sz="1200" dirty="0"/>
              <a:t>* Note: Only significant YOY </a:t>
            </a:r>
            <a:r>
              <a:rPr lang="en-CA" sz="1200" b="1" dirty="0">
                <a:solidFill>
                  <a:srgbClr val="92D050"/>
                </a:solidFill>
              </a:rPr>
              <a:t>increases</a:t>
            </a:r>
            <a:r>
              <a:rPr lang="en-CA" sz="1200" dirty="0"/>
              <a:t> or </a:t>
            </a:r>
            <a:r>
              <a:rPr lang="en-CA" sz="1200" b="1" dirty="0">
                <a:solidFill>
                  <a:srgbClr val="FFC000"/>
                </a:solidFill>
              </a:rPr>
              <a:t>decreases</a:t>
            </a:r>
            <a:r>
              <a:rPr lang="en-CA" sz="1200" dirty="0"/>
              <a:t> at 95% / 90% level shown</a:t>
            </a:r>
          </a:p>
        </p:txBody>
      </p:sp>
      <p:sp>
        <p:nvSpPr>
          <p:cNvPr id="43" name="Arrow: Up 42">
            <a:extLst>
              <a:ext uri="{FF2B5EF4-FFF2-40B4-BE49-F238E27FC236}">
                <a16:creationId xmlns:a16="http://schemas.microsoft.com/office/drawing/2014/main" id="{46BE2182-0959-4D98-BBDE-1734CE64F476}"/>
              </a:ext>
            </a:extLst>
          </p:cNvPr>
          <p:cNvSpPr/>
          <p:nvPr/>
        </p:nvSpPr>
        <p:spPr>
          <a:xfrm>
            <a:off x="3973728" y="3529171"/>
            <a:ext cx="168676" cy="230820"/>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Arrow: Up 2">
            <a:extLst>
              <a:ext uri="{FF2B5EF4-FFF2-40B4-BE49-F238E27FC236}">
                <a16:creationId xmlns:a16="http://schemas.microsoft.com/office/drawing/2014/main" id="{04808C73-2133-4341-DC63-D856BF7BEB42}"/>
              </a:ext>
            </a:extLst>
          </p:cNvPr>
          <p:cNvSpPr/>
          <p:nvPr/>
        </p:nvSpPr>
        <p:spPr>
          <a:xfrm>
            <a:off x="3953576" y="5486237"/>
            <a:ext cx="168676" cy="230820"/>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Box 4">
            <a:extLst>
              <a:ext uri="{FF2B5EF4-FFF2-40B4-BE49-F238E27FC236}">
                <a16:creationId xmlns:a16="http://schemas.microsoft.com/office/drawing/2014/main" id="{9FFC99D2-AB04-33AA-DECD-FF03388FE025}"/>
              </a:ext>
            </a:extLst>
          </p:cNvPr>
          <p:cNvSpPr txBox="1"/>
          <p:nvPr/>
        </p:nvSpPr>
        <p:spPr>
          <a:xfrm>
            <a:off x="7169550" y="2295083"/>
            <a:ext cx="4674742" cy="2062103"/>
          </a:xfrm>
          <a:prstGeom prst="rect">
            <a:avLst/>
          </a:prstGeom>
          <a:noFill/>
        </p:spPr>
        <p:txBody>
          <a:bodyPr wrap="square" rtlCol="0">
            <a:spAutoFit/>
          </a:bodyPr>
          <a:lstStyle/>
          <a:p>
            <a:pPr marL="285750" indent="-285750" algn="l">
              <a:buFont typeface="Arial" panose="020B0604020202020204" pitchFamily="34" charset="0"/>
              <a:buChar char="•"/>
            </a:pPr>
            <a:r>
              <a:rPr lang="en-US" sz="1600" dirty="0"/>
              <a:t>However, the slight overall YOY increase in powerboaters’ LJ wear, traced to a small increase in wear for Adults 18+ </a:t>
            </a:r>
            <a:r>
              <a:rPr lang="en-US" sz="1600" u="sng" dirty="0"/>
              <a:t>without</a:t>
            </a:r>
            <a:r>
              <a:rPr lang="en-US" sz="1600" dirty="0"/>
              <a:t> a child on board.</a:t>
            </a:r>
          </a:p>
          <a:p>
            <a:pPr marL="285750" indent="-285750" algn="l">
              <a:buFont typeface="Arial" panose="020B0604020202020204" pitchFamily="34" charset="0"/>
              <a:buChar char="•"/>
            </a:pPr>
            <a:endParaRPr lang="en-US" sz="1600" dirty="0"/>
          </a:p>
          <a:p>
            <a:pPr marL="285750" indent="-285750" algn="l">
              <a:buFont typeface="Arial" panose="020B0604020202020204" pitchFamily="34" charset="0"/>
              <a:buChar char="•"/>
            </a:pPr>
            <a:r>
              <a:rPr lang="en-US" sz="1600" dirty="0"/>
              <a:t>There was a YOY increase in 2022 adult LJ wear when a child </a:t>
            </a:r>
            <a:r>
              <a:rPr lang="en-US" sz="1600" u="sng" dirty="0"/>
              <a:t>was</a:t>
            </a:r>
            <a:r>
              <a:rPr lang="en-US" sz="1600" dirty="0"/>
              <a:t> on board for small open powerboats only, but not for any other types of powerboats. </a:t>
            </a:r>
          </a:p>
        </p:txBody>
      </p:sp>
      <p:sp>
        <p:nvSpPr>
          <p:cNvPr id="7" name="TextBox 6">
            <a:extLst>
              <a:ext uri="{FF2B5EF4-FFF2-40B4-BE49-F238E27FC236}">
                <a16:creationId xmlns:a16="http://schemas.microsoft.com/office/drawing/2014/main" id="{0EC72DAF-A7BB-8968-CB5F-B511F6323913}"/>
              </a:ext>
            </a:extLst>
          </p:cNvPr>
          <p:cNvSpPr txBox="1"/>
          <p:nvPr/>
        </p:nvSpPr>
        <p:spPr>
          <a:xfrm>
            <a:off x="0" y="6512030"/>
            <a:ext cx="9435637" cy="246221"/>
          </a:xfrm>
          <a:prstGeom prst="rect">
            <a:avLst/>
          </a:prstGeom>
          <a:noFill/>
        </p:spPr>
        <p:txBody>
          <a:bodyPr wrap="square" rtlCol="0">
            <a:spAutoFit/>
          </a:bodyPr>
          <a:lstStyle/>
          <a:p>
            <a:r>
              <a:rPr lang="en-US" sz="1000" dirty="0">
                <a:solidFill>
                  <a:srgbClr val="000000"/>
                </a:solidFill>
                <a:latin typeface="Lucida Grande"/>
                <a:ea typeface="Lucida Grande"/>
                <a:cs typeface="Lucida Grande"/>
              </a:rPr>
              <a:t>Source – Aerial Study 2021 &amp; 2022</a:t>
            </a:r>
            <a:endParaRPr lang="en-CA" sz="1000" dirty="0"/>
          </a:p>
        </p:txBody>
      </p:sp>
      <p:sp>
        <p:nvSpPr>
          <p:cNvPr id="9" name="Slide Number Placeholder 3">
            <a:extLst>
              <a:ext uri="{FF2B5EF4-FFF2-40B4-BE49-F238E27FC236}">
                <a16:creationId xmlns:a16="http://schemas.microsoft.com/office/drawing/2014/main" id="{6DB16972-7AAF-10DB-D96D-8EC73AC6BF84}"/>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58</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2416191462"/>
      </p:ext>
    </p:extLst>
  </p:cSld>
  <p:clrMapOvr>
    <a:masterClrMapping/>
  </p:clrMapOvr>
  <p:transition spd="slow">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0">
            <a:extLst>
              <a:ext uri="{FF2B5EF4-FFF2-40B4-BE49-F238E27FC236}">
                <a16:creationId xmlns:a16="http://schemas.microsoft.com/office/drawing/2014/main" id="{78186D54-E156-166B-69E1-80C87B5893FC}"/>
              </a:ext>
            </a:extLst>
          </p:cNvPr>
          <p:cNvGraphicFramePr>
            <a:graphicFrameLocks noGrp="1"/>
          </p:cNvGraphicFramePr>
          <p:nvPr>
            <p:extLst>
              <p:ext uri="{D42A27DB-BD31-4B8C-83A1-F6EECF244321}">
                <p14:modId xmlns:p14="http://schemas.microsoft.com/office/powerpoint/2010/main" val="3233938833"/>
              </p:ext>
            </p:extLst>
          </p:nvPr>
        </p:nvGraphicFramePr>
        <p:xfrm>
          <a:off x="189489" y="1294747"/>
          <a:ext cx="4464670" cy="4526977"/>
        </p:xfrm>
        <a:graphic>
          <a:graphicData uri="http://schemas.openxmlformats.org/drawingml/2006/table">
            <a:tbl>
              <a:tblPr firstRow="1" bandRow="1">
                <a:tableStyleId>{5C22544A-7EE6-4342-B048-85BDC9FD1C3A}</a:tableStyleId>
              </a:tblPr>
              <a:tblGrid>
                <a:gridCol w="892934">
                  <a:extLst>
                    <a:ext uri="{9D8B030D-6E8A-4147-A177-3AD203B41FA5}">
                      <a16:colId xmlns:a16="http://schemas.microsoft.com/office/drawing/2014/main" val="3871535019"/>
                    </a:ext>
                  </a:extLst>
                </a:gridCol>
                <a:gridCol w="892934">
                  <a:extLst>
                    <a:ext uri="{9D8B030D-6E8A-4147-A177-3AD203B41FA5}">
                      <a16:colId xmlns:a16="http://schemas.microsoft.com/office/drawing/2014/main" val="150279750"/>
                    </a:ext>
                  </a:extLst>
                </a:gridCol>
                <a:gridCol w="892934">
                  <a:extLst>
                    <a:ext uri="{9D8B030D-6E8A-4147-A177-3AD203B41FA5}">
                      <a16:colId xmlns:a16="http://schemas.microsoft.com/office/drawing/2014/main" val="2835121370"/>
                    </a:ext>
                  </a:extLst>
                </a:gridCol>
                <a:gridCol w="892934">
                  <a:extLst>
                    <a:ext uri="{9D8B030D-6E8A-4147-A177-3AD203B41FA5}">
                      <a16:colId xmlns:a16="http://schemas.microsoft.com/office/drawing/2014/main" val="3817923917"/>
                    </a:ext>
                  </a:extLst>
                </a:gridCol>
                <a:gridCol w="892934">
                  <a:extLst>
                    <a:ext uri="{9D8B030D-6E8A-4147-A177-3AD203B41FA5}">
                      <a16:colId xmlns:a16="http://schemas.microsoft.com/office/drawing/2014/main" val="884103121"/>
                    </a:ext>
                  </a:extLst>
                </a:gridCol>
              </a:tblGrid>
              <a:tr h="506045">
                <a:tc gridSpan="5">
                  <a:txBody>
                    <a:bodyPr/>
                    <a:lstStyle/>
                    <a:p>
                      <a:pPr algn="ctr"/>
                      <a:endParaRPr lang="en-CA" sz="14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CA" sz="14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endParaRPr lang="en-CA"/>
                    </a:p>
                  </a:txBody>
                  <a:tcPr/>
                </a:tc>
                <a:tc hMerge="1">
                  <a:txBody>
                    <a:bodyPr/>
                    <a:lstStyle/>
                    <a:p>
                      <a:pPr algn="ctr"/>
                      <a:endParaRPr lang="en-CA" sz="14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pPr algn="ctr"/>
                      <a:endParaRPr lang="en-CA" sz="14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645063367"/>
                  </a:ext>
                </a:extLst>
              </a:tr>
              <a:tr h="734217">
                <a:tc>
                  <a:txBody>
                    <a:bodyPr/>
                    <a:lstStyle/>
                    <a:p>
                      <a:pPr algn="ctr"/>
                      <a:endParaRPr lang="en-CA" sz="1200" b="1" dirty="0">
                        <a:solidFill>
                          <a:schemeClr val="bg1"/>
                        </a:solidFill>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200" b="1" dirty="0">
                        <a:solidFill>
                          <a:schemeClr val="bg1"/>
                        </a:solidFill>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200" b="1" dirty="0">
                        <a:solidFill>
                          <a:schemeClr val="bg1"/>
                        </a:solidFill>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200" b="1" dirty="0">
                        <a:solidFill>
                          <a:schemeClr val="bg1"/>
                        </a:solidFill>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200" b="1" dirty="0">
                        <a:solidFill>
                          <a:schemeClr val="bg1"/>
                        </a:solidFill>
                      </a:endParaRP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590994"/>
                  </a:ext>
                </a:extLst>
              </a:tr>
              <a:tr h="657343">
                <a:tc>
                  <a:txBody>
                    <a:bodyPr/>
                    <a:lstStyle/>
                    <a:p>
                      <a:pPr algn="ctr"/>
                      <a:r>
                        <a:rPr lang="en-CA" sz="1050" dirty="0">
                          <a:solidFill>
                            <a:schemeClr val="tx1"/>
                          </a:solidFill>
                        </a:rPr>
                        <a:t>% of 2021 / 2022 observations</a:t>
                      </a: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45332"/>
                  </a:ext>
                </a:extLst>
              </a:tr>
              <a:tr h="657343">
                <a:tc>
                  <a:txBody>
                    <a:bodyPr/>
                    <a:lstStyle/>
                    <a:p>
                      <a:pPr algn="ctr"/>
                      <a:r>
                        <a:rPr lang="en-CA" sz="1400" dirty="0">
                          <a:solidFill>
                            <a:schemeClr val="tx1"/>
                          </a:solidFill>
                        </a:rPr>
                        <a:t>48 / 27</a:t>
                      </a: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solidFill>
                          <a:srgbClr val="FF0000"/>
                        </a:solidFill>
                      </a:endParaRP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dirty="0">
                        <a:solidFill>
                          <a:schemeClr val="tx1"/>
                        </a:solidFill>
                      </a:endParaRP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solidFill>
                          <a:schemeClr val="tx1"/>
                        </a:solidFill>
                      </a:endParaRP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solidFill>
                          <a:srgbClr val="FF0000"/>
                        </a:solidFill>
                      </a:endParaRPr>
                    </a:p>
                  </a:txBody>
                  <a:tcPr marT="10800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4141887"/>
                  </a:ext>
                </a:extLst>
              </a:tr>
              <a:tr h="657343">
                <a:tc>
                  <a:txBody>
                    <a:bodyPr/>
                    <a:lstStyle/>
                    <a:p>
                      <a:pPr algn="ctr"/>
                      <a:r>
                        <a:rPr lang="en-CA" sz="1400" dirty="0">
                          <a:solidFill>
                            <a:schemeClr val="tx1"/>
                          </a:solidFill>
                        </a:rPr>
                        <a:t>42 / 37</a:t>
                      </a: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b="0" dirty="0">
                        <a:solidFill>
                          <a:schemeClr val="tx1"/>
                        </a:solidFill>
                      </a:endParaRP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b="0" dirty="0">
                        <a:solidFill>
                          <a:schemeClr val="tx1"/>
                        </a:solidFill>
                      </a:endParaRP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b="0" dirty="0">
                        <a:solidFill>
                          <a:schemeClr val="tx1"/>
                        </a:solidFill>
                      </a:endParaRP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b="0" dirty="0">
                        <a:solidFill>
                          <a:schemeClr val="tx1"/>
                        </a:solidFill>
                      </a:endParaRPr>
                    </a:p>
                  </a:txBody>
                  <a:tcPr marT="10800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3252081"/>
                  </a:ext>
                </a:extLst>
              </a:tr>
              <a:tr h="657343">
                <a:tc>
                  <a:txBody>
                    <a:bodyPr/>
                    <a:lstStyle/>
                    <a:p>
                      <a:pPr algn="ctr"/>
                      <a:r>
                        <a:rPr lang="en-CA" sz="1400" dirty="0">
                          <a:solidFill>
                            <a:schemeClr val="tx1"/>
                          </a:solidFill>
                        </a:rPr>
                        <a:t>10 / 32</a:t>
                      </a: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b="0" dirty="0">
                        <a:solidFill>
                          <a:schemeClr val="tx1"/>
                        </a:solidFill>
                      </a:endParaRP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b="0" dirty="0">
                        <a:solidFill>
                          <a:schemeClr val="tx1"/>
                        </a:solidFill>
                      </a:endParaRP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b="0" dirty="0">
                        <a:solidFill>
                          <a:schemeClr val="tx1"/>
                        </a:solidFill>
                      </a:endParaRP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b="0" dirty="0">
                        <a:solidFill>
                          <a:schemeClr val="tx1"/>
                        </a:solidFill>
                      </a:endParaRPr>
                    </a:p>
                  </a:txBody>
                  <a:tcPr marT="10800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7159119"/>
                  </a:ext>
                </a:extLst>
              </a:tr>
              <a:tr h="657343">
                <a:tc>
                  <a:txBody>
                    <a:bodyPr/>
                    <a:lstStyle/>
                    <a:p>
                      <a:pPr algn="ctr"/>
                      <a:r>
                        <a:rPr lang="en-CA" sz="1400" dirty="0">
                          <a:solidFill>
                            <a:schemeClr val="tx1"/>
                          </a:solidFill>
                        </a:rPr>
                        <a:t>- / 3</a:t>
                      </a:r>
                    </a:p>
                  </a:txBody>
                  <a:tcPr marT="108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528725"/>
                  </a:ext>
                </a:extLst>
              </a:tr>
            </a:tbl>
          </a:graphicData>
        </a:graphic>
      </p:graphicFrame>
      <p:graphicFrame>
        <p:nvGraphicFramePr>
          <p:cNvPr id="5" name="Chart 4">
            <a:extLst>
              <a:ext uri="{FF2B5EF4-FFF2-40B4-BE49-F238E27FC236}">
                <a16:creationId xmlns:a16="http://schemas.microsoft.com/office/drawing/2014/main" id="{3CF6595A-A4A0-AD97-5DA3-FBCE36DD748A}"/>
              </a:ext>
            </a:extLst>
          </p:cNvPr>
          <p:cNvGraphicFramePr/>
          <p:nvPr>
            <p:extLst>
              <p:ext uri="{D42A27DB-BD31-4B8C-83A1-F6EECF244321}">
                <p14:modId xmlns:p14="http://schemas.microsoft.com/office/powerpoint/2010/main" val="4833949"/>
              </p:ext>
            </p:extLst>
          </p:nvPr>
        </p:nvGraphicFramePr>
        <p:xfrm>
          <a:off x="1003772" y="2286782"/>
          <a:ext cx="6390964" cy="364233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BE5ED317-39E7-4044-817F-B708413928E1}"/>
              </a:ext>
            </a:extLst>
          </p:cNvPr>
          <p:cNvSpPr txBox="1"/>
          <p:nvPr/>
        </p:nvSpPr>
        <p:spPr>
          <a:xfrm>
            <a:off x="0" y="1292519"/>
            <a:ext cx="7591425" cy="584775"/>
          </a:xfrm>
          <a:prstGeom prst="rect">
            <a:avLst/>
          </a:prstGeom>
          <a:noFill/>
        </p:spPr>
        <p:txBody>
          <a:bodyPr wrap="square" rtlCol="0">
            <a:spAutoFit/>
          </a:bodyPr>
          <a:lstStyle/>
          <a:p>
            <a:r>
              <a:rPr lang="en-CA" dirty="0"/>
              <a:t>LIFEJACKET / PFD WEAR RATE: </a:t>
            </a:r>
            <a:r>
              <a:rPr lang="en-CA" b="1" dirty="0"/>
              <a:t>BY WIND SPEED</a:t>
            </a:r>
          </a:p>
          <a:p>
            <a:r>
              <a:rPr lang="en-CA" sz="1400" dirty="0"/>
              <a:t>% wearing lifejacket / PFD</a:t>
            </a:r>
          </a:p>
        </p:txBody>
      </p:sp>
      <p:sp>
        <p:nvSpPr>
          <p:cNvPr id="9" name="TextBox 8">
            <a:extLst>
              <a:ext uri="{FF2B5EF4-FFF2-40B4-BE49-F238E27FC236}">
                <a16:creationId xmlns:a16="http://schemas.microsoft.com/office/drawing/2014/main" id="{88DC38EB-665B-4817-BDBE-558B3ECD4C15}"/>
              </a:ext>
            </a:extLst>
          </p:cNvPr>
          <p:cNvSpPr txBox="1"/>
          <p:nvPr/>
        </p:nvSpPr>
        <p:spPr>
          <a:xfrm>
            <a:off x="918759" y="1992044"/>
            <a:ext cx="3222594" cy="307777"/>
          </a:xfrm>
          <a:prstGeom prst="rect">
            <a:avLst/>
          </a:prstGeom>
          <a:noFill/>
        </p:spPr>
        <p:txBody>
          <a:bodyPr wrap="square" rtlCol="0">
            <a:spAutoFit/>
          </a:bodyPr>
          <a:lstStyle/>
          <a:p>
            <a:pPr algn="ctr"/>
            <a:r>
              <a:rPr lang="en-CA" sz="1400" dirty="0"/>
              <a:t>Lifejacket / PFD wear % across all boaters</a:t>
            </a:r>
          </a:p>
        </p:txBody>
      </p:sp>
      <p:sp>
        <p:nvSpPr>
          <p:cNvPr id="26" name="Slide Number Placeholder 5">
            <a:extLst>
              <a:ext uri="{FF2B5EF4-FFF2-40B4-BE49-F238E27FC236}">
                <a16:creationId xmlns:a16="http://schemas.microsoft.com/office/drawing/2014/main" id="{42AED930-C763-4D55-AD51-2C5CE2588418}"/>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59</a:t>
            </a:fld>
            <a:endParaRPr lang="en-CA" dirty="0"/>
          </a:p>
        </p:txBody>
      </p:sp>
      <p:sp>
        <p:nvSpPr>
          <p:cNvPr id="2" name="Arrow: Up 1">
            <a:extLst>
              <a:ext uri="{FF2B5EF4-FFF2-40B4-BE49-F238E27FC236}">
                <a16:creationId xmlns:a16="http://schemas.microsoft.com/office/drawing/2014/main" id="{B8F9EBED-D336-62E3-7540-25C92BAF4411}"/>
              </a:ext>
            </a:extLst>
          </p:cNvPr>
          <p:cNvSpPr/>
          <p:nvPr/>
        </p:nvSpPr>
        <p:spPr>
          <a:xfrm rot="10800000">
            <a:off x="5140398" y="4705213"/>
            <a:ext cx="168676" cy="230820"/>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Title 3">
            <a:extLst>
              <a:ext uri="{FF2B5EF4-FFF2-40B4-BE49-F238E27FC236}">
                <a16:creationId xmlns:a16="http://schemas.microsoft.com/office/drawing/2014/main" id="{1132AF9F-BDDE-36E3-0301-7CC37042B756}"/>
              </a:ext>
            </a:extLst>
          </p:cNvPr>
          <p:cNvSpPr>
            <a:spLocks noGrp="1"/>
          </p:cNvSpPr>
          <p:nvPr>
            <p:ph type="title"/>
          </p:nvPr>
        </p:nvSpPr>
        <p:spPr>
          <a:xfrm>
            <a:off x="1860697" y="2324"/>
            <a:ext cx="10331299" cy="701461"/>
          </a:xfrm>
        </p:spPr>
        <p:txBody>
          <a:bodyPr anchor="t">
            <a:noAutofit/>
          </a:bodyPr>
          <a:lstStyle/>
          <a:p>
            <a:r>
              <a:rPr lang="en-CA" sz="2000" b="1" dirty="0"/>
              <a:t>YOY lifejacket wear rates slightly increased for </a:t>
            </a:r>
            <a:r>
              <a:rPr lang="en-CA" sz="2000" b="1" u="sng" dirty="0"/>
              <a:t>mild Winds</a:t>
            </a:r>
            <a:r>
              <a:rPr lang="en-CA" sz="2000" b="1" dirty="0"/>
              <a:t> of 5 to &lt;10 MPH, but decreased for </a:t>
            </a:r>
            <a:r>
              <a:rPr lang="en-CA" sz="2000" b="1" u="sng" dirty="0"/>
              <a:t>higher Winds</a:t>
            </a:r>
            <a:r>
              <a:rPr lang="en-CA" sz="2000" b="1" dirty="0"/>
              <a:t> of 10 to &lt;15 MPH. In absolute, lifejacket wear was somewhat higher in Winds of 5+ MPH, compared to when it was calm.</a:t>
            </a:r>
          </a:p>
        </p:txBody>
      </p:sp>
      <p:sp>
        <p:nvSpPr>
          <p:cNvPr id="15" name="TextBox 14">
            <a:extLst>
              <a:ext uri="{FF2B5EF4-FFF2-40B4-BE49-F238E27FC236}">
                <a16:creationId xmlns:a16="http://schemas.microsoft.com/office/drawing/2014/main" id="{146DAC10-4ACA-7D8A-5D1F-F6029BC5B2A0}"/>
              </a:ext>
            </a:extLst>
          </p:cNvPr>
          <p:cNvSpPr txBox="1"/>
          <p:nvPr/>
        </p:nvSpPr>
        <p:spPr>
          <a:xfrm>
            <a:off x="1" y="5853910"/>
            <a:ext cx="5309074" cy="600164"/>
          </a:xfrm>
          <a:prstGeom prst="rect">
            <a:avLst/>
          </a:prstGeom>
          <a:noFill/>
        </p:spPr>
        <p:txBody>
          <a:bodyPr wrap="square" rtlCol="0">
            <a:spAutoFit/>
          </a:bodyPr>
          <a:lstStyle/>
          <a:p>
            <a:r>
              <a:rPr lang="en-CA" sz="1100" dirty="0"/>
              <a:t>Wind Speed at time of observation</a:t>
            </a:r>
            <a:br>
              <a:rPr lang="en-CA" sz="1100" dirty="0"/>
            </a:br>
            <a:r>
              <a:rPr lang="en-CA" sz="1100" dirty="0"/>
              <a:t>Base 2021, 2022: Total boaters (11847, 11816), Net: Calm / Less than 5 MPH (5790, 3244), 5 to &lt;10 MPH (4904, 4398), 10 to &lt;15 MPH (1153, 3796), 15+ MPH (n/a, 366)</a:t>
            </a:r>
          </a:p>
        </p:txBody>
      </p:sp>
      <p:sp>
        <p:nvSpPr>
          <p:cNvPr id="17" name="TextBox 16">
            <a:extLst>
              <a:ext uri="{FF2B5EF4-FFF2-40B4-BE49-F238E27FC236}">
                <a16:creationId xmlns:a16="http://schemas.microsoft.com/office/drawing/2014/main" id="{1D56B969-1E8B-4906-41B5-9D82DFA0D66F}"/>
              </a:ext>
            </a:extLst>
          </p:cNvPr>
          <p:cNvSpPr txBox="1"/>
          <p:nvPr/>
        </p:nvSpPr>
        <p:spPr>
          <a:xfrm>
            <a:off x="6096000" y="2172032"/>
            <a:ext cx="5811748" cy="2554545"/>
          </a:xfrm>
          <a:prstGeom prst="rect">
            <a:avLst/>
          </a:prstGeom>
          <a:noFill/>
        </p:spPr>
        <p:txBody>
          <a:bodyPr wrap="square" rtlCol="0">
            <a:spAutoFit/>
          </a:bodyPr>
          <a:lstStyle/>
          <a:p>
            <a:pPr marL="285750" indent="-285750">
              <a:buFont typeface="Arial" panose="020B0604020202020204" pitchFamily="34" charset="0"/>
              <a:buChar char="•"/>
            </a:pPr>
            <a:r>
              <a:rPr lang="en-CA" sz="1600" dirty="0"/>
              <a:t>The YOY increase in LJ wear in mild winds 5 to &lt;10 mph traced to powerboaters excluding PWC.</a:t>
            </a:r>
          </a:p>
          <a:p>
            <a:pPr marL="285750" indent="-285750">
              <a:buFont typeface="Arial" panose="020B0604020202020204" pitchFamily="34" charset="0"/>
              <a:buChar char="•"/>
            </a:pPr>
            <a:endParaRPr lang="en-CA" sz="1600" dirty="0"/>
          </a:p>
          <a:p>
            <a:pPr marL="285750" indent="-285750">
              <a:buFont typeface="Arial" panose="020B0604020202020204" pitchFamily="34" charset="0"/>
              <a:buChar char="•"/>
            </a:pPr>
            <a:r>
              <a:rPr lang="en-CA" sz="1600" dirty="0"/>
              <a:t>Decreased YOY LJ wear in higher wind conditions 10 to &lt;15 mph was observed for power boaters and sailors; paddlers had consistently high wear across all wind speeds.</a:t>
            </a:r>
          </a:p>
          <a:p>
            <a:pPr marL="285750" indent="-285750">
              <a:buFont typeface="Arial" panose="020B0604020202020204" pitchFamily="34" charset="0"/>
              <a:buChar char="•"/>
            </a:pPr>
            <a:endParaRPr lang="en-CA" sz="1600" dirty="0"/>
          </a:p>
          <a:p>
            <a:pPr marL="285750" indent="-285750">
              <a:buFont typeface="Arial" panose="020B0604020202020204" pitchFamily="34" charset="0"/>
              <a:buChar char="•"/>
            </a:pPr>
            <a:r>
              <a:rPr lang="en-US" sz="1600" dirty="0"/>
              <a:t>Regarding </a:t>
            </a:r>
            <a:r>
              <a:rPr lang="en-US" sz="1600" b="1" u="sng" dirty="0"/>
              <a:t>Water / Wave Conditions</a:t>
            </a:r>
            <a:r>
              <a:rPr lang="en-US" sz="1600" dirty="0"/>
              <a:t>, there was no YOY changes in LJ wear rates in calm or choppy water conditions, for total boaters, powerboaters, paddlers nor sailors.</a:t>
            </a:r>
          </a:p>
        </p:txBody>
      </p:sp>
      <p:sp>
        <p:nvSpPr>
          <p:cNvPr id="11" name="Arrow: Up 10">
            <a:extLst>
              <a:ext uri="{FF2B5EF4-FFF2-40B4-BE49-F238E27FC236}">
                <a16:creationId xmlns:a16="http://schemas.microsoft.com/office/drawing/2014/main" id="{49105172-E6CF-0CD5-567C-7A6FCF9A1636}"/>
              </a:ext>
            </a:extLst>
          </p:cNvPr>
          <p:cNvSpPr/>
          <p:nvPr/>
        </p:nvSpPr>
        <p:spPr>
          <a:xfrm>
            <a:off x="4947798" y="3966396"/>
            <a:ext cx="168676" cy="230820"/>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TextBox 12">
            <a:extLst>
              <a:ext uri="{FF2B5EF4-FFF2-40B4-BE49-F238E27FC236}">
                <a16:creationId xmlns:a16="http://schemas.microsoft.com/office/drawing/2014/main" id="{EA9CCCA1-E32A-FA3D-941B-31A3591FC384}"/>
              </a:ext>
            </a:extLst>
          </p:cNvPr>
          <p:cNvSpPr txBox="1"/>
          <p:nvPr/>
        </p:nvSpPr>
        <p:spPr>
          <a:xfrm>
            <a:off x="7048501" y="6153992"/>
            <a:ext cx="5143495" cy="276999"/>
          </a:xfrm>
          <a:prstGeom prst="rect">
            <a:avLst/>
          </a:prstGeom>
          <a:noFill/>
        </p:spPr>
        <p:txBody>
          <a:bodyPr wrap="square" rtlCol="0">
            <a:spAutoFit/>
          </a:bodyPr>
          <a:lstStyle/>
          <a:p>
            <a:pPr algn="r"/>
            <a:r>
              <a:rPr lang="en-CA" sz="1200" dirty="0"/>
              <a:t>* Note: Only significant YOY </a:t>
            </a:r>
            <a:r>
              <a:rPr lang="en-CA" sz="1200" b="1" dirty="0">
                <a:solidFill>
                  <a:srgbClr val="92D050"/>
                </a:solidFill>
              </a:rPr>
              <a:t>increases</a:t>
            </a:r>
            <a:r>
              <a:rPr lang="en-CA" sz="1200" dirty="0"/>
              <a:t> or </a:t>
            </a:r>
            <a:r>
              <a:rPr lang="en-CA" sz="1200" b="1" dirty="0">
                <a:solidFill>
                  <a:srgbClr val="FFC000"/>
                </a:solidFill>
              </a:rPr>
              <a:t>decreases</a:t>
            </a:r>
            <a:r>
              <a:rPr lang="en-CA" sz="1200" dirty="0"/>
              <a:t> at 95% / 90% level shown</a:t>
            </a:r>
          </a:p>
        </p:txBody>
      </p:sp>
      <p:sp>
        <p:nvSpPr>
          <p:cNvPr id="3" name="TextBox 2">
            <a:extLst>
              <a:ext uri="{FF2B5EF4-FFF2-40B4-BE49-F238E27FC236}">
                <a16:creationId xmlns:a16="http://schemas.microsoft.com/office/drawing/2014/main" id="{5E130964-481E-7767-2EF7-0A17515CA22D}"/>
              </a:ext>
            </a:extLst>
          </p:cNvPr>
          <p:cNvSpPr txBox="1"/>
          <p:nvPr/>
        </p:nvSpPr>
        <p:spPr>
          <a:xfrm>
            <a:off x="0" y="6512030"/>
            <a:ext cx="9435637" cy="246221"/>
          </a:xfrm>
          <a:prstGeom prst="rect">
            <a:avLst/>
          </a:prstGeom>
          <a:noFill/>
        </p:spPr>
        <p:txBody>
          <a:bodyPr wrap="square" rtlCol="0">
            <a:spAutoFit/>
          </a:bodyPr>
          <a:lstStyle/>
          <a:p>
            <a:r>
              <a:rPr lang="en-US" sz="1000" dirty="0">
                <a:solidFill>
                  <a:srgbClr val="000000"/>
                </a:solidFill>
                <a:latin typeface="Lucida Grande"/>
                <a:ea typeface="Lucida Grande"/>
                <a:cs typeface="Lucida Grande"/>
              </a:rPr>
              <a:t>Source – Aerial Study 2021 &amp; 2022</a:t>
            </a:r>
            <a:endParaRPr lang="en-CA" sz="1000" dirty="0"/>
          </a:p>
        </p:txBody>
      </p:sp>
      <p:sp>
        <p:nvSpPr>
          <p:cNvPr id="6" name="Slide Number Placeholder 3">
            <a:extLst>
              <a:ext uri="{FF2B5EF4-FFF2-40B4-BE49-F238E27FC236}">
                <a16:creationId xmlns:a16="http://schemas.microsoft.com/office/drawing/2014/main" id="{C73CA663-1AC5-A7EA-24E3-6340723DF778}"/>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59</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4124517447"/>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57359A-ACC2-4AC8-94CA-842605F06C6B}" type="slidenum">
              <a:rPr lang="en-US" smtClean="0"/>
              <a:pPr/>
              <a:t>6</a:t>
            </a:fld>
            <a:endParaRPr lang="en-US" dirty="0"/>
          </a:p>
        </p:txBody>
      </p:sp>
      <p:sp>
        <p:nvSpPr>
          <p:cNvPr id="5" name="Rectangle 4"/>
          <p:cNvSpPr>
            <a:spLocks noChangeArrowheads="1"/>
          </p:cNvSpPr>
          <p:nvPr/>
        </p:nvSpPr>
        <p:spPr bwMode="auto">
          <a:xfrm>
            <a:off x="2971800" y="2438400"/>
            <a:ext cx="6400800" cy="2120900"/>
          </a:xfrm>
          <a:prstGeom prst="rect">
            <a:avLst/>
          </a:prstGeom>
          <a:solidFill>
            <a:srgbClr val="DDDDDD"/>
          </a:solidFill>
          <a:ln w="9525">
            <a:noFill/>
            <a:miter lim="800000"/>
            <a:headEnd/>
            <a:tailEnd/>
          </a:ln>
        </p:spPr>
        <p:txBody>
          <a:bodyPr wrap="none" anchor="ctr"/>
          <a:lstStyle/>
          <a:p>
            <a:endParaRPr lang="en-US" b="1" dirty="0"/>
          </a:p>
        </p:txBody>
      </p:sp>
      <p:sp>
        <p:nvSpPr>
          <p:cNvPr id="6" name="Rectangle 5"/>
          <p:cNvSpPr>
            <a:spLocks noChangeArrowheads="1"/>
          </p:cNvSpPr>
          <p:nvPr/>
        </p:nvSpPr>
        <p:spPr bwMode="auto">
          <a:xfrm>
            <a:off x="3124200" y="2590800"/>
            <a:ext cx="6096000" cy="1828800"/>
          </a:xfrm>
          <a:prstGeom prst="rect">
            <a:avLst/>
          </a:prstGeom>
          <a:solidFill>
            <a:srgbClr val="D95E23"/>
          </a:solidFill>
          <a:ln w="9525">
            <a:noFill/>
            <a:miter lim="800000"/>
            <a:headEnd/>
            <a:tailEnd/>
          </a:ln>
        </p:spPr>
        <p:txBody>
          <a:bodyPr wrap="none" anchor="ctr"/>
          <a:lstStyle/>
          <a:p>
            <a:pPr algn="ctr" eaLnBrk="1" hangingPunct="1">
              <a:spcBef>
                <a:spcPct val="0"/>
              </a:spcBef>
              <a:buFontTx/>
              <a:buNone/>
            </a:pPr>
            <a:r>
              <a:rPr lang="en-US" sz="4000" dirty="0">
                <a:latin typeface="Arial" pitchFamily="34" charset="0"/>
                <a:cs typeface="Arial" pitchFamily="34" charset="0"/>
              </a:rPr>
              <a:t>RTF </a:t>
            </a:r>
            <a:br>
              <a:rPr lang="en-US" sz="4000" dirty="0">
                <a:latin typeface="Arial" pitchFamily="34" charset="0"/>
                <a:cs typeface="Arial" pitchFamily="34" charset="0"/>
              </a:rPr>
            </a:br>
            <a:r>
              <a:rPr lang="en-US" sz="4000" dirty="0">
                <a:latin typeface="Arial" pitchFamily="34" charset="0"/>
                <a:cs typeface="Arial" pitchFamily="34" charset="0"/>
              </a:rPr>
              <a:t>Observational Research</a:t>
            </a:r>
            <a:br>
              <a:rPr lang="en-US" sz="4000" dirty="0">
                <a:latin typeface="Arial" pitchFamily="34" charset="0"/>
                <a:cs typeface="Arial" pitchFamily="34" charset="0"/>
              </a:rPr>
            </a:br>
            <a:r>
              <a:rPr lang="en-US" sz="4000" dirty="0">
                <a:latin typeface="Arial" pitchFamily="34" charset="0"/>
                <a:cs typeface="Arial" pitchFamily="34" charset="0"/>
              </a:rPr>
              <a:t>Approach</a:t>
            </a:r>
          </a:p>
        </p:txBody>
      </p:sp>
    </p:spTree>
    <p:custDataLst>
      <p:tags r:id="rId1"/>
    </p:custDataLst>
    <p:extLst>
      <p:ext uri="{BB962C8B-B14F-4D97-AF65-F5344CB8AC3E}">
        <p14:creationId xmlns:p14="http://schemas.microsoft.com/office/powerpoint/2010/main" val="1633697977"/>
      </p:ext>
    </p:extLst>
  </p:cSld>
  <p:clrMapOvr>
    <a:masterClrMapping/>
  </p:clrMapOvr>
  <p:transition spd="slow">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BC1A4-5B5D-30B8-7206-87A2587DB8E0}"/>
              </a:ext>
            </a:extLst>
          </p:cNvPr>
          <p:cNvSpPr>
            <a:spLocks noGrp="1"/>
          </p:cNvSpPr>
          <p:nvPr>
            <p:ph type="title"/>
          </p:nvPr>
        </p:nvSpPr>
        <p:spPr>
          <a:xfrm>
            <a:off x="2225841" y="264696"/>
            <a:ext cx="3005916" cy="428977"/>
          </a:xfrm>
        </p:spPr>
        <p:txBody>
          <a:bodyPr>
            <a:normAutofit fontScale="90000"/>
          </a:bodyPr>
          <a:lstStyle/>
          <a:p>
            <a:r>
              <a:rPr lang="en-CA" sz="2400" dirty="0"/>
              <a:t>Conclusions</a:t>
            </a:r>
          </a:p>
        </p:txBody>
      </p:sp>
      <p:sp>
        <p:nvSpPr>
          <p:cNvPr id="3" name="Content Placeholder 2">
            <a:extLst>
              <a:ext uri="{FF2B5EF4-FFF2-40B4-BE49-F238E27FC236}">
                <a16:creationId xmlns:a16="http://schemas.microsoft.com/office/drawing/2014/main" id="{164C3ED9-C152-B1E2-C691-756D3D79BC1C}"/>
              </a:ext>
            </a:extLst>
          </p:cNvPr>
          <p:cNvSpPr>
            <a:spLocks noGrp="1"/>
          </p:cNvSpPr>
          <p:nvPr>
            <p:ph idx="1"/>
          </p:nvPr>
        </p:nvSpPr>
        <p:spPr>
          <a:xfrm>
            <a:off x="247650" y="1270304"/>
            <a:ext cx="11696700" cy="5431286"/>
          </a:xfrm>
        </p:spPr>
        <p:txBody>
          <a:bodyPr>
            <a:normAutofit/>
          </a:bodyPr>
          <a:lstStyle/>
          <a:p>
            <a:pPr>
              <a:lnSpc>
                <a:spcPct val="120000"/>
              </a:lnSpc>
              <a:spcBef>
                <a:spcPts val="600"/>
              </a:spcBef>
            </a:pPr>
            <a:r>
              <a:rPr lang="en-US" sz="2200" b="1" dirty="0"/>
              <a:t>The Within Reach campaign did have a positive impact on those who saw the campaign in-market, </a:t>
            </a:r>
            <a:r>
              <a:rPr lang="en-US" sz="2200" dirty="0"/>
              <a:t>in terms of increasing both observed and intended lifejacket wear.</a:t>
            </a:r>
          </a:p>
          <a:p>
            <a:pPr lvl="1">
              <a:lnSpc>
                <a:spcPct val="120000"/>
              </a:lnSpc>
              <a:spcBef>
                <a:spcPts val="600"/>
              </a:spcBef>
            </a:pPr>
            <a:r>
              <a:rPr lang="en-US" sz="1800" dirty="0"/>
              <a:t>The Within Reach campaign was strong creatively, and communicated effectively about meaningful boater attitudes regarding lifejacket wear.</a:t>
            </a:r>
          </a:p>
          <a:p>
            <a:pPr lvl="1">
              <a:lnSpc>
                <a:spcPct val="120000"/>
              </a:lnSpc>
              <a:spcBef>
                <a:spcPts val="600"/>
              </a:spcBef>
            </a:pPr>
            <a:r>
              <a:rPr lang="en-US" sz="1800" dirty="0"/>
              <a:t>However broadscale impact was held back by modest campaign awareness and QR code scanning levels.</a:t>
            </a:r>
          </a:p>
          <a:p>
            <a:pPr lvl="1">
              <a:lnSpc>
                <a:spcPct val="120000"/>
              </a:lnSpc>
              <a:spcBef>
                <a:spcPts val="600"/>
              </a:spcBef>
            </a:pPr>
            <a:r>
              <a:rPr lang="en-US" sz="1800" dirty="0"/>
              <a:t>As a result, in the RTF market-wide aerial Observational research, only a small increase in LJ wear was observed, among Powerboaters only.</a:t>
            </a:r>
          </a:p>
          <a:p>
            <a:pPr>
              <a:lnSpc>
                <a:spcPct val="120000"/>
              </a:lnSpc>
              <a:spcBef>
                <a:spcPts val="600"/>
              </a:spcBef>
            </a:pPr>
            <a:r>
              <a:rPr lang="en-US" sz="2200" dirty="0"/>
              <a:t>Net, the research results indicate that a strong Public Education campaign, like Within Reach, can have some impact to increase LJ wear. </a:t>
            </a:r>
            <a:br>
              <a:rPr lang="en-US" sz="2200" dirty="0"/>
            </a:br>
            <a:r>
              <a:rPr lang="en-US" sz="2200" dirty="0"/>
              <a:t>To achieve bigger increases in LJ Wear, two paths may have potential…</a:t>
            </a:r>
          </a:p>
          <a:p>
            <a:pPr>
              <a:lnSpc>
                <a:spcPct val="120000"/>
              </a:lnSpc>
              <a:spcBef>
                <a:spcPts val="600"/>
              </a:spcBef>
            </a:pPr>
            <a:endParaRPr lang="en-US" sz="2200" dirty="0">
              <a:solidFill>
                <a:srgbClr val="FF0000"/>
              </a:solidFill>
            </a:endParaRPr>
          </a:p>
        </p:txBody>
      </p:sp>
      <p:sp>
        <p:nvSpPr>
          <p:cNvPr id="4" name="Slide Number Placeholder 5">
            <a:extLst>
              <a:ext uri="{FF2B5EF4-FFF2-40B4-BE49-F238E27FC236}">
                <a16:creationId xmlns:a16="http://schemas.microsoft.com/office/drawing/2014/main" id="{43AF4479-E387-6C95-7524-9350C5287F9B}"/>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60</a:t>
            </a:fld>
            <a:endParaRPr lang="en-CA" dirty="0"/>
          </a:p>
        </p:txBody>
      </p:sp>
      <p:sp>
        <p:nvSpPr>
          <p:cNvPr id="5" name="Slide Number Placeholder 3">
            <a:extLst>
              <a:ext uri="{FF2B5EF4-FFF2-40B4-BE49-F238E27FC236}">
                <a16:creationId xmlns:a16="http://schemas.microsoft.com/office/drawing/2014/main" id="{9FAF2EFF-D6C6-378C-6016-5ADD32D648A6}"/>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60</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252402924"/>
      </p:ext>
    </p:extLst>
  </p:cSld>
  <p:clrMapOvr>
    <a:masterClrMapping/>
  </p:clrMapOvr>
  <p:transition spd="slow">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BC1A4-5B5D-30B8-7206-87A2587DB8E0}"/>
              </a:ext>
            </a:extLst>
          </p:cNvPr>
          <p:cNvSpPr>
            <a:spLocks noGrp="1"/>
          </p:cNvSpPr>
          <p:nvPr>
            <p:ph type="title"/>
          </p:nvPr>
        </p:nvSpPr>
        <p:spPr>
          <a:xfrm>
            <a:off x="2225841" y="264696"/>
            <a:ext cx="2675768" cy="428977"/>
          </a:xfrm>
        </p:spPr>
        <p:txBody>
          <a:bodyPr>
            <a:normAutofit fontScale="90000"/>
          </a:bodyPr>
          <a:lstStyle/>
          <a:p>
            <a:r>
              <a:rPr lang="en-CA" sz="2400" dirty="0"/>
              <a:t>Conclusions</a:t>
            </a:r>
          </a:p>
        </p:txBody>
      </p:sp>
      <p:sp>
        <p:nvSpPr>
          <p:cNvPr id="3" name="Content Placeholder 2">
            <a:extLst>
              <a:ext uri="{FF2B5EF4-FFF2-40B4-BE49-F238E27FC236}">
                <a16:creationId xmlns:a16="http://schemas.microsoft.com/office/drawing/2014/main" id="{164C3ED9-C152-B1E2-C691-756D3D79BC1C}"/>
              </a:ext>
            </a:extLst>
          </p:cNvPr>
          <p:cNvSpPr>
            <a:spLocks noGrp="1"/>
          </p:cNvSpPr>
          <p:nvPr>
            <p:ph idx="1"/>
          </p:nvPr>
        </p:nvSpPr>
        <p:spPr>
          <a:xfrm>
            <a:off x="247650" y="1270304"/>
            <a:ext cx="11696700" cy="5431286"/>
          </a:xfrm>
        </p:spPr>
        <p:txBody>
          <a:bodyPr>
            <a:noAutofit/>
          </a:bodyPr>
          <a:lstStyle/>
          <a:p>
            <a:pPr marL="0" indent="0">
              <a:lnSpc>
                <a:spcPct val="120000"/>
              </a:lnSpc>
              <a:spcBef>
                <a:spcPts val="600"/>
              </a:spcBef>
              <a:buNone/>
            </a:pPr>
            <a:r>
              <a:rPr lang="en-US" sz="2100" b="1" dirty="0"/>
              <a:t>Two paths to consider…</a:t>
            </a:r>
          </a:p>
          <a:p>
            <a:pPr marL="457200" indent="-457200">
              <a:lnSpc>
                <a:spcPct val="120000"/>
              </a:lnSpc>
              <a:spcBef>
                <a:spcPts val="600"/>
              </a:spcBef>
              <a:buFont typeface="+mj-lt"/>
              <a:buAutoNum type="arabicPeriod"/>
            </a:pPr>
            <a:r>
              <a:rPr lang="en-US" sz="2000" b="1" dirty="0"/>
              <a:t>Much stronger media outreach, to get higher awareness of the campaign among boaters. </a:t>
            </a:r>
          </a:p>
          <a:p>
            <a:pPr lvl="1" indent="-342900">
              <a:lnSpc>
                <a:spcPct val="120000"/>
              </a:lnSpc>
              <a:spcBef>
                <a:spcPts val="600"/>
              </a:spcBef>
            </a:pPr>
            <a:r>
              <a:rPr lang="en-US" sz="1800" dirty="0"/>
              <a:t>‘Higher presence in a smaller local area’, is more likely to move the needle, at least in that area, than a broad-brush approach that only reaches a small proportion of boaters in a bigger region.</a:t>
            </a:r>
          </a:p>
          <a:p>
            <a:pPr lvl="1" indent="-342900">
              <a:lnSpc>
                <a:spcPct val="120000"/>
              </a:lnSpc>
              <a:spcBef>
                <a:spcPts val="600"/>
              </a:spcBef>
            </a:pPr>
            <a:r>
              <a:rPr lang="en-US" sz="1800" dirty="0"/>
              <a:t>In that sense, “less is more”.</a:t>
            </a:r>
          </a:p>
          <a:p>
            <a:pPr marL="457200" indent="-457200">
              <a:lnSpc>
                <a:spcPct val="120000"/>
              </a:lnSpc>
              <a:spcBef>
                <a:spcPts val="600"/>
              </a:spcBef>
              <a:buFont typeface="+mj-lt"/>
              <a:buAutoNum type="arabicPeriod"/>
            </a:pPr>
            <a:r>
              <a:rPr lang="en-US" sz="2000" b="1" dirty="0"/>
              <a:t>Complement a strong public education campaign, like ‘Within Reach’, with stronger  consequences for boaters if they do not wear a lifejacket.</a:t>
            </a:r>
          </a:p>
          <a:p>
            <a:pPr lvl="1" indent="-342900">
              <a:lnSpc>
                <a:spcPct val="120000"/>
              </a:lnSpc>
              <a:spcBef>
                <a:spcPts val="600"/>
              </a:spcBef>
            </a:pPr>
            <a:r>
              <a:rPr lang="en-US" sz="1800" dirty="0"/>
              <a:t>Public education just may not be able to dramatically improve LJ wear on its own. The modest change seen in this RTF test, has also been seen previously, for public education efforts to increase LJ wear. </a:t>
            </a:r>
          </a:p>
          <a:p>
            <a:pPr lvl="2" indent="-342900">
              <a:lnSpc>
                <a:spcPct val="120000"/>
              </a:lnSpc>
              <a:spcBef>
                <a:spcPts val="600"/>
              </a:spcBef>
            </a:pPr>
            <a:r>
              <a:rPr lang="en-US" sz="1600" dirty="0"/>
              <a:t>In USA tests, mandatory wear regulations and enforcement (supported by a communications campaign), achieved much higher increases in LJ wear than a public education campaign tested on its own.</a:t>
            </a:r>
          </a:p>
          <a:p>
            <a:pPr marL="0" indent="0">
              <a:lnSpc>
                <a:spcPct val="120000"/>
              </a:lnSpc>
              <a:spcBef>
                <a:spcPts val="600"/>
              </a:spcBef>
              <a:buNone/>
            </a:pPr>
            <a:r>
              <a:rPr lang="en-US" sz="2100" dirty="0"/>
              <a:t>In the meantime, we have an opportunity now, to leverage the ‘Within Reach’ campaign by reaching as many boaters as we can, with its meaningful messaging, to encourage more LJ wear. </a:t>
            </a:r>
          </a:p>
          <a:p>
            <a:pPr>
              <a:lnSpc>
                <a:spcPct val="120000"/>
              </a:lnSpc>
              <a:spcBef>
                <a:spcPts val="600"/>
              </a:spcBef>
            </a:pPr>
            <a:endParaRPr lang="en-US" sz="2200" dirty="0">
              <a:solidFill>
                <a:srgbClr val="FF0000"/>
              </a:solidFill>
            </a:endParaRPr>
          </a:p>
        </p:txBody>
      </p:sp>
      <p:sp>
        <p:nvSpPr>
          <p:cNvPr id="4" name="Slide Number Placeholder 5">
            <a:extLst>
              <a:ext uri="{FF2B5EF4-FFF2-40B4-BE49-F238E27FC236}">
                <a16:creationId xmlns:a16="http://schemas.microsoft.com/office/drawing/2014/main" id="{43AF4479-E387-6C95-7524-9350C5287F9B}"/>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61</a:t>
            </a:fld>
            <a:endParaRPr lang="en-CA" dirty="0"/>
          </a:p>
        </p:txBody>
      </p:sp>
      <p:sp>
        <p:nvSpPr>
          <p:cNvPr id="5" name="Slide Number Placeholder 3">
            <a:extLst>
              <a:ext uri="{FF2B5EF4-FFF2-40B4-BE49-F238E27FC236}">
                <a16:creationId xmlns:a16="http://schemas.microsoft.com/office/drawing/2014/main" id="{8B867B39-78B0-107A-D9A5-FEC75BAAB8DD}"/>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61</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3541851681"/>
      </p:ext>
    </p:extLst>
  </p:cSld>
  <p:clrMapOvr>
    <a:masterClrMapping/>
  </p:clrMapOvr>
  <p:transition spd="slow">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57359A-ACC2-4AC8-94CA-842605F06C6B}" type="slidenum">
              <a:rPr lang="en-US" smtClean="0"/>
              <a:pPr/>
              <a:t>62</a:t>
            </a:fld>
            <a:endParaRPr lang="en-US" dirty="0"/>
          </a:p>
        </p:txBody>
      </p:sp>
      <p:sp>
        <p:nvSpPr>
          <p:cNvPr id="5" name="Rectangle 4"/>
          <p:cNvSpPr>
            <a:spLocks noChangeArrowheads="1"/>
          </p:cNvSpPr>
          <p:nvPr/>
        </p:nvSpPr>
        <p:spPr bwMode="auto">
          <a:xfrm>
            <a:off x="2971800" y="2438400"/>
            <a:ext cx="6400800" cy="2120900"/>
          </a:xfrm>
          <a:prstGeom prst="rect">
            <a:avLst/>
          </a:prstGeom>
          <a:solidFill>
            <a:srgbClr val="DDDDDD"/>
          </a:solidFill>
          <a:ln w="9525">
            <a:noFill/>
            <a:miter lim="800000"/>
            <a:headEnd/>
            <a:tailEnd/>
          </a:ln>
        </p:spPr>
        <p:txBody>
          <a:bodyPr wrap="none" anchor="ctr"/>
          <a:lstStyle/>
          <a:p>
            <a:endParaRPr lang="en-US" b="1" dirty="0"/>
          </a:p>
        </p:txBody>
      </p:sp>
      <p:sp>
        <p:nvSpPr>
          <p:cNvPr id="6" name="Rectangle 5"/>
          <p:cNvSpPr>
            <a:spLocks noChangeArrowheads="1"/>
          </p:cNvSpPr>
          <p:nvPr/>
        </p:nvSpPr>
        <p:spPr bwMode="auto">
          <a:xfrm>
            <a:off x="3124200" y="2590800"/>
            <a:ext cx="6096000" cy="1828800"/>
          </a:xfrm>
          <a:prstGeom prst="rect">
            <a:avLst/>
          </a:prstGeom>
          <a:solidFill>
            <a:srgbClr val="D95E23"/>
          </a:solidFill>
          <a:ln w="9525">
            <a:noFill/>
            <a:miter lim="800000"/>
            <a:headEnd/>
            <a:tailEnd/>
          </a:ln>
        </p:spPr>
        <p:txBody>
          <a:bodyPr wrap="none" anchor="ctr"/>
          <a:lstStyle/>
          <a:p>
            <a:pPr algn="ctr" eaLnBrk="1" hangingPunct="1">
              <a:spcBef>
                <a:spcPct val="0"/>
              </a:spcBef>
              <a:buFontTx/>
              <a:buNone/>
            </a:pPr>
            <a:r>
              <a:rPr lang="en-US" sz="3600" dirty="0">
                <a:latin typeface="Arial" pitchFamily="34" charset="0"/>
                <a:cs typeface="Arial" pitchFamily="34" charset="0"/>
              </a:rPr>
              <a:t>The RTF Campaign – </a:t>
            </a:r>
            <a:br>
              <a:rPr lang="en-US" sz="3600" dirty="0">
                <a:latin typeface="Arial" pitchFamily="34" charset="0"/>
                <a:cs typeface="Arial" pitchFamily="34" charset="0"/>
              </a:rPr>
            </a:br>
            <a:r>
              <a:rPr lang="en-US" sz="3600" dirty="0">
                <a:latin typeface="Arial" pitchFamily="34" charset="0"/>
                <a:cs typeface="Arial" pitchFamily="34" charset="0"/>
              </a:rPr>
              <a:t>Local Markets Toolbox &amp; </a:t>
            </a:r>
            <a:br>
              <a:rPr lang="en-US" sz="3600" dirty="0">
                <a:latin typeface="Arial" pitchFamily="34" charset="0"/>
                <a:cs typeface="Arial" pitchFamily="34" charset="0"/>
              </a:rPr>
            </a:br>
            <a:r>
              <a:rPr lang="en-US" sz="3600" dirty="0">
                <a:latin typeface="Arial" pitchFamily="34" charset="0"/>
                <a:cs typeface="Arial" pitchFamily="34" charset="0"/>
              </a:rPr>
              <a:t>Opportunities for Roll-out</a:t>
            </a:r>
          </a:p>
        </p:txBody>
      </p:sp>
    </p:spTree>
    <p:custDataLst>
      <p:tags r:id="rId1"/>
    </p:custDataLst>
    <p:extLst>
      <p:ext uri="{BB962C8B-B14F-4D97-AF65-F5344CB8AC3E}">
        <p14:creationId xmlns:p14="http://schemas.microsoft.com/office/powerpoint/2010/main" val="2308312983"/>
      </p:ext>
    </p:extLst>
  </p:cSld>
  <p:clrMapOvr>
    <a:masterClrMapping/>
  </p:clrMapOvr>
  <p:transition spd="slow">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D0AC6-AF30-7A81-9B1F-FFEA37D258D7}"/>
              </a:ext>
            </a:extLst>
          </p:cNvPr>
          <p:cNvSpPr>
            <a:spLocks noGrp="1"/>
          </p:cNvSpPr>
          <p:nvPr>
            <p:ph type="title"/>
          </p:nvPr>
        </p:nvSpPr>
        <p:spPr>
          <a:xfrm>
            <a:off x="2057400" y="0"/>
            <a:ext cx="5001322" cy="1052736"/>
          </a:xfrm>
        </p:spPr>
        <p:txBody>
          <a:bodyPr>
            <a:normAutofit/>
          </a:bodyPr>
          <a:lstStyle/>
          <a:p>
            <a:r>
              <a:rPr lang="en-CA" sz="2800" b="1" dirty="0"/>
              <a:t>Creating Your Campaign</a:t>
            </a:r>
          </a:p>
        </p:txBody>
      </p:sp>
      <p:sp>
        <p:nvSpPr>
          <p:cNvPr id="3" name="Content Placeholder 2">
            <a:extLst>
              <a:ext uri="{FF2B5EF4-FFF2-40B4-BE49-F238E27FC236}">
                <a16:creationId xmlns:a16="http://schemas.microsoft.com/office/drawing/2014/main" id="{03F2E897-B53D-3547-DC01-E9CED279E9A6}"/>
              </a:ext>
            </a:extLst>
          </p:cNvPr>
          <p:cNvSpPr>
            <a:spLocks noGrp="1"/>
          </p:cNvSpPr>
          <p:nvPr>
            <p:ph sz="half" idx="1"/>
          </p:nvPr>
        </p:nvSpPr>
        <p:spPr>
          <a:xfrm>
            <a:off x="220531" y="1505200"/>
            <a:ext cx="8486716" cy="4924060"/>
          </a:xfrm>
        </p:spPr>
        <p:txBody>
          <a:bodyPr>
            <a:normAutofit/>
          </a:bodyPr>
          <a:lstStyle/>
          <a:p>
            <a:pPr marL="0" indent="0">
              <a:buNone/>
            </a:pPr>
            <a:r>
              <a:rPr lang="en-CA" dirty="0"/>
              <a:t>Plan your own “What”, “When”, “Who”, “Where” &amp; “How”:</a:t>
            </a:r>
          </a:p>
          <a:p>
            <a:r>
              <a:rPr lang="en-CA" b="1" dirty="0"/>
              <a:t>“What” </a:t>
            </a:r>
            <a:r>
              <a:rPr lang="en-CA" dirty="0"/>
              <a:t>- Focus on messaging that can be effective for you &amp; your audience</a:t>
            </a:r>
          </a:p>
          <a:p>
            <a:pPr marL="457200" lvl="1" indent="0">
              <a:buNone/>
            </a:pPr>
            <a:endParaRPr lang="en-CA" dirty="0"/>
          </a:p>
          <a:p>
            <a:r>
              <a:rPr lang="en-CA" b="1" dirty="0"/>
              <a:t>“When” </a:t>
            </a:r>
            <a:r>
              <a:rPr lang="en-CA" dirty="0"/>
              <a:t>- Decide what time during the year and how long you will be promoting the campaign</a:t>
            </a:r>
            <a:br>
              <a:rPr lang="en-CA" sz="2400" dirty="0"/>
            </a:br>
            <a:endParaRPr lang="en-CA" sz="2400" dirty="0"/>
          </a:p>
          <a:p>
            <a:r>
              <a:rPr lang="en-CA" b="1" dirty="0"/>
              <a:t>“Who”</a:t>
            </a:r>
            <a:r>
              <a:rPr lang="en-CA" dirty="0"/>
              <a:t> - Think about who your target audience should be</a:t>
            </a:r>
          </a:p>
        </p:txBody>
      </p:sp>
      <p:pic>
        <p:nvPicPr>
          <p:cNvPr id="4" name="Picture 3" descr="A picture containing text&#10;&#10;Description automatically generated">
            <a:extLst>
              <a:ext uri="{FF2B5EF4-FFF2-40B4-BE49-F238E27FC236}">
                <a16:creationId xmlns:a16="http://schemas.microsoft.com/office/drawing/2014/main" id="{2F241773-C01F-FA4C-86C5-F7BCFED5EC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38612" y="1505200"/>
            <a:ext cx="3132857" cy="4177143"/>
          </a:xfrm>
          <a:prstGeom prst="rect">
            <a:avLst/>
          </a:prstGeom>
        </p:spPr>
      </p:pic>
      <p:sp>
        <p:nvSpPr>
          <p:cNvPr id="5" name="Slide Number Placeholder 3">
            <a:extLst>
              <a:ext uri="{FF2B5EF4-FFF2-40B4-BE49-F238E27FC236}">
                <a16:creationId xmlns:a16="http://schemas.microsoft.com/office/drawing/2014/main" id="{AA9D04F7-431D-0E83-D8F9-449D8FB1B96E}"/>
              </a:ext>
            </a:extLst>
          </p:cNvPr>
          <p:cNvSpPr txBox="1">
            <a:spLocks/>
          </p:cNvSpPr>
          <p:nvPr/>
        </p:nvSpPr>
        <p:spPr>
          <a:xfrm>
            <a:off x="11414687" y="6480176"/>
            <a:ext cx="76808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857359A-ACC2-4AC8-94CA-842605F06C6B}" type="slidenum">
              <a:rPr lang="en-US" smtClean="0">
                <a:solidFill>
                  <a:schemeClr val="bg1">
                    <a:lumMod val="50000"/>
                  </a:schemeClr>
                </a:solidFill>
              </a:rPr>
              <a:pPr algn="r"/>
              <a:t>63</a:t>
            </a:fld>
            <a:endParaRPr lang="en-US" dirty="0">
              <a:solidFill>
                <a:schemeClr val="bg1">
                  <a:lumMod val="50000"/>
                </a:schemeClr>
              </a:solidFill>
            </a:endParaRPr>
          </a:p>
        </p:txBody>
      </p:sp>
    </p:spTree>
    <p:custDataLst>
      <p:tags r:id="rId1"/>
    </p:custDataLst>
    <p:extLst>
      <p:ext uri="{BB962C8B-B14F-4D97-AF65-F5344CB8AC3E}">
        <p14:creationId xmlns:p14="http://schemas.microsoft.com/office/powerpoint/2010/main" val="2798903568"/>
      </p:ext>
    </p:extLst>
  </p:cSld>
  <p:clrMapOvr>
    <a:masterClrMapping/>
  </p:clrMapOvr>
  <p:transition spd="slow">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D0AC6-AF30-7A81-9B1F-FFEA37D258D7}"/>
              </a:ext>
            </a:extLst>
          </p:cNvPr>
          <p:cNvSpPr>
            <a:spLocks noGrp="1"/>
          </p:cNvSpPr>
          <p:nvPr>
            <p:ph type="title"/>
          </p:nvPr>
        </p:nvSpPr>
        <p:spPr>
          <a:xfrm>
            <a:off x="2057400" y="0"/>
            <a:ext cx="5268951" cy="1052736"/>
          </a:xfrm>
        </p:spPr>
        <p:txBody>
          <a:bodyPr>
            <a:normAutofit/>
          </a:bodyPr>
          <a:lstStyle/>
          <a:p>
            <a:r>
              <a:rPr lang="en-CA" sz="2800" b="1" dirty="0"/>
              <a:t>Creating Your Campaign</a:t>
            </a:r>
          </a:p>
        </p:txBody>
      </p:sp>
      <p:sp>
        <p:nvSpPr>
          <p:cNvPr id="3" name="Content Placeholder 2">
            <a:extLst>
              <a:ext uri="{FF2B5EF4-FFF2-40B4-BE49-F238E27FC236}">
                <a16:creationId xmlns:a16="http://schemas.microsoft.com/office/drawing/2014/main" id="{03F2E897-B53D-3547-DC01-E9CED279E9A6}"/>
              </a:ext>
            </a:extLst>
          </p:cNvPr>
          <p:cNvSpPr>
            <a:spLocks noGrp="1"/>
          </p:cNvSpPr>
          <p:nvPr>
            <p:ph sz="half" idx="1"/>
          </p:nvPr>
        </p:nvSpPr>
        <p:spPr>
          <a:xfrm>
            <a:off x="603067" y="1339432"/>
            <a:ext cx="7482841" cy="5284392"/>
          </a:xfrm>
        </p:spPr>
        <p:txBody>
          <a:bodyPr>
            <a:normAutofit/>
          </a:bodyPr>
          <a:lstStyle/>
          <a:p>
            <a:r>
              <a:rPr lang="en-CA" b="1" dirty="0"/>
              <a:t>“Where”</a:t>
            </a:r>
            <a:r>
              <a:rPr lang="en-CA" dirty="0"/>
              <a:t> - Be focused on where you are looking to promote the campaign</a:t>
            </a:r>
          </a:p>
          <a:p>
            <a:endParaRPr lang="en-CA" dirty="0"/>
          </a:p>
          <a:p>
            <a:r>
              <a:rPr lang="en-CA" b="1" dirty="0"/>
              <a:t>“Partners”</a:t>
            </a:r>
            <a:r>
              <a:rPr lang="en-CA" dirty="0"/>
              <a:t> - Look within your community on who you wish to work with</a:t>
            </a:r>
            <a:br>
              <a:rPr lang="en-CA" dirty="0"/>
            </a:br>
            <a:endParaRPr lang="en-CA" dirty="0"/>
          </a:p>
          <a:p>
            <a:r>
              <a:rPr lang="en-CA" b="1" dirty="0"/>
              <a:t>“How” </a:t>
            </a:r>
            <a:r>
              <a:rPr lang="en-CA" dirty="0"/>
              <a:t>- For a successful campaign, you will need to identify what resources you have available</a:t>
            </a:r>
          </a:p>
        </p:txBody>
      </p:sp>
      <p:pic>
        <p:nvPicPr>
          <p:cNvPr id="4" name="Picture 3" descr="Timeline&#10;&#10;Description automatically generated">
            <a:extLst>
              <a:ext uri="{FF2B5EF4-FFF2-40B4-BE49-F238E27FC236}">
                <a16:creationId xmlns:a16="http://schemas.microsoft.com/office/drawing/2014/main" id="{CA2E1007-7BA9-F8E9-1606-0A55C75C8C6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7551" y="1551305"/>
            <a:ext cx="2558060" cy="4428983"/>
          </a:xfrm>
          <a:prstGeom prst="rect">
            <a:avLst/>
          </a:prstGeom>
        </p:spPr>
      </p:pic>
      <p:sp>
        <p:nvSpPr>
          <p:cNvPr id="5" name="Slide Number Placeholder 3">
            <a:extLst>
              <a:ext uri="{FF2B5EF4-FFF2-40B4-BE49-F238E27FC236}">
                <a16:creationId xmlns:a16="http://schemas.microsoft.com/office/drawing/2014/main" id="{D535231B-FF5E-2E08-FE9B-8C5AFC3E69D8}"/>
              </a:ext>
            </a:extLst>
          </p:cNvPr>
          <p:cNvSpPr txBox="1">
            <a:spLocks/>
          </p:cNvSpPr>
          <p:nvPr/>
        </p:nvSpPr>
        <p:spPr>
          <a:xfrm>
            <a:off x="11414687" y="6480176"/>
            <a:ext cx="76808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857359A-ACC2-4AC8-94CA-842605F06C6B}" type="slidenum">
              <a:rPr lang="en-US" smtClean="0">
                <a:solidFill>
                  <a:schemeClr val="bg1">
                    <a:lumMod val="50000"/>
                  </a:schemeClr>
                </a:solidFill>
              </a:rPr>
              <a:pPr algn="r"/>
              <a:t>64</a:t>
            </a:fld>
            <a:endParaRPr lang="en-US" dirty="0">
              <a:solidFill>
                <a:schemeClr val="bg1">
                  <a:lumMod val="50000"/>
                </a:schemeClr>
              </a:solidFill>
            </a:endParaRPr>
          </a:p>
        </p:txBody>
      </p:sp>
    </p:spTree>
    <p:custDataLst>
      <p:tags r:id="rId1"/>
    </p:custDataLst>
    <p:extLst>
      <p:ext uri="{BB962C8B-B14F-4D97-AF65-F5344CB8AC3E}">
        <p14:creationId xmlns:p14="http://schemas.microsoft.com/office/powerpoint/2010/main" val="3106141240"/>
      </p:ext>
    </p:extLst>
  </p:cSld>
  <p:clrMapOvr>
    <a:masterClrMapping/>
  </p:clrMapOvr>
  <p:transition spd="slow">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E1304-4679-F146-1E7D-06B4FF118425}"/>
              </a:ext>
            </a:extLst>
          </p:cNvPr>
          <p:cNvSpPr>
            <a:spLocks noGrp="1"/>
          </p:cNvSpPr>
          <p:nvPr>
            <p:ph type="title"/>
          </p:nvPr>
        </p:nvSpPr>
        <p:spPr>
          <a:xfrm>
            <a:off x="2278504" y="-203181"/>
            <a:ext cx="9075295" cy="1325563"/>
          </a:xfrm>
        </p:spPr>
        <p:txBody>
          <a:bodyPr>
            <a:normAutofit/>
          </a:bodyPr>
          <a:lstStyle/>
          <a:p>
            <a:r>
              <a:rPr lang="en-CA" sz="3200" b="1" dirty="0"/>
              <a:t>Within Reach Tool Box</a:t>
            </a:r>
          </a:p>
        </p:txBody>
      </p:sp>
      <p:sp>
        <p:nvSpPr>
          <p:cNvPr id="3" name="Content Placeholder 2">
            <a:extLst>
              <a:ext uri="{FF2B5EF4-FFF2-40B4-BE49-F238E27FC236}">
                <a16:creationId xmlns:a16="http://schemas.microsoft.com/office/drawing/2014/main" id="{D6A06419-E21A-AC2C-2FA5-E7566E76ADEB}"/>
              </a:ext>
            </a:extLst>
          </p:cNvPr>
          <p:cNvSpPr>
            <a:spLocks noGrp="1"/>
          </p:cNvSpPr>
          <p:nvPr>
            <p:ph sz="half" idx="1"/>
          </p:nvPr>
        </p:nvSpPr>
        <p:spPr>
          <a:xfrm>
            <a:off x="237965" y="1091925"/>
            <a:ext cx="6265766" cy="4351338"/>
          </a:xfrm>
        </p:spPr>
        <p:txBody>
          <a:bodyPr/>
          <a:lstStyle/>
          <a:p>
            <a:pPr marL="0" indent="0">
              <a:buNone/>
            </a:pPr>
            <a:r>
              <a:rPr lang="en-US" dirty="0"/>
              <a:t>What Marketing / Communications Materials are in the Tool Box:</a:t>
            </a:r>
          </a:p>
          <a:p>
            <a:r>
              <a:rPr lang="en-CA" dirty="0"/>
              <a:t>Printed Materials</a:t>
            </a:r>
          </a:p>
          <a:p>
            <a:r>
              <a:rPr lang="en-CA" dirty="0"/>
              <a:t>Digital Materials</a:t>
            </a:r>
          </a:p>
          <a:p>
            <a:r>
              <a:rPr lang="en-CA" dirty="0"/>
              <a:t>Social Media</a:t>
            </a:r>
          </a:p>
        </p:txBody>
      </p:sp>
      <p:pic>
        <p:nvPicPr>
          <p:cNvPr id="5" name="Picture 4" descr="Qr code&#10;&#10;Description automatically generated with medium confidence">
            <a:extLst>
              <a:ext uri="{FF2B5EF4-FFF2-40B4-BE49-F238E27FC236}">
                <a16:creationId xmlns:a16="http://schemas.microsoft.com/office/drawing/2014/main" id="{8DE7D082-79D5-1AD6-92F3-11FB59B419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55649" y="1673747"/>
            <a:ext cx="2852256" cy="4126670"/>
          </a:xfrm>
          <a:prstGeom prst="rect">
            <a:avLst/>
          </a:prstGeom>
        </p:spPr>
      </p:pic>
      <p:pic>
        <p:nvPicPr>
          <p:cNvPr id="6" name="Picture 5" descr="Website&#10;&#10;Description automatically generated">
            <a:extLst>
              <a:ext uri="{FF2B5EF4-FFF2-40B4-BE49-F238E27FC236}">
                <a16:creationId xmlns:a16="http://schemas.microsoft.com/office/drawing/2014/main" id="{466A1897-0874-BF09-8114-C76982739C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09232" y="69226"/>
            <a:ext cx="3144803" cy="3144803"/>
          </a:xfrm>
          <a:prstGeom prst="rect">
            <a:avLst/>
          </a:prstGeom>
        </p:spPr>
      </p:pic>
      <p:pic>
        <p:nvPicPr>
          <p:cNvPr id="7" name="Picture 6" descr="A picture containing text, indoor, ceiling&#10;&#10;Description automatically generated">
            <a:extLst>
              <a:ext uri="{FF2B5EF4-FFF2-40B4-BE49-F238E27FC236}">
                <a16:creationId xmlns:a16="http://schemas.microsoft.com/office/drawing/2014/main" id="{9C59B72A-ED77-5782-2D54-B16CEE0E484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788920" y="3214029"/>
            <a:ext cx="2852256" cy="3352397"/>
          </a:xfrm>
          <a:prstGeom prst="rect">
            <a:avLst/>
          </a:prstGeom>
        </p:spPr>
      </p:pic>
      <p:sp>
        <p:nvSpPr>
          <p:cNvPr id="4" name="Slide Number Placeholder 3">
            <a:extLst>
              <a:ext uri="{FF2B5EF4-FFF2-40B4-BE49-F238E27FC236}">
                <a16:creationId xmlns:a16="http://schemas.microsoft.com/office/drawing/2014/main" id="{ACEF7F10-BE86-77A2-6201-4A58B44B40A0}"/>
              </a:ext>
            </a:extLst>
          </p:cNvPr>
          <p:cNvSpPr txBox="1">
            <a:spLocks/>
          </p:cNvSpPr>
          <p:nvPr/>
        </p:nvSpPr>
        <p:spPr>
          <a:xfrm>
            <a:off x="11414687" y="6480176"/>
            <a:ext cx="76808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857359A-ACC2-4AC8-94CA-842605F06C6B}" type="slidenum">
              <a:rPr lang="en-US" smtClean="0">
                <a:solidFill>
                  <a:schemeClr val="bg1">
                    <a:lumMod val="50000"/>
                  </a:schemeClr>
                </a:solidFill>
              </a:rPr>
              <a:pPr algn="r"/>
              <a:t>65</a:t>
            </a:fld>
            <a:endParaRPr lang="en-US" dirty="0">
              <a:solidFill>
                <a:schemeClr val="bg1">
                  <a:lumMod val="50000"/>
                </a:schemeClr>
              </a:solidFill>
            </a:endParaRPr>
          </a:p>
        </p:txBody>
      </p:sp>
    </p:spTree>
    <p:custDataLst>
      <p:tags r:id="rId1"/>
    </p:custDataLst>
    <p:extLst>
      <p:ext uri="{BB962C8B-B14F-4D97-AF65-F5344CB8AC3E}">
        <p14:creationId xmlns:p14="http://schemas.microsoft.com/office/powerpoint/2010/main" val="4076653300"/>
      </p:ext>
    </p:extLst>
  </p:cSld>
  <p:clrMapOvr>
    <a:masterClrMapping/>
  </p:clrMapOvr>
  <p:transition spd="slow">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73BB4-F29B-BEE3-05E0-6D859983F3C5}"/>
              </a:ext>
            </a:extLst>
          </p:cNvPr>
          <p:cNvSpPr>
            <a:spLocks noGrp="1"/>
          </p:cNvSpPr>
          <p:nvPr>
            <p:ph type="title"/>
          </p:nvPr>
        </p:nvSpPr>
        <p:spPr>
          <a:xfrm>
            <a:off x="2012430" y="0"/>
            <a:ext cx="9799240" cy="1052736"/>
          </a:xfrm>
        </p:spPr>
        <p:txBody>
          <a:bodyPr>
            <a:normAutofit/>
          </a:bodyPr>
          <a:lstStyle/>
          <a:p>
            <a:r>
              <a:rPr lang="en-CA" sz="3200" b="1" dirty="0"/>
              <a:t>Within Reach Tool Box</a:t>
            </a:r>
            <a:endParaRPr lang="en-CA" sz="3200" dirty="0"/>
          </a:p>
        </p:txBody>
      </p:sp>
      <p:sp>
        <p:nvSpPr>
          <p:cNvPr id="3" name="Content Placeholder 2">
            <a:extLst>
              <a:ext uri="{FF2B5EF4-FFF2-40B4-BE49-F238E27FC236}">
                <a16:creationId xmlns:a16="http://schemas.microsoft.com/office/drawing/2014/main" id="{D0F39D6A-18B6-E1F7-972A-1E5F3F4F5614}"/>
              </a:ext>
            </a:extLst>
          </p:cNvPr>
          <p:cNvSpPr>
            <a:spLocks noGrp="1"/>
          </p:cNvSpPr>
          <p:nvPr>
            <p:ph sz="half" idx="1"/>
          </p:nvPr>
        </p:nvSpPr>
        <p:spPr>
          <a:xfrm>
            <a:off x="396239" y="1825625"/>
            <a:ext cx="5357789" cy="4351338"/>
          </a:xfrm>
        </p:spPr>
        <p:txBody>
          <a:bodyPr>
            <a:normAutofit fontScale="92500"/>
          </a:bodyPr>
          <a:lstStyle/>
          <a:p>
            <a:pPr marL="457200" lvl="1" indent="0">
              <a:lnSpc>
                <a:spcPct val="107000"/>
              </a:lnSpc>
              <a:buNone/>
            </a:pPr>
            <a:r>
              <a:rPr lang="en-US" sz="3200" dirty="0">
                <a:effectLst/>
                <a:latin typeface="Calibri" panose="020F0502020204030204" pitchFamily="34" charset="0"/>
                <a:ea typeface="Calibri" panose="020F0502020204030204" pitchFamily="34" charset="0"/>
                <a:cs typeface="Times New Roman" panose="02020603050405020304" pitchFamily="18" charset="0"/>
              </a:rPr>
              <a:t>Printed Marketing Materials </a:t>
            </a:r>
            <a:endParaRPr lang="en-CA" sz="32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buFont typeface="Wingdings" panose="05000000000000000000" pitchFamily="2" charset="2"/>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12 x 12 Outdoor Sign</a:t>
            </a:r>
            <a:endParaRPr lang="en-CA" sz="32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buFont typeface="Wingdings" panose="05000000000000000000" pitchFamily="2" charset="2"/>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Poster (8 x 11 OR 12 x 18)</a:t>
            </a:r>
            <a:endParaRPr lang="en-CA" sz="32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buFont typeface="Wingdings" panose="05000000000000000000" pitchFamily="2" charset="2"/>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Tent Card / Countertop Card</a:t>
            </a:r>
            <a:endParaRPr lang="en-CA" sz="32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buFont typeface="Wingdings" panose="05000000000000000000" pitchFamily="2" charset="2"/>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Window Cling</a:t>
            </a:r>
            <a:endParaRPr lang="en-CA" sz="32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Aft>
                <a:spcPts val="800"/>
              </a:spcAft>
              <a:buFont typeface="Wingdings" panose="05000000000000000000" pitchFamily="2" charset="2"/>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Postcard Handout</a:t>
            </a:r>
            <a:endParaRPr lang="en-CA"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object 3">
            <a:extLst>
              <a:ext uri="{FF2B5EF4-FFF2-40B4-BE49-F238E27FC236}">
                <a16:creationId xmlns:a16="http://schemas.microsoft.com/office/drawing/2014/main" id="{202515EA-2DD7-484B-4953-FDB1441EE870}"/>
              </a:ext>
            </a:extLst>
          </p:cNvPr>
          <p:cNvPicPr/>
          <p:nvPr/>
        </p:nvPicPr>
        <p:blipFill>
          <a:blip r:embed="rId4" cstate="email">
            <a:extLst>
              <a:ext uri="{28A0092B-C50C-407E-A947-70E740481C1C}">
                <a14:useLocalDpi xmlns:a14="http://schemas.microsoft.com/office/drawing/2010/main"/>
              </a:ext>
            </a:extLst>
          </a:blip>
          <a:stretch>
            <a:fillRect/>
          </a:stretch>
        </p:blipFill>
        <p:spPr>
          <a:xfrm>
            <a:off x="7838478" y="797092"/>
            <a:ext cx="2887579" cy="5263815"/>
          </a:xfrm>
          <a:prstGeom prst="rect">
            <a:avLst/>
          </a:prstGeom>
        </p:spPr>
      </p:pic>
      <p:sp>
        <p:nvSpPr>
          <p:cNvPr id="4" name="Slide Number Placeholder 3">
            <a:extLst>
              <a:ext uri="{FF2B5EF4-FFF2-40B4-BE49-F238E27FC236}">
                <a16:creationId xmlns:a16="http://schemas.microsoft.com/office/drawing/2014/main" id="{9F894D29-49B3-B34B-079F-A2D85A9DF403}"/>
              </a:ext>
            </a:extLst>
          </p:cNvPr>
          <p:cNvSpPr txBox="1">
            <a:spLocks/>
          </p:cNvSpPr>
          <p:nvPr/>
        </p:nvSpPr>
        <p:spPr>
          <a:xfrm>
            <a:off x="11414687" y="6480176"/>
            <a:ext cx="76808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857359A-ACC2-4AC8-94CA-842605F06C6B}" type="slidenum">
              <a:rPr lang="en-US" smtClean="0">
                <a:solidFill>
                  <a:schemeClr val="bg1">
                    <a:lumMod val="50000"/>
                  </a:schemeClr>
                </a:solidFill>
              </a:rPr>
              <a:pPr algn="r"/>
              <a:t>66</a:t>
            </a:fld>
            <a:endParaRPr lang="en-US" dirty="0">
              <a:solidFill>
                <a:schemeClr val="bg1">
                  <a:lumMod val="50000"/>
                </a:schemeClr>
              </a:solidFill>
            </a:endParaRPr>
          </a:p>
        </p:txBody>
      </p:sp>
    </p:spTree>
    <p:custDataLst>
      <p:tags r:id="rId1"/>
    </p:custDataLst>
    <p:extLst>
      <p:ext uri="{BB962C8B-B14F-4D97-AF65-F5344CB8AC3E}">
        <p14:creationId xmlns:p14="http://schemas.microsoft.com/office/powerpoint/2010/main" val="220538670"/>
      </p:ext>
    </p:extLst>
  </p:cSld>
  <p:clrMapOvr>
    <a:masterClrMapping/>
  </p:clrMapOvr>
  <p:transition spd="slow">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2E5D91-C4D3-ED7C-E615-31BBE3976A34}"/>
              </a:ext>
            </a:extLst>
          </p:cNvPr>
          <p:cNvSpPr>
            <a:spLocks noGrp="1"/>
          </p:cNvSpPr>
          <p:nvPr>
            <p:ph sz="half" idx="4294967295"/>
          </p:nvPr>
        </p:nvSpPr>
        <p:spPr>
          <a:xfrm>
            <a:off x="167639" y="1253331"/>
            <a:ext cx="563355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7000"/>
              </a:lnSpc>
              <a:buNone/>
            </a:pPr>
            <a:r>
              <a:rPr lang="en-US" sz="3200" dirty="0">
                <a:effectLst/>
                <a:latin typeface="Calibri" panose="020F0502020204030204" pitchFamily="34" charset="0"/>
                <a:ea typeface="Calibri" panose="020F0502020204030204" pitchFamily="34" charset="0"/>
                <a:cs typeface="Times New Roman" panose="02020603050405020304" pitchFamily="18" charset="0"/>
              </a:rPr>
              <a:t>Digital Marketing Materials</a:t>
            </a:r>
          </a:p>
          <a:p>
            <a:pPr marL="0" lvl="1" indent="0">
              <a:lnSpc>
                <a:spcPct val="107000"/>
              </a:lnSpc>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lvl="1" indent="0">
              <a:lnSpc>
                <a:spcPct val="107000"/>
              </a:lnSpc>
              <a:buNone/>
            </a:pPr>
            <a:r>
              <a:rPr lang="en-US" dirty="0">
                <a:effectLst/>
                <a:latin typeface="Calibri" panose="020F0502020204030204" pitchFamily="34" charset="0"/>
                <a:ea typeface="Calibri" panose="020F0502020204030204" pitchFamily="34" charset="0"/>
                <a:cs typeface="Times New Roman" panose="02020603050405020304" pitchFamily="18" charset="0"/>
              </a:rPr>
              <a:t>Can be shared online or be printed as needed – English and French</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pPr marL="457200" lvl="2">
              <a:lnSpc>
                <a:spcPct val="107000"/>
              </a:lnSpc>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Within Reach Poster</a:t>
            </a:r>
          </a:p>
        </p:txBody>
      </p:sp>
      <p:pic>
        <p:nvPicPr>
          <p:cNvPr id="5" name="Picture 4" descr="Qr code&#10;&#10;Description automatically generated with medium confidence">
            <a:extLst>
              <a:ext uri="{FF2B5EF4-FFF2-40B4-BE49-F238E27FC236}">
                <a16:creationId xmlns:a16="http://schemas.microsoft.com/office/drawing/2014/main" id="{D967E20D-0224-50A9-1F08-8014C457D5C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58504" y="1638680"/>
            <a:ext cx="2852256" cy="4126670"/>
          </a:xfrm>
          <a:prstGeom prst="rect">
            <a:avLst/>
          </a:prstGeom>
        </p:spPr>
      </p:pic>
      <p:pic>
        <p:nvPicPr>
          <p:cNvPr id="9" name="Picture 8">
            <a:extLst>
              <a:ext uri="{FF2B5EF4-FFF2-40B4-BE49-F238E27FC236}">
                <a16:creationId xmlns:a16="http://schemas.microsoft.com/office/drawing/2014/main" id="{1EF78645-97E7-5F8B-4EAB-D5445F703B5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916806" y="526368"/>
            <a:ext cx="2894864" cy="4126670"/>
          </a:xfrm>
          <a:prstGeom prst="rect">
            <a:avLst/>
          </a:prstGeom>
        </p:spPr>
      </p:pic>
      <p:sp>
        <p:nvSpPr>
          <p:cNvPr id="6" name="Title 1">
            <a:extLst>
              <a:ext uri="{FF2B5EF4-FFF2-40B4-BE49-F238E27FC236}">
                <a16:creationId xmlns:a16="http://schemas.microsoft.com/office/drawing/2014/main" id="{9678467A-4BAC-766F-A09C-08F10AB2DCC5}"/>
              </a:ext>
            </a:extLst>
          </p:cNvPr>
          <p:cNvSpPr>
            <a:spLocks noGrp="1"/>
          </p:cNvSpPr>
          <p:nvPr>
            <p:ph type="title"/>
          </p:nvPr>
        </p:nvSpPr>
        <p:spPr>
          <a:xfrm>
            <a:off x="2012430" y="0"/>
            <a:ext cx="9799240" cy="1052736"/>
          </a:xfrm>
        </p:spPr>
        <p:txBody>
          <a:bodyPr>
            <a:normAutofit/>
          </a:bodyPr>
          <a:lstStyle/>
          <a:p>
            <a:r>
              <a:rPr lang="en-CA" sz="3200" b="1" dirty="0"/>
              <a:t>Within Reach Tool Box</a:t>
            </a:r>
            <a:endParaRPr lang="en-CA" sz="3200" dirty="0"/>
          </a:p>
        </p:txBody>
      </p:sp>
      <p:sp>
        <p:nvSpPr>
          <p:cNvPr id="2" name="Slide Number Placeholder 3">
            <a:extLst>
              <a:ext uri="{FF2B5EF4-FFF2-40B4-BE49-F238E27FC236}">
                <a16:creationId xmlns:a16="http://schemas.microsoft.com/office/drawing/2014/main" id="{7788EED4-2FFD-0ED5-FD58-F5BBD9BCA234}"/>
              </a:ext>
            </a:extLst>
          </p:cNvPr>
          <p:cNvSpPr>
            <a:spLocks noGrp="1"/>
          </p:cNvSpPr>
          <p:nvPr>
            <p:ph type="sldNum" sz="quarter" idx="12"/>
          </p:nvPr>
        </p:nvSpPr>
        <p:spPr>
          <a:xfrm>
            <a:off x="11414687" y="6480176"/>
            <a:ext cx="768085" cy="365125"/>
          </a:xfrm>
        </p:spPr>
        <p:txBody>
          <a:bodyPr/>
          <a:lstStyle/>
          <a:p>
            <a:fld id="{5857359A-ACC2-4AC8-94CA-842605F06C6B}" type="slidenum">
              <a:rPr lang="en-US" smtClean="0"/>
              <a:pPr/>
              <a:t>67</a:t>
            </a:fld>
            <a:endParaRPr lang="en-US" dirty="0"/>
          </a:p>
        </p:txBody>
      </p:sp>
    </p:spTree>
    <p:custDataLst>
      <p:tags r:id="rId1"/>
    </p:custDataLst>
    <p:extLst>
      <p:ext uri="{BB962C8B-B14F-4D97-AF65-F5344CB8AC3E}">
        <p14:creationId xmlns:p14="http://schemas.microsoft.com/office/powerpoint/2010/main" val="3185803710"/>
      </p:ext>
    </p:extLst>
  </p:cSld>
  <p:clrMapOvr>
    <a:masterClrMapping/>
  </p:clrMapOvr>
  <p:transition spd="slow">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E915B6-2FD1-8FEC-1EB2-FD04DC5A10C5}"/>
              </a:ext>
            </a:extLst>
          </p:cNvPr>
          <p:cNvSpPr txBox="1"/>
          <p:nvPr/>
        </p:nvSpPr>
        <p:spPr>
          <a:xfrm>
            <a:off x="225112" y="2047183"/>
            <a:ext cx="4010526" cy="3433825"/>
          </a:xfrm>
          <a:prstGeom prst="rect">
            <a:avLst/>
          </a:prstGeom>
          <a:noFill/>
        </p:spPr>
        <p:txBody>
          <a:bodyPr wrap="square">
            <a:spAutoFit/>
          </a:bodyPr>
          <a:lstStyle/>
          <a:p>
            <a:pPr marL="0" lvl="1">
              <a:lnSpc>
                <a:spcPct val="107000"/>
              </a:lnSpc>
            </a:pPr>
            <a:r>
              <a:rPr lang="en-US" sz="3600" b="1" dirty="0">
                <a:effectLst/>
                <a:latin typeface="Calibri" panose="020F0502020204030204" pitchFamily="34" charset="0"/>
                <a:ea typeface="Calibri" panose="020F0502020204030204" pitchFamily="34" charset="0"/>
                <a:cs typeface="Times New Roman" panose="02020603050405020304" pitchFamily="18" charset="0"/>
              </a:rPr>
              <a:t>Social Media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lvl="3">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Outreach to your followers</a:t>
            </a:r>
          </a:p>
          <a:p>
            <a:pPr marL="0" lvl="3">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Available Materials include: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lvl="3" indent="-228600">
              <a:lnSpc>
                <a:spcPct val="107000"/>
              </a:lnSpc>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Within Reach Reasons to Wear</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lvl="3" indent="-228600">
              <a:lnSpc>
                <a:spcPct val="107000"/>
              </a:lnSpc>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Within Reach Excuses</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lvl="3" indent="-228600">
              <a:lnSpc>
                <a:spcPct val="107000"/>
              </a:lnSpc>
              <a:spcAft>
                <a:spcPts val="80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Suggested Text for social media Posts</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descr="A picture containing text, sign, aircraft&#10;&#10;Description automatically generated">
            <a:extLst>
              <a:ext uri="{FF2B5EF4-FFF2-40B4-BE49-F238E27FC236}">
                <a16:creationId xmlns:a16="http://schemas.microsoft.com/office/drawing/2014/main" id="{0660C232-AB73-E6BE-3E17-7917C48E02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92320" y="4403347"/>
            <a:ext cx="2340000" cy="2340000"/>
          </a:xfrm>
          <a:prstGeom prst="rect">
            <a:avLst/>
          </a:prstGeom>
        </p:spPr>
      </p:pic>
      <p:pic>
        <p:nvPicPr>
          <p:cNvPr id="14" name="Picture 13" descr="Website&#10;&#10;Description automatically generated">
            <a:extLst>
              <a:ext uri="{FF2B5EF4-FFF2-40B4-BE49-F238E27FC236}">
                <a16:creationId xmlns:a16="http://schemas.microsoft.com/office/drawing/2014/main" id="{8DF23728-4E11-3599-2FA0-8A0A7EB9AF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66845" y="114653"/>
            <a:ext cx="3144803" cy="3144803"/>
          </a:xfrm>
          <a:prstGeom prst="rect">
            <a:avLst/>
          </a:prstGeom>
        </p:spPr>
      </p:pic>
      <p:pic>
        <p:nvPicPr>
          <p:cNvPr id="16" name="Picture 15" descr="A picture containing text, sign&#10;&#10;Description automatically generated">
            <a:extLst>
              <a:ext uri="{FF2B5EF4-FFF2-40B4-BE49-F238E27FC236}">
                <a16:creationId xmlns:a16="http://schemas.microsoft.com/office/drawing/2014/main" id="{4F68C03A-3A62-79AD-C0E2-53306EE261C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73716" y="3429000"/>
            <a:ext cx="2340000" cy="2340000"/>
          </a:xfrm>
          <a:prstGeom prst="rect">
            <a:avLst/>
          </a:prstGeom>
        </p:spPr>
      </p:pic>
      <p:pic>
        <p:nvPicPr>
          <p:cNvPr id="18" name="Picture 17" descr="Text&#10;&#10;Description automatically generated">
            <a:extLst>
              <a:ext uri="{FF2B5EF4-FFF2-40B4-BE49-F238E27FC236}">
                <a16:creationId xmlns:a16="http://schemas.microsoft.com/office/drawing/2014/main" id="{84C0C886-0639-74A9-60BB-92EEEB96A98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03337" y="3976915"/>
            <a:ext cx="2340000" cy="2340000"/>
          </a:xfrm>
          <a:prstGeom prst="rect">
            <a:avLst/>
          </a:prstGeom>
        </p:spPr>
      </p:pic>
      <p:pic>
        <p:nvPicPr>
          <p:cNvPr id="5" name="Picture 4">
            <a:extLst>
              <a:ext uri="{FF2B5EF4-FFF2-40B4-BE49-F238E27FC236}">
                <a16:creationId xmlns:a16="http://schemas.microsoft.com/office/drawing/2014/main" id="{04797CCB-559F-A537-82A5-89619AC8CB1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042855" y="114653"/>
            <a:ext cx="2767218" cy="4181576"/>
          </a:xfrm>
          <a:prstGeom prst="rect">
            <a:avLst/>
          </a:prstGeom>
        </p:spPr>
      </p:pic>
      <p:sp>
        <p:nvSpPr>
          <p:cNvPr id="2" name="Slide Number Placeholder 3">
            <a:extLst>
              <a:ext uri="{FF2B5EF4-FFF2-40B4-BE49-F238E27FC236}">
                <a16:creationId xmlns:a16="http://schemas.microsoft.com/office/drawing/2014/main" id="{2F820E20-AA1E-6AE4-3728-15E834F64531}"/>
              </a:ext>
            </a:extLst>
          </p:cNvPr>
          <p:cNvSpPr>
            <a:spLocks noGrp="1"/>
          </p:cNvSpPr>
          <p:nvPr>
            <p:ph type="sldNum" sz="quarter" idx="12"/>
          </p:nvPr>
        </p:nvSpPr>
        <p:spPr>
          <a:xfrm>
            <a:off x="11414687" y="6480176"/>
            <a:ext cx="768085" cy="365125"/>
          </a:xfrm>
        </p:spPr>
        <p:txBody>
          <a:bodyPr/>
          <a:lstStyle/>
          <a:p>
            <a:fld id="{5857359A-ACC2-4AC8-94CA-842605F06C6B}" type="slidenum">
              <a:rPr lang="en-US" smtClean="0"/>
              <a:pPr/>
              <a:t>68</a:t>
            </a:fld>
            <a:endParaRPr lang="en-US" dirty="0"/>
          </a:p>
        </p:txBody>
      </p:sp>
    </p:spTree>
    <p:custDataLst>
      <p:tags r:id="rId1"/>
    </p:custDataLst>
    <p:extLst>
      <p:ext uri="{BB962C8B-B14F-4D97-AF65-F5344CB8AC3E}">
        <p14:creationId xmlns:p14="http://schemas.microsoft.com/office/powerpoint/2010/main" val="2557273372"/>
      </p:ext>
    </p:extLst>
  </p:cSld>
  <p:clrMapOvr>
    <a:masterClrMapping/>
  </p:clrMapOvr>
  <p:transition spd="slow">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76E39-C25A-1F12-96CD-128BB2AFFB66}"/>
              </a:ext>
            </a:extLst>
          </p:cNvPr>
          <p:cNvSpPr>
            <a:spLocks noGrp="1"/>
          </p:cNvSpPr>
          <p:nvPr>
            <p:ph type="title"/>
          </p:nvPr>
        </p:nvSpPr>
        <p:spPr>
          <a:xfrm>
            <a:off x="1866900" y="0"/>
            <a:ext cx="7140622" cy="1052736"/>
          </a:xfrm>
        </p:spPr>
        <p:txBody>
          <a:bodyPr>
            <a:normAutofit/>
          </a:bodyPr>
          <a:lstStyle/>
          <a:p>
            <a:r>
              <a:rPr lang="en-CA" sz="3200" dirty="0"/>
              <a:t> Additional Social Media Materials </a:t>
            </a:r>
          </a:p>
        </p:txBody>
      </p:sp>
      <p:sp>
        <p:nvSpPr>
          <p:cNvPr id="3" name="Slide Number Placeholder 2">
            <a:extLst>
              <a:ext uri="{FF2B5EF4-FFF2-40B4-BE49-F238E27FC236}">
                <a16:creationId xmlns:a16="http://schemas.microsoft.com/office/drawing/2014/main" id="{570330B3-579F-000F-EF93-8F42AACDC72E}"/>
              </a:ext>
            </a:extLst>
          </p:cNvPr>
          <p:cNvSpPr>
            <a:spLocks noGrp="1"/>
          </p:cNvSpPr>
          <p:nvPr>
            <p:ph type="sldNum" sz="quarter" idx="12"/>
          </p:nvPr>
        </p:nvSpPr>
        <p:spPr/>
        <p:txBody>
          <a:bodyPr/>
          <a:lstStyle/>
          <a:p>
            <a:fld id="{5857359A-ACC2-4AC8-94CA-842605F06C6B}" type="slidenum">
              <a:rPr lang="en-US" smtClean="0"/>
              <a:pPr/>
              <a:t>69</a:t>
            </a:fld>
            <a:endParaRPr lang="en-US" dirty="0"/>
          </a:p>
        </p:txBody>
      </p:sp>
      <p:pic>
        <p:nvPicPr>
          <p:cNvPr id="6" name="Picture 5" descr="Text&#10;&#10;Description automatically generated with low confidence">
            <a:extLst>
              <a:ext uri="{FF2B5EF4-FFF2-40B4-BE49-F238E27FC236}">
                <a16:creationId xmlns:a16="http://schemas.microsoft.com/office/drawing/2014/main" id="{1F3147B8-0246-22E0-4C01-B1BA1F6FDC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1408051"/>
            <a:ext cx="2065500" cy="3060000"/>
          </a:xfrm>
          <a:prstGeom prst="rect">
            <a:avLst/>
          </a:prstGeom>
        </p:spPr>
      </p:pic>
      <p:sp>
        <p:nvSpPr>
          <p:cNvPr id="8" name="TextBox 7">
            <a:extLst>
              <a:ext uri="{FF2B5EF4-FFF2-40B4-BE49-F238E27FC236}">
                <a16:creationId xmlns:a16="http://schemas.microsoft.com/office/drawing/2014/main" id="{11EA36E5-7051-2FCD-835A-3BD0B72B925F}"/>
              </a:ext>
            </a:extLst>
          </p:cNvPr>
          <p:cNvSpPr txBox="1"/>
          <p:nvPr/>
        </p:nvSpPr>
        <p:spPr bwMode="auto">
          <a:xfrm>
            <a:off x="502407" y="1714500"/>
            <a:ext cx="5007948" cy="1655518"/>
          </a:xfrm>
          <a:prstGeom prst="rect">
            <a:avLst/>
          </a:prstGeom>
          <a:noFill/>
          <a:ln w="9525">
            <a:noFill/>
            <a:miter lim="800000"/>
            <a:headEnd/>
            <a:tailEnd/>
          </a:ln>
        </p:spPr>
        <p:txBody>
          <a:bodyPr wrap="square">
            <a:spAutoFit/>
          </a:bodyPr>
          <a:lstStyle/>
          <a:p>
            <a:pPr marL="0" lvl="3">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Available Materials include: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lvl="3" indent="-228600">
              <a:lnSpc>
                <a:spcPct val="107000"/>
              </a:lnSpc>
              <a:buFont typeface="Symbol" panose="05050102010706020507" pitchFamily="18" charset="2"/>
              <a:buChar char=""/>
            </a:pPr>
            <a:r>
              <a:rPr lang="en-CA" sz="2400" dirty="0">
                <a:effectLst/>
                <a:latin typeface="Calibri" panose="020F0502020204030204" pitchFamily="34" charset="0"/>
                <a:ea typeface="Calibri" panose="020F0502020204030204" pitchFamily="34" charset="0"/>
                <a:cs typeface="Times New Roman" panose="02020603050405020304" pitchFamily="18" charset="0"/>
              </a:rPr>
              <a:t>Infographs</a:t>
            </a:r>
          </a:p>
          <a:p>
            <a:pPr marL="457200" lvl="3" indent="-228600">
              <a:lnSpc>
                <a:spcPct val="107000"/>
              </a:lnSpc>
              <a:buFont typeface="Symbol" panose="05050102010706020507" pitchFamily="18" charset="2"/>
              <a:buChar char=""/>
            </a:pPr>
            <a:r>
              <a:rPr lang="en-CA" sz="2400" dirty="0">
                <a:latin typeface="Calibri" panose="020F0502020204030204" pitchFamily="34" charset="0"/>
                <a:ea typeface="Calibri" panose="020F0502020204030204" pitchFamily="34" charset="0"/>
                <a:cs typeface="Times New Roman" panose="02020603050405020304" pitchFamily="18" charset="0"/>
              </a:rPr>
              <a:t>Posters</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lvl="3" indent="-228600">
              <a:lnSpc>
                <a:spcPct val="107000"/>
              </a:lnSpc>
              <a:spcAft>
                <a:spcPts val="80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Suggested </a:t>
            </a:r>
            <a:r>
              <a:rPr lang="en-US" sz="2400" dirty="0">
                <a:latin typeface="Calibri" panose="020F0502020204030204" pitchFamily="34" charset="0"/>
                <a:ea typeface="Calibri" panose="020F0502020204030204" pitchFamily="34" charset="0"/>
                <a:cs typeface="Times New Roman" panose="02020603050405020304" pitchFamily="18" charset="0"/>
              </a:rPr>
              <a:t>Text for Posts</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descr="A picture containing text, newspaper, sign&#10;&#10;Description automatically generated">
            <a:extLst>
              <a:ext uri="{FF2B5EF4-FFF2-40B4-BE49-F238E27FC236}">
                <a16:creationId xmlns:a16="http://schemas.microsoft.com/office/drawing/2014/main" id="{E9F4EA9E-EC74-8418-8220-EE9B2D55346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91866" y="3315141"/>
            <a:ext cx="2142357" cy="3060000"/>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22877693-BE81-6EBA-9EAE-38156197EC7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05633" y="3344760"/>
            <a:ext cx="2065500" cy="3060000"/>
          </a:xfrm>
          <a:prstGeom prst="rect">
            <a:avLst/>
          </a:prstGeom>
        </p:spPr>
      </p:pic>
      <p:pic>
        <p:nvPicPr>
          <p:cNvPr id="16" name="Picture 15" descr="Qr code&#10;&#10;Description automatically generated">
            <a:extLst>
              <a:ext uri="{FF2B5EF4-FFF2-40B4-BE49-F238E27FC236}">
                <a16:creationId xmlns:a16="http://schemas.microsoft.com/office/drawing/2014/main" id="{32167356-DF88-2596-00B7-0244E00B088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00195" y="150106"/>
            <a:ext cx="2142000" cy="3060000"/>
          </a:xfrm>
          <a:prstGeom prst="rect">
            <a:avLst/>
          </a:prstGeom>
        </p:spPr>
      </p:pic>
    </p:spTree>
    <p:custDataLst>
      <p:tags r:id="rId1"/>
    </p:custDataLst>
    <p:extLst>
      <p:ext uri="{BB962C8B-B14F-4D97-AF65-F5344CB8AC3E}">
        <p14:creationId xmlns:p14="http://schemas.microsoft.com/office/powerpoint/2010/main" val="3632282046"/>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RTF Observational Research – Recreational Boaters &amp; their Lifejacket Wear</a:t>
            </a:r>
            <a:endParaRPr lang="en-US" dirty="0"/>
          </a:p>
        </p:txBody>
      </p:sp>
      <p:sp>
        <p:nvSpPr>
          <p:cNvPr id="4" name="Slide Number Placeholder 3"/>
          <p:cNvSpPr>
            <a:spLocks noGrp="1"/>
          </p:cNvSpPr>
          <p:nvPr>
            <p:ph type="sldNum" sz="quarter" idx="12"/>
          </p:nvPr>
        </p:nvSpPr>
        <p:spPr/>
        <p:txBody>
          <a:bodyPr/>
          <a:lstStyle/>
          <a:p>
            <a:fld id="{5857359A-ACC2-4AC8-94CA-842605F06C6B}" type="slidenum">
              <a:rPr lang="en-US" smtClean="0"/>
              <a:pPr/>
              <a:t>7</a:t>
            </a:fld>
            <a:endParaRPr lang="en-US" dirty="0"/>
          </a:p>
        </p:txBody>
      </p:sp>
      <p:sp>
        <p:nvSpPr>
          <p:cNvPr id="6" name="Text Box 5"/>
          <p:cNvSpPr txBox="1">
            <a:spLocks noChangeArrowheads="1"/>
          </p:cNvSpPr>
          <p:nvPr/>
        </p:nvSpPr>
        <p:spPr bwMode="auto">
          <a:xfrm>
            <a:off x="434472" y="1258234"/>
            <a:ext cx="4047743" cy="5221942"/>
          </a:xfrm>
          <a:prstGeom prst="rect">
            <a:avLst/>
          </a:prstGeom>
          <a:noFill/>
          <a:ln w="9525">
            <a:noFill/>
            <a:miter lim="800000"/>
            <a:headEnd/>
            <a:tailEnd/>
          </a:ln>
        </p:spPr>
        <p:txBody>
          <a:bodyPr wrap="square">
            <a:spAutoFit/>
          </a:bodyPr>
          <a:lstStyle/>
          <a:p>
            <a:pPr marL="342900" indent="-342900">
              <a:spcAft>
                <a:spcPts val="800"/>
              </a:spcAft>
              <a:buFont typeface="Arial" pitchFamily="34" charset="0"/>
              <a:buChar char="•"/>
            </a:pPr>
            <a:r>
              <a:rPr lang="en-US" sz="1400" b="1" dirty="0">
                <a:latin typeface="Arial" pitchFamily="34" charset="0"/>
                <a:cs typeface="Arial" pitchFamily="34" charset="0"/>
              </a:rPr>
              <a:t>Where:  </a:t>
            </a:r>
            <a:r>
              <a:rPr lang="en-US" sz="1400" dirty="0">
                <a:latin typeface="Arial" pitchFamily="34" charset="0"/>
                <a:cs typeface="Arial" pitchFamily="34" charset="0"/>
              </a:rPr>
              <a:t>Selected Ontario inland lake regions:</a:t>
            </a:r>
          </a:p>
          <a:p>
            <a:pPr marL="800100" lvl="1" indent="-342900">
              <a:spcAft>
                <a:spcPts val="800"/>
              </a:spcAft>
              <a:buFont typeface="Arial" pitchFamily="34" charset="0"/>
              <a:buChar char="•"/>
            </a:pPr>
            <a:r>
              <a:rPr lang="en-US" sz="1400" dirty="0">
                <a:latin typeface="Arial" pitchFamily="34" charset="0"/>
                <a:cs typeface="Arial" pitchFamily="34" charset="0"/>
              </a:rPr>
              <a:t>Nipissing Lakes, Almaguin, Muskoka &amp; Haliburton Lakes, Lake Simcoe, Kawartha Lakes</a:t>
            </a:r>
          </a:p>
          <a:p>
            <a:pPr marL="800100" lvl="1" indent="-342900">
              <a:spcAft>
                <a:spcPts val="800"/>
              </a:spcAft>
              <a:buFont typeface="Arial" pitchFamily="34" charset="0"/>
              <a:buChar char="•"/>
            </a:pPr>
            <a:r>
              <a:rPr lang="en-US" sz="1400" dirty="0">
                <a:latin typeface="Arial" pitchFamily="34" charset="0"/>
                <a:cs typeface="Arial" pitchFamily="34" charset="0"/>
              </a:rPr>
              <a:t>Each region sub-divided into more specific sections</a:t>
            </a:r>
          </a:p>
          <a:p>
            <a:pPr marL="342900" indent="-342900">
              <a:spcAft>
                <a:spcPts val="800"/>
              </a:spcAft>
              <a:buFont typeface="Arial" pitchFamily="34" charset="0"/>
              <a:buChar char="•"/>
            </a:pPr>
            <a:r>
              <a:rPr lang="en-US" sz="1400" b="1" dirty="0">
                <a:latin typeface="Arial" pitchFamily="34" charset="0"/>
                <a:cs typeface="Arial" pitchFamily="34" charset="0"/>
              </a:rPr>
              <a:t>Who:</a:t>
            </a:r>
            <a:r>
              <a:rPr lang="en-US" sz="1400" dirty="0">
                <a:latin typeface="Arial" pitchFamily="34" charset="0"/>
                <a:cs typeface="Arial" pitchFamily="34" charset="0"/>
              </a:rPr>
              <a:t>  All recreational boaters in these lake regions, with particular focus on:</a:t>
            </a:r>
          </a:p>
          <a:p>
            <a:pPr marL="800100" lvl="1" indent="-342900">
              <a:spcAft>
                <a:spcPts val="800"/>
              </a:spcAft>
              <a:buFont typeface="Arial" pitchFamily="34" charset="0"/>
              <a:buChar char="•"/>
            </a:pPr>
            <a:r>
              <a:rPr lang="en-US" sz="1400" dirty="0">
                <a:latin typeface="Arial" pitchFamily="34" charset="0"/>
                <a:cs typeface="Arial" pitchFamily="34" charset="0"/>
              </a:rPr>
              <a:t>Fishers in small (&lt; 6 meters) powerboats </a:t>
            </a:r>
          </a:p>
          <a:p>
            <a:pPr marL="800100" lvl="1" indent="-342900">
              <a:spcAft>
                <a:spcPts val="800"/>
              </a:spcAft>
              <a:buFont typeface="Arial" pitchFamily="34" charset="0"/>
              <a:buChar char="•"/>
            </a:pPr>
            <a:r>
              <a:rPr lang="en-US" sz="1400" dirty="0">
                <a:latin typeface="Arial" pitchFamily="34" charset="0"/>
                <a:cs typeface="Arial" pitchFamily="34" charset="0"/>
              </a:rPr>
              <a:t>Pleasure boaters in small powerboats</a:t>
            </a:r>
          </a:p>
          <a:p>
            <a:pPr marL="800100" lvl="1" indent="-342900">
              <a:spcAft>
                <a:spcPts val="800"/>
              </a:spcAft>
              <a:buFont typeface="Arial" pitchFamily="34" charset="0"/>
              <a:buChar char="•"/>
            </a:pPr>
            <a:r>
              <a:rPr lang="en-US" sz="1400" dirty="0">
                <a:latin typeface="Arial" pitchFamily="34" charset="0"/>
                <a:cs typeface="Arial" pitchFamily="34" charset="0"/>
              </a:rPr>
              <a:t>Paddlers, in Canoes, Kayaks and Stand-Up Paddleboards (SUPs)</a:t>
            </a:r>
          </a:p>
          <a:p>
            <a:pPr marL="342900" indent="-342900">
              <a:spcAft>
                <a:spcPts val="800"/>
              </a:spcAft>
              <a:buFont typeface="Arial" pitchFamily="34" charset="0"/>
              <a:buChar char="•"/>
            </a:pPr>
            <a:r>
              <a:rPr lang="en-US" sz="1400" b="1" dirty="0">
                <a:latin typeface="Arial" pitchFamily="34" charset="0"/>
                <a:cs typeface="Arial" pitchFamily="34" charset="0"/>
              </a:rPr>
              <a:t>When:</a:t>
            </a:r>
            <a:r>
              <a:rPr lang="en-US" sz="1400" dirty="0">
                <a:latin typeface="Arial" pitchFamily="34" charset="0"/>
                <a:cs typeface="Arial" pitchFamily="34" charset="0"/>
              </a:rPr>
              <a:t>  July to mid-September 2021 and 2022 peak boating seasons in central Ontario, focusing on weekends when on-water boater traffic is high.</a:t>
            </a:r>
          </a:p>
          <a:p>
            <a:pPr marL="342900" indent="-342900">
              <a:spcAft>
                <a:spcPts val="800"/>
              </a:spcAft>
              <a:buFont typeface="Arial" pitchFamily="34" charset="0"/>
              <a:buChar char="•"/>
            </a:pPr>
            <a:r>
              <a:rPr lang="en-US" sz="1400" b="1" dirty="0">
                <a:latin typeface="Arial" pitchFamily="34" charset="0"/>
                <a:cs typeface="Arial" pitchFamily="34" charset="0"/>
              </a:rPr>
              <a:t>How Many:  </a:t>
            </a:r>
            <a:r>
              <a:rPr lang="en-US" sz="1400" dirty="0">
                <a:latin typeface="Arial" pitchFamily="34" charset="0"/>
                <a:cs typeface="Arial" pitchFamily="34" charset="0"/>
              </a:rPr>
              <a:t>Large robust sample sizes – 11,847 boaters in 2021 and 11,812 in 2022.</a:t>
            </a:r>
            <a:r>
              <a:rPr lang="en-CA" sz="1200" dirty="0">
                <a:latin typeface="Arial" pitchFamily="34" charset="0"/>
                <a:cs typeface="Arial" pitchFamily="34" charset="0"/>
              </a:rPr>
              <a:t> </a:t>
            </a:r>
            <a:endParaRPr lang="en-US" sz="1200" dirty="0">
              <a:latin typeface="Arial" pitchFamily="34" charset="0"/>
              <a:cs typeface="Arial" pitchFamily="34" charset="0"/>
            </a:endParaRPr>
          </a:p>
        </p:txBody>
      </p:sp>
      <p:pic>
        <p:nvPicPr>
          <p:cNvPr id="3" name="Picture 2">
            <a:extLst>
              <a:ext uri="{FF2B5EF4-FFF2-40B4-BE49-F238E27FC236}">
                <a16:creationId xmlns:a16="http://schemas.microsoft.com/office/drawing/2014/main" id="{C409574C-066D-C0AF-0AAF-441287BB26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59939" y="1735320"/>
            <a:ext cx="2531813" cy="3217808"/>
          </a:xfrm>
          <a:prstGeom prst="rect">
            <a:avLst/>
          </a:prstGeom>
        </p:spPr>
      </p:pic>
      <p:pic>
        <p:nvPicPr>
          <p:cNvPr id="5" name="Picture 4">
            <a:extLst>
              <a:ext uri="{FF2B5EF4-FFF2-40B4-BE49-F238E27FC236}">
                <a16:creationId xmlns:a16="http://schemas.microsoft.com/office/drawing/2014/main" id="{4578A665-EFA2-E545-84AF-6E46127B686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05941" y="1735320"/>
            <a:ext cx="3150698" cy="3217808"/>
          </a:xfrm>
          <a:prstGeom prst="rect">
            <a:avLst/>
          </a:prstGeom>
        </p:spPr>
      </p:pic>
    </p:spTree>
    <p:custDataLst>
      <p:tags r:id="rId1"/>
    </p:custDataLst>
  </p:cSld>
  <p:clrMapOvr>
    <a:masterClrMapping/>
  </p:clrMapOvr>
  <p:transition spd="slow">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693A9E-6EE3-1718-3480-64DD48B70358}"/>
              </a:ext>
            </a:extLst>
          </p:cNvPr>
          <p:cNvSpPr>
            <a:spLocks noGrp="1"/>
          </p:cNvSpPr>
          <p:nvPr>
            <p:ph sz="half" idx="4294967295"/>
          </p:nvPr>
        </p:nvSpPr>
        <p:spPr>
          <a:xfrm>
            <a:off x="219075" y="1389479"/>
            <a:ext cx="5740174" cy="43513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buNone/>
            </a:pPr>
            <a:r>
              <a:rPr lang="en-CA" sz="3000" b="1" dirty="0">
                <a:latin typeface="Calibri" panose="020F0502020204030204" pitchFamily="34" charset="0"/>
                <a:ea typeface="Calibri" panose="020F0502020204030204" pitchFamily="34" charset="0"/>
                <a:cs typeface="Times New Roman" panose="02020603050405020304" pitchFamily="18" charset="0"/>
              </a:rPr>
              <a:t>Tips to Consider:</a:t>
            </a:r>
            <a:endParaRPr lang="en-CA" sz="3000" b="1"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pPr>
            <a:r>
              <a:rPr lang="en-US" sz="2600" dirty="0">
                <a:effectLst/>
                <a:latin typeface="Calibri" panose="020F0502020204030204" pitchFamily="34" charset="0"/>
                <a:ea typeface="Calibri" panose="020F0502020204030204" pitchFamily="34" charset="0"/>
                <a:cs typeface="Times New Roman" panose="02020603050405020304" pitchFamily="18" charset="0"/>
              </a:rPr>
              <a:t>Throughout the boating season, longer exposure is more effective; start as early as possible</a:t>
            </a:r>
            <a:endParaRPr lang="en-CA" sz="26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pPr>
            <a:r>
              <a:rPr lang="en-US" sz="2600" dirty="0">
                <a:effectLst/>
                <a:latin typeface="Calibri" panose="020F0502020204030204" pitchFamily="34" charset="0"/>
                <a:ea typeface="Calibri" panose="020F0502020204030204" pitchFamily="34" charset="0"/>
                <a:cs typeface="Times New Roman" panose="02020603050405020304" pitchFamily="18" charset="0"/>
              </a:rPr>
              <a:t>Putting the outdoor signs at key locations around your marina – like gas dock, launches, entrances onto docks</a:t>
            </a:r>
          </a:p>
          <a:p>
            <a:pPr lvl="1">
              <a:lnSpc>
                <a:spcPct val="107000"/>
              </a:lnSpc>
            </a:pPr>
            <a:r>
              <a:rPr lang="en-US" sz="2600" dirty="0">
                <a:effectLst/>
                <a:latin typeface="Calibri" panose="020F0502020204030204" pitchFamily="34" charset="0"/>
                <a:ea typeface="Calibri" panose="020F0502020204030204" pitchFamily="34" charset="0"/>
                <a:cs typeface="Times New Roman" panose="02020603050405020304" pitchFamily="18" charset="0"/>
              </a:rPr>
              <a:t>Window clings are removeable and can easily be moved around your windows and doors </a:t>
            </a:r>
            <a:endParaRPr lang="en-CA" sz="2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descr="A picture containing water, outdoor, boat&#10;&#10;Description automatically generated">
            <a:extLst>
              <a:ext uri="{FF2B5EF4-FFF2-40B4-BE49-F238E27FC236}">
                <a16:creationId xmlns:a16="http://schemas.microsoft.com/office/drawing/2014/main" id="{8AD21733-7AC2-1474-F9E5-D5EDFA097DE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7350" y="304800"/>
            <a:ext cx="2914650" cy="4467225"/>
          </a:xfrm>
          <a:prstGeom prst="rect">
            <a:avLst/>
          </a:prstGeom>
        </p:spPr>
      </p:pic>
      <p:pic>
        <p:nvPicPr>
          <p:cNvPr id="8" name="Picture 7" descr="A picture containing text, grass, outdoor, sky&#10;&#10;Description automatically generated">
            <a:extLst>
              <a:ext uri="{FF2B5EF4-FFF2-40B4-BE49-F238E27FC236}">
                <a16:creationId xmlns:a16="http://schemas.microsoft.com/office/drawing/2014/main" id="{F947B204-A387-3C5F-E441-641C936F034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11168" y="304800"/>
            <a:ext cx="2657475" cy="4457700"/>
          </a:xfrm>
          <a:prstGeom prst="rect">
            <a:avLst/>
          </a:prstGeom>
        </p:spPr>
      </p:pic>
      <p:pic>
        <p:nvPicPr>
          <p:cNvPr id="7" name="Picture 6">
            <a:extLst>
              <a:ext uri="{FF2B5EF4-FFF2-40B4-BE49-F238E27FC236}">
                <a16:creationId xmlns:a16="http://schemas.microsoft.com/office/drawing/2014/main" id="{F0AE5448-BA62-566E-B1AE-E08310796D3D}"/>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471002" y="4152899"/>
            <a:ext cx="3553488" cy="2525486"/>
          </a:xfrm>
          <a:prstGeom prst="rect">
            <a:avLst/>
          </a:prstGeom>
        </p:spPr>
      </p:pic>
      <p:sp>
        <p:nvSpPr>
          <p:cNvPr id="4" name="Title 1">
            <a:extLst>
              <a:ext uri="{FF2B5EF4-FFF2-40B4-BE49-F238E27FC236}">
                <a16:creationId xmlns:a16="http://schemas.microsoft.com/office/drawing/2014/main" id="{1C8E408B-341A-6846-2EA8-0BF6D508B1AC}"/>
              </a:ext>
            </a:extLst>
          </p:cNvPr>
          <p:cNvSpPr txBox="1">
            <a:spLocks/>
          </p:cNvSpPr>
          <p:nvPr/>
        </p:nvSpPr>
        <p:spPr>
          <a:xfrm>
            <a:off x="1839952" y="156116"/>
            <a:ext cx="4951142" cy="896619"/>
          </a:xfrm>
          <a:prstGeom prst="rect">
            <a:avLst/>
          </a:prstGeom>
        </p:spPr>
        <p:txBody>
          <a:bodyPr>
            <a:normAutofit/>
          </a:bodyPr>
          <a:lstStyle>
            <a:lvl1pPr algn="l" defTabSz="914400" rtl="0" eaLnBrk="1" latinLnBrk="0" hangingPunct="1">
              <a:spcBef>
                <a:spcPct val="0"/>
              </a:spcBef>
              <a:buNone/>
              <a:defRPr sz="2000" b="1" kern="1200">
                <a:solidFill>
                  <a:schemeClr val="bg1"/>
                </a:solidFill>
                <a:latin typeface="Arial" pitchFamily="34" charset="0"/>
                <a:ea typeface="+mj-ea"/>
                <a:cs typeface="Arial" pitchFamily="34" charset="0"/>
              </a:defRPr>
            </a:lvl1pPr>
          </a:lstStyle>
          <a:p>
            <a:pPr marL="0" lvl="0" indent="0">
              <a:lnSpc>
                <a:spcPct val="107000"/>
              </a:lnSpc>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Ideas for Your Campaign </a:t>
            </a:r>
            <a:endParaRPr lang="en-US" sz="32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3">
            <a:extLst>
              <a:ext uri="{FF2B5EF4-FFF2-40B4-BE49-F238E27FC236}">
                <a16:creationId xmlns:a16="http://schemas.microsoft.com/office/drawing/2014/main" id="{8B6963D4-06E1-41ED-94DF-AB8BA72D839A}"/>
              </a:ext>
            </a:extLst>
          </p:cNvPr>
          <p:cNvSpPr>
            <a:spLocks noGrp="1"/>
          </p:cNvSpPr>
          <p:nvPr>
            <p:ph type="sldNum" sz="quarter" idx="12"/>
          </p:nvPr>
        </p:nvSpPr>
        <p:spPr>
          <a:xfrm>
            <a:off x="11414687" y="6480176"/>
            <a:ext cx="768085" cy="365125"/>
          </a:xfrm>
        </p:spPr>
        <p:txBody>
          <a:bodyPr/>
          <a:lstStyle/>
          <a:p>
            <a:fld id="{5857359A-ACC2-4AC8-94CA-842605F06C6B}" type="slidenum">
              <a:rPr lang="en-US" smtClean="0"/>
              <a:pPr/>
              <a:t>70</a:t>
            </a:fld>
            <a:endParaRPr lang="en-US" dirty="0"/>
          </a:p>
        </p:txBody>
      </p:sp>
    </p:spTree>
    <p:custDataLst>
      <p:tags r:id="rId1"/>
    </p:custDataLst>
    <p:extLst>
      <p:ext uri="{BB962C8B-B14F-4D97-AF65-F5344CB8AC3E}">
        <p14:creationId xmlns:p14="http://schemas.microsoft.com/office/powerpoint/2010/main" val="7985686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693A9E-6EE3-1718-3480-64DD48B70358}"/>
              </a:ext>
            </a:extLst>
          </p:cNvPr>
          <p:cNvSpPr>
            <a:spLocks noGrp="1"/>
          </p:cNvSpPr>
          <p:nvPr>
            <p:ph sz="half" idx="4294967295"/>
          </p:nvPr>
        </p:nvSpPr>
        <p:spPr>
          <a:xfrm>
            <a:off x="301805" y="1382291"/>
            <a:ext cx="443833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More Ideas to consider…</a:t>
            </a:r>
          </a:p>
          <a:p>
            <a:pPr marL="0" lvl="0" indent="0">
              <a:lnSpc>
                <a:spcPct val="107000"/>
              </a:lnSpc>
              <a:buNone/>
            </a:pPr>
            <a:endParaRPr lang="en-US" sz="1200" b="1"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Handing out the post cards to customers</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Displaying posters or tent cards in high traffic locations within your service centre, store or recreational centre</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icture containing text, indoor, ceiling&#10;&#10;Description automatically generated">
            <a:extLst>
              <a:ext uri="{FF2B5EF4-FFF2-40B4-BE49-F238E27FC236}">
                <a16:creationId xmlns:a16="http://schemas.microsoft.com/office/drawing/2014/main" id="{318F123E-3A11-BEED-703F-752C1E34AF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84118" y="4019201"/>
            <a:ext cx="3512349" cy="2619003"/>
          </a:xfrm>
          <a:prstGeom prst="rect">
            <a:avLst/>
          </a:prstGeom>
        </p:spPr>
      </p:pic>
      <p:pic>
        <p:nvPicPr>
          <p:cNvPr id="5" name="Picture 4" descr="A coffee maker on a table&#10;&#10;Description automatically generated with low confidence">
            <a:extLst>
              <a:ext uri="{FF2B5EF4-FFF2-40B4-BE49-F238E27FC236}">
                <a16:creationId xmlns:a16="http://schemas.microsoft.com/office/drawing/2014/main" id="{3FE18CE1-0AE8-0661-663E-B18B5A3A87B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17358" y="145282"/>
            <a:ext cx="3069906" cy="3787023"/>
          </a:xfrm>
          <a:prstGeom prst="rect">
            <a:avLst/>
          </a:prstGeom>
        </p:spPr>
      </p:pic>
      <p:pic>
        <p:nvPicPr>
          <p:cNvPr id="6" name="Picture 5" descr="A picture containing text, indoor, open, cluttered&#10;&#10;Description automatically generated">
            <a:extLst>
              <a:ext uri="{FF2B5EF4-FFF2-40B4-BE49-F238E27FC236}">
                <a16:creationId xmlns:a16="http://schemas.microsoft.com/office/drawing/2014/main" id="{FD4BAFF7-DAD6-D368-E202-1459D9E7D84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29391"/>
          <a:stretch/>
        </p:blipFill>
        <p:spPr>
          <a:xfrm>
            <a:off x="10012243" y="145282"/>
            <a:ext cx="2005586" cy="3787200"/>
          </a:xfrm>
          <a:prstGeom prst="rect">
            <a:avLst/>
          </a:prstGeom>
        </p:spPr>
      </p:pic>
      <p:sp>
        <p:nvSpPr>
          <p:cNvPr id="2" name="Title 1">
            <a:extLst>
              <a:ext uri="{FF2B5EF4-FFF2-40B4-BE49-F238E27FC236}">
                <a16:creationId xmlns:a16="http://schemas.microsoft.com/office/drawing/2014/main" id="{8667C10B-D0F1-3C72-EFA4-FD923450EB52}"/>
              </a:ext>
            </a:extLst>
          </p:cNvPr>
          <p:cNvSpPr txBox="1">
            <a:spLocks/>
          </p:cNvSpPr>
          <p:nvPr/>
        </p:nvSpPr>
        <p:spPr>
          <a:xfrm>
            <a:off x="2085278" y="156116"/>
            <a:ext cx="4705816" cy="896619"/>
          </a:xfrm>
          <a:prstGeom prst="rect">
            <a:avLst/>
          </a:prstGeom>
        </p:spPr>
        <p:txBody>
          <a:bodyPr>
            <a:normAutofit/>
          </a:bodyPr>
          <a:lstStyle>
            <a:lvl1pPr algn="l" defTabSz="914400" rtl="0" eaLnBrk="1" latinLnBrk="0" hangingPunct="1">
              <a:spcBef>
                <a:spcPct val="0"/>
              </a:spcBef>
              <a:buNone/>
              <a:defRPr sz="2000" b="1" kern="1200">
                <a:solidFill>
                  <a:schemeClr val="bg1"/>
                </a:solidFill>
                <a:latin typeface="Arial" pitchFamily="34" charset="0"/>
                <a:ea typeface="+mj-ea"/>
                <a:cs typeface="Arial" pitchFamily="34" charset="0"/>
              </a:defRPr>
            </a:lvl1pPr>
          </a:lstStyle>
          <a:p>
            <a:pPr marL="0" lvl="0" indent="0">
              <a:lnSpc>
                <a:spcPct val="107000"/>
              </a:lnSpc>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Ideas for Your Campaign </a:t>
            </a:r>
            <a:endParaRPr lang="en-US" sz="32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3">
            <a:extLst>
              <a:ext uri="{FF2B5EF4-FFF2-40B4-BE49-F238E27FC236}">
                <a16:creationId xmlns:a16="http://schemas.microsoft.com/office/drawing/2014/main" id="{E8BE8451-9E75-C0B5-63E1-7A096561C7DF}"/>
              </a:ext>
            </a:extLst>
          </p:cNvPr>
          <p:cNvSpPr>
            <a:spLocks noGrp="1"/>
          </p:cNvSpPr>
          <p:nvPr>
            <p:ph type="sldNum" sz="quarter" idx="12"/>
          </p:nvPr>
        </p:nvSpPr>
        <p:spPr>
          <a:xfrm>
            <a:off x="11414687" y="6480176"/>
            <a:ext cx="768085" cy="365125"/>
          </a:xfrm>
        </p:spPr>
        <p:txBody>
          <a:bodyPr/>
          <a:lstStyle/>
          <a:p>
            <a:fld id="{5857359A-ACC2-4AC8-94CA-842605F06C6B}" type="slidenum">
              <a:rPr lang="en-US" smtClean="0"/>
              <a:pPr/>
              <a:t>71</a:t>
            </a:fld>
            <a:endParaRPr lang="en-US" dirty="0"/>
          </a:p>
        </p:txBody>
      </p:sp>
    </p:spTree>
    <p:custDataLst>
      <p:tags r:id="rId1"/>
    </p:custDataLst>
    <p:extLst>
      <p:ext uri="{BB962C8B-B14F-4D97-AF65-F5344CB8AC3E}">
        <p14:creationId xmlns:p14="http://schemas.microsoft.com/office/powerpoint/2010/main" val="4794056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693A9E-6EE3-1718-3480-64DD48B70358}"/>
              </a:ext>
            </a:extLst>
          </p:cNvPr>
          <p:cNvSpPr>
            <a:spLocks noGrp="1"/>
          </p:cNvSpPr>
          <p:nvPr>
            <p:ph sz="half" idx="1"/>
          </p:nvPr>
        </p:nvSpPr>
        <p:spPr>
          <a:xfrm>
            <a:off x="527957" y="1184222"/>
            <a:ext cx="6117771" cy="5184361"/>
          </a:xfrm>
        </p:spPr>
        <p:txBody>
          <a:bodyPr>
            <a:normAutofit/>
          </a:bodyPr>
          <a:lstStyle/>
          <a:p>
            <a:pPr marL="0" lvl="0" indent="0">
              <a:lnSpc>
                <a:spcPct val="107000"/>
              </a:lnSpc>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More Ideas to consider…</a:t>
            </a:r>
          </a:p>
          <a:p>
            <a:pPr marL="0" lvl="0" indent="0">
              <a:lnSpc>
                <a:spcPct val="107000"/>
              </a:lnSpc>
              <a:buNone/>
            </a:pPr>
            <a:r>
              <a:rPr lang="en-CA" sz="2400" b="1" dirty="0">
                <a:effectLst/>
                <a:latin typeface="Calibri" panose="020F0502020204030204" pitchFamily="34" charset="0"/>
                <a:ea typeface="Calibri" panose="020F0502020204030204" pitchFamily="34" charset="0"/>
                <a:cs typeface="Times New Roman" panose="02020603050405020304" pitchFamily="18" charset="0"/>
              </a:rPr>
              <a:t>Special Limited Time Events:</a:t>
            </a:r>
          </a:p>
          <a:p>
            <a:pPr marL="742950" lvl="1" indent="-285750">
              <a:lnSpc>
                <a:spcPct val="107000"/>
              </a:lnSpc>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Host a special event during Safe Boating Awareness Week, Free Fishing Week or Drowning Prevention Week</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Host “customer appreciation” events during the boating season</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Participate in local events around key Provincial/National celebrations – Victoria Day, Canada Day, Civic Holiday, Jean Baptiste Day, etc</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pic>
        <p:nvPicPr>
          <p:cNvPr id="4" name="Picture 3" descr="A group of people standing outside&#10;&#10;Description automatically generated with medium confidence">
            <a:extLst>
              <a:ext uri="{FF2B5EF4-FFF2-40B4-BE49-F238E27FC236}">
                <a16:creationId xmlns:a16="http://schemas.microsoft.com/office/drawing/2014/main" id="{54D8B1B7-1E90-D599-8EFE-4CAEB16E704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26397" y="489416"/>
            <a:ext cx="3945679" cy="2623457"/>
          </a:xfrm>
          <a:prstGeom prst="rect">
            <a:avLst/>
          </a:prstGeom>
        </p:spPr>
      </p:pic>
      <p:pic>
        <p:nvPicPr>
          <p:cNvPr id="6" name="Picture 5" descr="A group of people on a boat&#10;&#10;Description automatically generated with low confidence">
            <a:extLst>
              <a:ext uri="{FF2B5EF4-FFF2-40B4-BE49-F238E27FC236}">
                <a16:creationId xmlns:a16="http://schemas.microsoft.com/office/drawing/2014/main" id="{748A1860-F956-A7C1-2649-427D17FAC28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31908" y="3255711"/>
            <a:ext cx="2334655" cy="3112873"/>
          </a:xfrm>
          <a:prstGeom prst="rect">
            <a:avLst/>
          </a:prstGeom>
        </p:spPr>
      </p:pic>
      <p:sp>
        <p:nvSpPr>
          <p:cNvPr id="2" name="Title 1">
            <a:extLst>
              <a:ext uri="{FF2B5EF4-FFF2-40B4-BE49-F238E27FC236}">
                <a16:creationId xmlns:a16="http://schemas.microsoft.com/office/drawing/2014/main" id="{6728005B-8837-796C-42E1-017501DDDC34}"/>
              </a:ext>
            </a:extLst>
          </p:cNvPr>
          <p:cNvSpPr txBox="1">
            <a:spLocks/>
          </p:cNvSpPr>
          <p:nvPr/>
        </p:nvSpPr>
        <p:spPr>
          <a:xfrm>
            <a:off x="2118732" y="156116"/>
            <a:ext cx="4672362" cy="896619"/>
          </a:xfrm>
          <a:prstGeom prst="rect">
            <a:avLst/>
          </a:prstGeom>
        </p:spPr>
        <p:txBody>
          <a:bodyPr>
            <a:normAutofit/>
          </a:bodyPr>
          <a:lstStyle>
            <a:lvl1pPr algn="l" defTabSz="914400" rtl="0" eaLnBrk="1" latinLnBrk="0" hangingPunct="1">
              <a:spcBef>
                <a:spcPct val="0"/>
              </a:spcBef>
              <a:buNone/>
              <a:defRPr sz="2000" b="1" kern="1200">
                <a:solidFill>
                  <a:schemeClr val="bg1"/>
                </a:solidFill>
                <a:latin typeface="Arial" pitchFamily="34" charset="0"/>
                <a:ea typeface="+mj-ea"/>
                <a:cs typeface="Arial" pitchFamily="34" charset="0"/>
              </a:defRPr>
            </a:lvl1pPr>
          </a:lstStyle>
          <a:p>
            <a:pPr marL="0" lvl="0" indent="0">
              <a:lnSpc>
                <a:spcPct val="107000"/>
              </a:lnSpc>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Ideas for Your Campaign </a:t>
            </a:r>
            <a:endParaRPr lang="en-US" sz="32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3">
            <a:extLst>
              <a:ext uri="{FF2B5EF4-FFF2-40B4-BE49-F238E27FC236}">
                <a16:creationId xmlns:a16="http://schemas.microsoft.com/office/drawing/2014/main" id="{1606D531-C559-5B25-D098-D16E735B71E5}"/>
              </a:ext>
            </a:extLst>
          </p:cNvPr>
          <p:cNvSpPr txBox="1">
            <a:spLocks/>
          </p:cNvSpPr>
          <p:nvPr/>
        </p:nvSpPr>
        <p:spPr>
          <a:xfrm>
            <a:off x="11414687" y="6480176"/>
            <a:ext cx="76808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857359A-ACC2-4AC8-94CA-842605F06C6B}" type="slidenum">
              <a:rPr lang="en-US" smtClean="0">
                <a:solidFill>
                  <a:schemeClr val="bg1">
                    <a:lumMod val="50000"/>
                  </a:schemeClr>
                </a:solidFill>
              </a:rPr>
              <a:pPr algn="r"/>
              <a:t>72</a:t>
            </a:fld>
            <a:endParaRPr lang="en-US" dirty="0">
              <a:solidFill>
                <a:schemeClr val="bg1">
                  <a:lumMod val="50000"/>
                </a:schemeClr>
              </a:solidFill>
            </a:endParaRPr>
          </a:p>
        </p:txBody>
      </p:sp>
    </p:spTree>
    <p:custDataLst>
      <p:tags r:id="rId1"/>
    </p:custDataLst>
    <p:extLst>
      <p:ext uri="{BB962C8B-B14F-4D97-AF65-F5344CB8AC3E}">
        <p14:creationId xmlns:p14="http://schemas.microsoft.com/office/powerpoint/2010/main" val="3212992209"/>
      </p:ext>
    </p:extLst>
  </p:cSld>
  <p:clrMapOvr>
    <a:masterClrMapping/>
  </p:clrMapOvr>
  <p:transition spd="slow">
    <p:fade thruBlk="1"/>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9D826C-D65B-FED9-81E2-ABBC8C20CEED}"/>
              </a:ext>
            </a:extLst>
          </p:cNvPr>
          <p:cNvSpPr txBox="1"/>
          <p:nvPr/>
        </p:nvSpPr>
        <p:spPr>
          <a:xfrm>
            <a:off x="689811" y="1285410"/>
            <a:ext cx="9983530" cy="1620700"/>
          </a:xfrm>
          <a:prstGeom prst="rect">
            <a:avLst/>
          </a:prstGeom>
          <a:noFill/>
        </p:spPr>
        <p:txBody>
          <a:bodyPr wrap="square" rtlCol="0">
            <a:spAutoFit/>
          </a:bodyPr>
          <a:lstStyle/>
          <a:p>
            <a:pPr lvl="1">
              <a:lnSpc>
                <a:spcPct val="107000"/>
              </a:lnSpc>
            </a:pPr>
            <a:r>
              <a:rPr lang="en-CA" sz="2800" b="1" dirty="0">
                <a:effectLst/>
                <a:latin typeface="Calibri" panose="020F0502020204030204" pitchFamily="34" charset="0"/>
                <a:ea typeface="Calibri" panose="020F0502020204030204" pitchFamily="34" charset="0"/>
                <a:cs typeface="Times New Roman" panose="02020603050405020304" pitchFamily="18" charset="0"/>
              </a:rPr>
              <a:t>Outreach with local Partners:</a:t>
            </a:r>
          </a:p>
          <a:p>
            <a:pPr marL="742950" lvl="1" indent="-285750">
              <a:lnSpc>
                <a:spcPct val="107000"/>
              </a:lnSpc>
              <a:buFont typeface="Courier New" panose="02070309020205020404" pitchFamily="49" charset="0"/>
              <a:buChar char="o"/>
            </a:pPr>
            <a:r>
              <a:rPr lang="en-US" sz="2400" dirty="0">
                <a:latin typeface="Calibri" panose="020F0502020204030204" pitchFamily="34" charset="0"/>
                <a:ea typeface="Calibri" panose="020F0502020204030204" pitchFamily="34" charset="0"/>
                <a:cs typeface="Times New Roman" panose="02020603050405020304" pitchFamily="18" charset="0"/>
              </a:rPr>
              <a:t>Reach out </a:t>
            </a:r>
            <a:r>
              <a:rPr lang="en-US" sz="2400" dirty="0">
                <a:effectLst/>
                <a:latin typeface="Calibri" panose="020F0502020204030204" pitchFamily="34" charset="0"/>
                <a:ea typeface="Calibri" panose="020F0502020204030204" pitchFamily="34" charset="0"/>
                <a:cs typeface="Times New Roman" panose="02020603050405020304" pitchFamily="18" charset="0"/>
              </a:rPr>
              <a:t>to associations, local chambers of commerce, CPS, community partners to help you get the word out, work with you</a:t>
            </a:r>
          </a:p>
          <a:p>
            <a:endParaRPr lang="en-CA" dirty="0"/>
          </a:p>
        </p:txBody>
      </p:sp>
      <p:pic>
        <p:nvPicPr>
          <p:cNvPr id="4" name="Picture 3" descr="A picture containing text, outdoor, sky, ground&#10;&#10;Description automatically generated">
            <a:extLst>
              <a:ext uri="{FF2B5EF4-FFF2-40B4-BE49-F238E27FC236}">
                <a16:creationId xmlns:a16="http://schemas.microsoft.com/office/drawing/2014/main" id="{4FF1ABB8-5E32-7050-112F-61EBB17D44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72696" y="3265714"/>
            <a:ext cx="3622765" cy="2717074"/>
          </a:xfrm>
          <a:prstGeom prst="rect">
            <a:avLst/>
          </a:prstGeom>
        </p:spPr>
      </p:pic>
      <p:pic>
        <p:nvPicPr>
          <p:cNvPr id="6" name="Picture 5" descr="A picture containing outdoor, boat&#10;&#10;Description automatically generated">
            <a:extLst>
              <a:ext uri="{FF2B5EF4-FFF2-40B4-BE49-F238E27FC236}">
                <a16:creationId xmlns:a16="http://schemas.microsoft.com/office/drawing/2014/main" id="{ED130788-7E3E-5A3C-ED75-C8CAF150D8B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2381791" y="3327762"/>
            <a:ext cx="3457305" cy="2592978"/>
          </a:xfrm>
          <a:prstGeom prst="rect">
            <a:avLst/>
          </a:prstGeom>
        </p:spPr>
      </p:pic>
      <p:sp>
        <p:nvSpPr>
          <p:cNvPr id="3" name="Title 1">
            <a:extLst>
              <a:ext uri="{FF2B5EF4-FFF2-40B4-BE49-F238E27FC236}">
                <a16:creationId xmlns:a16="http://schemas.microsoft.com/office/drawing/2014/main" id="{53AF0092-A84E-1CBD-57D6-560AC8DE6877}"/>
              </a:ext>
            </a:extLst>
          </p:cNvPr>
          <p:cNvSpPr txBox="1">
            <a:spLocks/>
          </p:cNvSpPr>
          <p:nvPr/>
        </p:nvSpPr>
        <p:spPr>
          <a:xfrm>
            <a:off x="2118732" y="156116"/>
            <a:ext cx="4672362" cy="896619"/>
          </a:xfrm>
          <a:prstGeom prst="rect">
            <a:avLst/>
          </a:prstGeom>
        </p:spPr>
        <p:txBody>
          <a:bodyPr>
            <a:normAutofit/>
          </a:bodyPr>
          <a:lstStyle>
            <a:lvl1pPr algn="l" defTabSz="914400" rtl="0" eaLnBrk="1" latinLnBrk="0" hangingPunct="1">
              <a:spcBef>
                <a:spcPct val="0"/>
              </a:spcBef>
              <a:buNone/>
              <a:defRPr sz="2000" b="1" kern="1200">
                <a:solidFill>
                  <a:schemeClr val="bg1"/>
                </a:solidFill>
                <a:latin typeface="Arial" pitchFamily="34" charset="0"/>
                <a:ea typeface="+mj-ea"/>
                <a:cs typeface="Arial" pitchFamily="34" charset="0"/>
              </a:defRPr>
            </a:lvl1pPr>
          </a:lstStyle>
          <a:p>
            <a:pPr marL="0" lvl="0" indent="0">
              <a:lnSpc>
                <a:spcPct val="107000"/>
              </a:lnSpc>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Ideas for Your Campaign </a:t>
            </a:r>
            <a:endParaRPr lang="en-US" sz="32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3">
            <a:extLst>
              <a:ext uri="{FF2B5EF4-FFF2-40B4-BE49-F238E27FC236}">
                <a16:creationId xmlns:a16="http://schemas.microsoft.com/office/drawing/2014/main" id="{7DF800BF-AF9F-BC2D-01B4-23C13D90C683}"/>
              </a:ext>
            </a:extLst>
          </p:cNvPr>
          <p:cNvSpPr>
            <a:spLocks noGrp="1"/>
          </p:cNvSpPr>
          <p:nvPr>
            <p:ph type="sldNum" sz="quarter" idx="12"/>
          </p:nvPr>
        </p:nvSpPr>
        <p:spPr>
          <a:xfrm>
            <a:off x="11414687" y="6480176"/>
            <a:ext cx="768085" cy="365125"/>
          </a:xfrm>
        </p:spPr>
        <p:txBody>
          <a:bodyPr/>
          <a:lstStyle/>
          <a:p>
            <a:fld id="{5857359A-ACC2-4AC8-94CA-842605F06C6B}" type="slidenum">
              <a:rPr lang="en-US" smtClean="0"/>
              <a:pPr/>
              <a:t>73</a:t>
            </a:fld>
            <a:endParaRPr lang="en-US" dirty="0"/>
          </a:p>
        </p:txBody>
      </p:sp>
    </p:spTree>
    <p:custDataLst>
      <p:tags r:id="rId1"/>
    </p:custDataLst>
    <p:extLst>
      <p:ext uri="{BB962C8B-B14F-4D97-AF65-F5344CB8AC3E}">
        <p14:creationId xmlns:p14="http://schemas.microsoft.com/office/powerpoint/2010/main" val="32861813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57359A-ACC2-4AC8-94CA-842605F06C6B}" type="slidenum">
              <a:rPr lang="en-US" smtClean="0"/>
              <a:pPr/>
              <a:t>74</a:t>
            </a:fld>
            <a:endParaRPr lang="en-US" dirty="0"/>
          </a:p>
        </p:txBody>
      </p:sp>
      <p:sp>
        <p:nvSpPr>
          <p:cNvPr id="5" name="Rectangle 4"/>
          <p:cNvSpPr>
            <a:spLocks noChangeArrowheads="1"/>
          </p:cNvSpPr>
          <p:nvPr/>
        </p:nvSpPr>
        <p:spPr bwMode="auto">
          <a:xfrm>
            <a:off x="2971800" y="2438400"/>
            <a:ext cx="6400800" cy="2120900"/>
          </a:xfrm>
          <a:prstGeom prst="rect">
            <a:avLst/>
          </a:prstGeom>
          <a:solidFill>
            <a:srgbClr val="DDDDDD"/>
          </a:solidFill>
          <a:ln w="9525">
            <a:noFill/>
            <a:miter lim="800000"/>
            <a:headEnd/>
            <a:tailEnd/>
          </a:ln>
        </p:spPr>
        <p:txBody>
          <a:bodyPr wrap="none" anchor="ctr"/>
          <a:lstStyle/>
          <a:p>
            <a:endParaRPr lang="en-US" b="1" dirty="0"/>
          </a:p>
        </p:txBody>
      </p:sp>
      <p:sp>
        <p:nvSpPr>
          <p:cNvPr id="6" name="Rectangle 5"/>
          <p:cNvSpPr>
            <a:spLocks noChangeArrowheads="1"/>
          </p:cNvSpPr>
          <p:nvPr/>
        </p:nvSpPr>
        <p:spPr bwMode="auto">
          <a:xfrm>
            <a:off x="3124200" y="2590800"/>
            <a:ext cx="6096000" cy="1828800"/>
          </a:xfrm>
          <a:prstGeom prst="rect">
            <a:avLst/>
          </a:prstGeom>
          <a:solidFill>
            <a:srgbClr val="D95E23"/>
          </a:solidFill>
          <a:ln w="9525">
            <a:noFill/>
            <a:miter lim="800000"/>
            <a:headEnd/>
            <a:tailEnd/>
          </a:ln>
        </p:spPr>
        <p:txBody>
          <a:bodyPr wrap="none" anchor="ctr"/>
          <a:lstStyle/>
          <a:p>
            <a:pPr algn="ctr" eaLnBrk="1" hangingPunct="1">
              <a:spcBef>
                <a:spcPct val="0"/>
              </a:spcBef>
              <a:buFontTx/>
              <a:buNone/>
            </a:pPr>
            <a:r>
              <a:rPr lang="en-US" sz="3600" dirty="0">
                <a:latin typeface="Arial" pitchFamily="34" charset="0"/>
                <a:cs typeface="Arial" pitchFamily="34" charset="0"/>
              </a:rPr>
              <a:t>Call to Action</a:t>
            </a:r>
          </a:p>
        </p:txBody>
      </p:sp>
    </p:spTree>
    <p:custDataLst>
      <p:tags r:id="rId1"/>
    </p:custDataLst>
    <p:extLst>
      <p:ext uri="{BB962C8B-B14F-4D97-AF65-F5344CB8AC3E}">
        <p14:creationId xmlns:p14="http://schemas.microsoft.com/office/powerpoint/2010/main" val="1792235169"/>
      </p:ext>
    </p:extLst>
  </p:cSld>
  <p:clrMapOvr>
    <a:masterClrMapping/>
  </p:clrMapOvr>
  <p:transition spd="slow">
    <p:fade thruBlk="1"/>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62E277E-D831-9376-6265-C0E5BB61B410}"/>
              </a:ext>
            </a:extLst>
          </p:cNvPr>
          <p:cNvSpPr>
            <a:spLocks noGrp="1"/>
          </p:cNvSpPr>
          <p:nvPr>
            <p:ph type="title"/>
          </p:nvPr>
        </p:nvSpPr>
        <p:spPr>
          <a:xfrm>
            <a:off x="2057399" y="0"/>
            <a:ext cx="7019693" cy="1052736"/>
          </a:xfrm>
        </p:spPr>
        <p:txBody>
          <a:bodyPr>
            <a:normAutofit/>
          </a:bodyPr>
          <a:lstStyle/>
          <a:p>
            <a:r>
              <a:rPr lang="en-US" sz="2800" dirty="0"/>
              <a:t>Plan &amp; Implement your own Campaign!</a:t>
            </a:r>
          </a:p>
        </p:txBody>
      </p:sp>
      <p:sp>
        <p:nvSpPr>
          <p:cNvPr id="2" name="TextBox 1">
            <a:extLst>
              <a:ext uri="{FF2B5EF4-FFF2-40B4-BE49-F238E27FC236}">
                <a16:creationId xmlns:a16="http://schemas.microsoft.com/office/drawing/2014/main" id="{1A9D826C-D65B-FED9-81E2-ABBC8C20CEED}"/>
              </a:ext>
            </a:extLst>
          </p:cNvPr>
          <p:cNvSpPr txBox="1"/>
          <p:nvPr/>
        </p:nvSpPr>
        <p:spPr>
          <a:xfrm>
            <a:off x="9228" y="1140771"/>
            <a:ext cx="5985173" cy="5570717"/>
          </a:xfrm>
        </p:spPr>
        <p:txBody>
          <a:bodyPr rtlCol="0">
            <a:normAutofit/>
          </a:bodyPr>
          <a:lstStyle/>
          <a:p>
            <a:pPr marL="742950" lvl="1" indent="-285750">
              <a:lnSpc>
                <a:spcPct val="90000"/>
              </a:lnSpc>
              <a:spcBef>
                <a:spcPct val="20000"/>
              </a:spcBef>
              <a:buFont typeface="Arial" pitchFamily="34" charset="0"/>
              <a:buChar char="o"/>
            </a:pPr>
            <a:r>
              <a:rPr lang="en-US" sz="2400" dirty="0"/>
              <a:t>L</a:t>
            </a:r>
            <a:r>
              <a:rPr lang="en-US" sz="2400" dirty="0">
                <a:effectLst/>
              </a:rPr>
              <a:t>everage our learning, order our materials, send them to your members or customers and implement your own local campaign</a:t>
            </a:r>
          </a:p>
          <a:p>
            <a:pPr marL="1200150" lvl="2" indent="-285750">
              <a:lnSpc>
                <a:spcPct val="90000"/>
              </a:lnSpc>
              <a:spcBef>
                <a:spcPct val="20000"/>
              </a:spcBef>
              <a:buFont typeface="Arial" pitchFamily="34" charset="0"/>
              <a:buChar char="o"/>
            </a:pPr>
            <a:r>
              <a:rPr lang="en-US" sz="2000" dirty="0">
                <a:effectLst/>
              </a:rPr>
              <a:t>It is that time of year again, when boaters are starting to think about getting back out on the water, and we want to ask you for your support in communicating </a:t>
            </a:r>
            <a:r>
              <a:rPr lang="en-US" sz="2000" b="1" dirty="0">
                <a:effectLst/>
              </a:rPr>
              <a:t>“Within Reach”</a:t>
            </a:r>
            <a:r>
              <a:rPr lang="en-US" sz="2000" dirty="0">
                <a:effectLst/>
              </a:rPr>
              <a:t> boating safety public education.  </a:t>
            </a:r>
          </a:p>
          <a:p>
            <a:pPr marL="1200150" lvl="2" indent="-285750">
              <a:lnSpc>
                <a:spcPct val="90000"/>
              </a:lnSpc>
              <a:spcBef>
                <a:spcPct val="20000"/>
              </a:spcBef>
              <a:buFont typeface="Arial" pitchFamily="34" charset="0"/>
              <a:buChar char="o"/>
            </a:pPr>
            <a:r>
              <a:rPr lang="en-US" sz="2000" dirty="0">
                <a:effectLst/>
              </a:rPr>
              <a:t>‘Enjoy Boating’ is a national outreach program that delivers boating safety messages and tips using Augmented Reality.  The campaign and </a:t>
            </a:r>
            <a:r>
              <a:rPr lang="en-US" sz="2000" dirty="0">
                <a:solidFill>
                  <a:srgbClr val="0066CC"/>
                </a:solidFill>
                <a:effectLst/>
              </a:rPr>
              <a:t>EnjoyBoating.ca</a:t>
            </a:r>
            <a:r>
              <a:rPr lang="en-US" sz="2000" dirty="0">
                <a:effectLst/>
              </a:rPr>
              <a:t> are designed to enhance boater education by teaching better preparation, prevention and performance skills, and ultimately increase lifejacket wear rates among recreational boaters</a:t>
            </a:r>
            <a:r>
              <a:rPr lang="en-US" sz="2000" dirty="0"/>
              <a:t>.</a:t>
            </a:r>
          </a:p>
        </p:txBody>
      </p:sp>
      <p:pic>
        <p:nvPicPr>
          <p:cNvPr id="3" name="Picture 2" descr="A picture containing text, window&#10;&#10;Description automatically generated">
            <a:extLst>
              <a:ext uri="{FF2B5EF4-FFF2-40B4-BE49-F238E27FC236}">
                <a16:creationId xmlns:a16="http://schemas.microsoft.com/office/drawing/2014/main" id="{ACF822CB-4DF4-4837-621B-39EAF46F5E8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
          <a:stretch/>
        </p:blipFill>
        <p:spPr>
          <a:xfrm>
            <a:off x="6197601" y="1052513"/>
            <a:ext cx="5179484" cy="5256212"/>
          </a:xfrm>
          <a:prstGeom prst="rect">
            <a:avLst/>
          </a:prstGeom>
          <a:noFill/>
        </p:spPr>
      </p:pic>
      <p:sp>
        <p:nvSpPr>
          <p:cNvPr id="10" name="Slide Number Placeholder 4">
            <a:extLst>
              <a:ext uri="{FF2B5EF4-FFF2-40B4-BE49-F238E27FC236}">
                <a16:creationId xmlns:a16="http://schemas.microsoft.com/office/drawing/2014/main" id="{606F61FD-B31C-CF72-B7A6-8CE1B6AACC8D}"/>
              </a:ext>
            </a:extLst>
          </p:cNvPr>
          <p:cNvSpPr>
            <a:spLocks noGrp="1"/>
          </p:cNvSpPr>
          <p:nvPr>
            <p:ph type="sldNum" sz="quarter" idx="11"/>
          </p:nvPr>
        </p:nvSpPr>
        <p:spPr>
          <a:xfrm>
            <a:off x="11414687" y="6480176"/>
            <a:ext cx="768085" cy="365125"/>
          </a:xfrm>
        </p:spPr>
        <p:txBody>
          <a:bodyPr/>
          <a:lstStyle/>
          <a:p>
            <a:pPr>
              <a:spcAft>
                <a:spcPts val="600"/>
              </a:spcAft>
              <a:defRPr/>
            </a:pPr>
            <a:fld id="{2542B3AB-1DA1-4BC4-BF8B-E6C00CD384BB}" type="slidenum">
              <a:rPr lang="en-US"/>
              <a:pPr>
                <a:spcAft>
                  <a:spcPts val="600"/>
                </a:spcAft>
                <a:defRPr/>
              </a:pPr>
              <a:t>75</a:t>
            </a:fld>
            <a:endParaRPr lang="en-US" dirty="0"/>
          </a:p>
        </p:txBody>
      </p:sp>
    </p:spTree>
    <p:custDataLst>
      <p:tags r:id="rId1"/>
    </p:custDataLst>
    <p:extLst>
      <p:ext uri="{BB962C8B-B14F-4D97-AF65-F5344CB8AC3E}">
        <p14:creationId xmlns:p14="http://schemas.microsoft.com/office/powerpoint/2010/main" val="180544209"/>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RTF Observational Research – Recreational Boaters &amp; their Lifejacket Wear</a:t>
            </a:r>
            <a:endParaRPr lang="en-US" dirty="0"/>
          </a:p>
        </p:txBody>
      </p:sp>
      <p:sp>
        <p:nvSpPr>
          <p:cNvPr id="4" name="Slide Number Placeholder 3"/>
          <p:cNvSpPr>
            <a:spLocks noGrp="1"/>
          </p:cNvSpPr>
          <p:nvPr>
            <p:ph type="sldNum" sz="quarter" idx="12"/>
          </p:nvPr>
        </p:nvSpPr>
        <p:spPr/>
        <p:txBody>
          <a:bodyPr/>
          <a:lstStyle/>
          <a:p>
            <a:fld id="{5857359A-ACC2-4AC8-94CA-842605F06C6B}" type="slidenum">
              <a:rPr lang="en-US" smtClean="0"/>
              <a:pPr/>
              <a:t>8</a:t>
            </a:fld>
            <a:endParaRPr lang="en-US" dirty="0"/>
          </a:p>
        </p:txBody>
      </p:sp>
      <p:sp>
        <p:nvSpPr>
          <p:cNvPr id="6" name="Text Box 5"/>
          <p:cNvSpPr txBox="1">
            <a:spLocks noChangeArrowheads="1"/>
          </p:cNvSpPr>
          <p:nvPr/>
        </p:nvSpPr>
        <p:spPr bwMode="auto">
          <a:xfrm>
            <a:off x="274829" y="1092293"/>
            <a:ext cx="4541012" cy="2769989"/>
          </a:xfrm>
          <a:prstGeom prst="rect">
            <a:avLst/>
          </a:prstGeom>
          <a:noFill/>
          <a:ln w="9525">
            <a:noFill/>
            <a:miter lim="800000"/>
            <a:headEnd/>
            <a:tailEnd/>
          </a:ln>
        </p:spPr>
        <p:txBody>
          <a:bodyPr wrap="square">
            <a:spAutoFit/>
          </a:bodyPr>
          <a:lstStyle/>
          <a:p>
            <a:pPr marL="342900" indent="-342900">
              <a:spcAft>
                <a:spcPts val="800"/>
              </a:spcAft>
              <a:buFont typeface="Arial" pitchFamily="34" charset="0"/>
              <a:buChar char="•"/>
            </a:pPr>
            <a:r>
              <a:rPr lang="en-US" sz="1400" b="1" dirty="0">
                <a:latin typeface="Arial" pitchFamily="34" charset="0"/>
                <a:cs typeface="Arial" pitchFamily="34" charset="0"/>
              </a:rPr>
              <a:t>How:  </a:t>
            </a:r>
            <a:r>
              <a:rPr lang="en-US" sz="1400" dirty="0">
                <a:latin typeface="Arial" pitchFamily="34" charset="0"/>
                <a:cs typeface="Arial" pitchFamily="34" charset="0"/>
              </a:rPr>
              <a:t>Aerial Observation from two float equipped light aircraft:</a:t>
            </a:r>
          </a:p>
          <a:p>
            <a:pPr marL="800100" lvl="1" indent="-342900">
              <a:spcAft>
                <a:spcPts val="800"/>
              </a:spcAft>
              <a:buFont typeface="Arial" pitchFamily="34" charset="0"/>
              <a:buChar char="•"/>
            </a:pPr>
            <a:r>
              <a:rPr lang="en-US" sz="1400" dirty="0">
                <a:latin typeface="Arial" pitchFamily="34" charset="0"/>
                <a:cs typeface="Arial" pitchFamily="34" charset="0"/>
              </a:rPr>
              <a:t>Crew of 2 for each flight – pilot, observer / photographer.</a:t>
            </a:r>
          </a:p>
          <a:p>
            <a:pPr marL="800100" lvl="1" indent="-342900">
              <a:spcAft>
                <a:spcPts val="800"/>
              </a:spcAft>
              <a:buFont typeface="Arial" pitchFamily="34" charset="0"/>
              <a:buChar char="•"/>
            </a:pPr>
            <a:r>
              <a:rPr lang="en-US" sz="1400" dirty="0">
                <a:latin typeface="Arial" pitchFamily="34" charset="0"/>
                <a:cs typeface="Arial" pitchFamily="34" charset="0"/>
              </a:rPr>
              <a:t>High rez pic’s taken of boats on the lakes below, with high quality, geo-referenced, gyro-stabilized cameras.</a:t>
            </a:r>
          </a:p>
          <a:p>
            <a:pPr marL="800100" lvl="1" indent="-342900">
              <a:spcAft>
                <a:spcPts val="800"/>
              </a:spcAft>
              <a:buFont typeface="Arial" pitchFamily="34" charset="0"/>
              <a:buChar char="•"/>
            </a:pPr>
            <a:r>
              <a:rPr lang="en-US" sz="1400" dirty="0">
                <a:latin typeface="Arial" pitchFamily="34" charset="0"/>
                <a:cs typeface="Arial" pitchFamily="34" charset="0"/>
              </a:rPr>
              <a:t>Also recorded site / location data, as well as influencing risk factors information, such as  temperature, weather, wind, water / wave conditions, etc.</a:t>
            </a:r>
          </a:p>
        </p:txBody>
      </p:sp>
      <p:pic>
        <p:nvPicPr>
          <p:cNvPr id="8" name="Picture 7">
            <a:extLst>
              <a:ext uri="{FF2B5EF4-FFF2-40B4-BE49-F238E27FC236}">
                <a16:creationId xmlns:a16="http://schemas.microsoft.com/office/drawing/2014/main" id="{772185F0-AF15-2F45-A130-40E8C73BBB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76937" y="1092293"/>
            <a:ext cx="4585525" cy="2608332"/>
          </a:xfrm>
          <a:prstGeom prst="rect">
            <a:avLst/>
          </a:prstGeom>
        </p:spPr>
      </p:pic>
      <p:pic>
        <p:nvPicPr>
          <p:cNvPr id="9" name="Picture 8">
            <a:extLst>
              <a:ext uri="{FF2B5EF4-FFF2-40B4-BE49-F238E27FC236}">
                <a16:creationId xmlns:a16="http://schemas.microsoft.com/office/drawing/2014/main" id="{F96857DA-6094-D52B-36EC-75FB6C9049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84704" y="796366"/>
            <a:ext cx="2149987" cy="2149987"/>
          </a:xfrm>
          <a:prstGeom prst="rect">
            <a:avLst/>
          </a:prstGeom>
        </p:spPr>
      </p:pic>
      <p:pic>
        <p:nvPicPr>
          <p:cNvPr id="10" name="Picture 9">
            <a:extLst>
              <a:ext uri="{FF2B5EF4-FFF2-40B4-BE49-F238E27FC236}">
                <a16:creationId xmlns:a16="http://schemas.microsoft.com/office/drawing/2014/main" id="{B380377A-8265-FCCA-B991-D4D5B9ACF85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4829" y="3810921"/>
            <a:ext cx="3191495" cy="2608332"/>
          </a:xfrm>
          <a:prstGeom prst="rect">
            <a:avLst/>
          </a:prstGeom>
        </p:spPr>
      </p:pic>
      <p:pic>
        <p:nvPicPr>
          <p:cNvPr id="11" name="Picture 10">
            <a:extLst>
              <a:ext uri="{FF2B5EF4-FFF2-40B4-BE49-F238E27FC236}">
                <a16:creationId xmlns:a16="http://schemas.microsoft.com/office/drawing/2014/main" id="{63C6ED52-4711-64B4-34A8-C92944F4D67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70181" y="2993312"/>
            <a:ext cx="3621279" cy="3425941"/>
          </a:xfrm>
          <a:prstGeom prst="rect">
            <a:avLst/>
          </a:prstGeom>
        </p:spPr>
      </p:pic>
    </p:spTree>
    <p:custDataLst>
      <p:tags r:id="rId1"/>
    </p:custDataLst>
    <p:extLst>
      <p:ext uri="{BB962C8B-B14F-4D97-AF65-F5344CB8AC3E}">
        <p14:creationId xmlns:p14="http://schemas.microsoft.com/office/powerpoint/2010/main" val="4249327822"/>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RTF Observational Research – Recreational Boaters &amp; their Lifejacket Wear</a:t>
            </a:r>
            <a:endParaRPr lang="en-US" dirty="0"/>
          </a:p>
        </p:txBody>
      </p:sp>
      <p:sp>
        <p:nvSpPr>
          <p:cNvPr id="4" name="Slide Number Placeholder 3"/>
          <p:cNvSpPr>
            <a:spLocks noGrp="1"/>
          </p:cNvSpPr>
          <p:nvPr>
            <p:ph type="sldNum" sz="quarter" idx="12"/>
          </p:nvPr>
        </p:nvSpPr>
        <p:spPr/>
        <p:txBody>
          <a:bodyPr/>
          <a:lstStyle/>
          <a:p>
            <a:fld id="{5857359A-ACC2-4AC8-94CA-842605F06C6B}" type="slidenum">
              <a:rPr lang="en-US" smtClean="0"/>
              <a:pPr/>
              <a:t>9</a:t>
            </a:fld>
            <a:endParaRPr lang="en-US" dirty="0"/>
          </a:p>
        </p:txBody>
      </p:sp>
      <p:sp>
        <p:nvSpPr>
          <p:cNvPr id="6" name="Text Box 5"/>
          <p:cNvSpPr txBox="1">
            <a:spLocks noChangeArrowheads="1"/>
          </p:cNvSpPr>
          <p:nvPr/>
        </p:nvSpPr>
        <p:spPr bwMode="auto">
          <a:xfrm>
            <a:off x="328613" y="1270662"/>
            <a:ext cx="4643437" cy="1487587"/>
          </a:xfrm>
          <a:prstGeom prst="rect">
            <a:avLst/>
          </a:prstGeom>
          <a:noFill/>
          <a:ln w="9525">
            <a:noFill/>
            <a:miter lim="800000"/>
            <a:headEnd/>
            <a:tailEnd/>
          </a:ln>
        </p:spPr>
        <p:txBody>
          <a:bodyPr wrap="square">
            <a:spAutoFit/>
          </a:bodyPr>
          <a:lstStyle/>
          <a:p>
            <a:pPr marL="342900" indent="-342900">
              <a:spcAft>
                <a:spcPts val="800"/>
              </a:spcAft>
              <a:buFont typeface="Arial" pitchFamily="34" charset="0"/>
              <a:buChar char="•"/>
            </a:pPr>
            <a:r>
              <a:rPr lang="en-US" sz="1400" b="1" dirty="0">
                <a:latin typeface="Arial" pitchFamily="34" charset="0"/>
                <a:cs typeface="Arial" pitchFamily="34" charset="0"/>
              </a:rPr>
              <a:t>How (cont’d):</a:t>
            </a:r>
            <a:endParaRPr lang="en-US" sz="1400" dirty="0">
              <a:latin typeface="Arial" pitchFamily="34" charset="0"/>
              <a:cs typeface="Arial" pitchFamily="34" charset="0"/>
            </a:endParaRPr>
          </a:p>
          <a:p>
            <a:pPr marL="800100" lvl="1" indent="-342900">
              <a:spcAft>
                <a:spcPts val="800"/>
              </a:spcAft>
              <a:buFont typeface="Arial" pitchFamily="34" charset="0"/>
              <a:buChar char="•"/>
            </a:pPr>
            <a:r>
              <a:rPr lang="en-US" sz="1400" dirty="0">
                <a:latin typeface="Arial" pitchFamily="34" charset="0"/>
                <a:cs typeface="Arial" pitchFamily="34" charset="0"/>
              </a:rPr>
              <a:t>Crystal clear pics, with bursts from a variety of angles</a:t>
            </a:r>
            <a:br>
              <a:rPr lang="en-US" sz="1400" dirty="0">
                <a:latin typeface="Arial" pitchFamily="34" charset="0"/>
                <a:cs typeface="Arial" pitchFamily="34" charset="0"/>
              </a:rPr>
            </a:br>
            <a:r>
              <a:rPr lang="en-US" sz="1400" dirty="0">
                <a:latin typeface="Arial" pitchFamily="34" charset="0"/>
                <a:cs typeface="Arial" pitchFamily="34" charset="0"/>
              </a:rPr>
              <a:t>... Enabling identification of Boat details, activities, Boater age &amp; gender, operator vs. passenger roles, and Lifejacket wear status.</a:t>
            </a:r>
          </a:p>
        </p:txBody>
      </p:sp>
      <p:pic>
        <p:nvPicPr>
          <p:cNvPr id="3" name="Picture 2">
            <a:extLst>
              <a:ext uri="{FF2B5EF4-FFF2-40B4-BE49-F238E27FC236}">
                <a16:creationId xmlns:a16="http://schemas.microsoft.com/office/drawing/2014/main" id="{DD7FF881-43AE-0B57-D21E-E5B02C2DFA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553" y="3557589"/>
            <a:ext cx="5147706" cy="2894204"/>
          </a:xfrm>
          <a:prstGeom prst="rect">
            <a:avLst/>
          </a:prstGeom>
        </p:spPr>
      </p:pic>
      <p:pic>
        <p:nvPicPr>
          <p:cNvPr id="5" name="Picture 4">
            <a:extLst>
              <a:ext uri="{FF2B5EF4-FFF2-40B4-BE49-F238E27FC236}">
                <a16:creationId xmlns:a16="http://schemas.microsoft.com/office/drawing/2014/main" id="{571AA0EB-E064-BD10-EF3B-EFE82EAA3ED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98048" y="960377"/>
            <a:ext cx="6212907" cy="2013315"/>
          </a:xfrm>
          <a:prstGeom prst="rect">
            <a:avLst/>
          </a:prstGeom>
        </p:spPr>
      </p:pic>
      <p:pic>
        <p:nvPicPr>
          <p:cNvPr id="7" name="Picture 6">
            <a:extLst>
              <a:ext uri="{FF2B5EF4-FFF2-40B4-BE49-F238E27FC236}">
                <a16:creationId xmlns:a16="http://schemas.microsoft.com/office/drawing/2014/main" id="{FEDDFE76-3629-B64C-92D3-0DEFB498AAF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14391" y="2973692"/>
            <a:ext cx="5925502" cy="3457643"/>
          </a:xfrm>
          <a:prstGeom prst="rect">
            <a:avLst/>
          </a:prstGeom>
        </p:spPr>
      </p:pic>
    </p:spTree>
    <p:custDataLst>
      <p:tags r:id="rId1"/>
    </p:custDataLst>
    <p:extLst>
      <p:ext uri="{BB962C8B-B14F-4D97-AF65-F5344CB8AC3E}">
        <p14:creationId xmlns:p14="http://schemas.microsoft.com/office/powerpoint/2010/main" val="1582583497"/>
      </p:ext>
    </p:extLst>
  </p:cSld>
  <p:clrMapOvr>
    <a:masterClrMapping/>
  </p:clrMapOvr>
  <p:transition spd="slow">
    <p:fade thruBlk="1"/>
  </p:transition>
</p:sld>
</file>

<file path=ppt/tags/tag1.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10.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11.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12.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13.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14.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15.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16.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17.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18.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19.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2.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20.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21.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22.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23.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24.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25.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26.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27.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28.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29.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3.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30.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31.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32.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33.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34.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35.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36.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37.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38.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39.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4.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40.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41.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42.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43.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44.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45.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46.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47.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48.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49.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5.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50.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51.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52.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53.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54.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55.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56.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57.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58.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59.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6.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60.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61.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62.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63.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64.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65.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66.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67.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68.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69.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7.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70.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71.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72.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73.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74.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75.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76.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77.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8.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9.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FFFF00"/>
        </a:solidFill>
        <a:ln w="9525">
          <a:noFill/>
          <a:miter lim="800000"/>
          <a:headEnd/>
          <a:tailEnd/>
        </a:ln>
      </a:spPr>
      <a:bodyPr wrap="square" rtlCol="0">
        <a:spAutoFit/>
      </a:bodyPr>
      <a:lstStyle>
        <a:defPPr algn="l">
          <a:buFontTx/>
          <a:buNone/>
          <a:defRPr sz="1050" dirty="0" smtClean="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resentationCustomerData xmlns:xsd="http://www.w3.org/2001/XMLSchema" xmlns:xsi="http://www.w3.org/2001/XMLSchema-instance">
  <IsTemplate>false</IsTemplate>
  <DatasetID xsi:nil="true"/>
  <NeedChangeDatasource>false</NeedChangeDatasource>
  <CustomerDataVersion>Version: 22.9.81</CustomerDataVersion>
</PresentationCustomerData>
</file>

<file path=customXml/itemProps1.xml><?xml version="1.0" encoding="utf-8"?>
<ds:datastoreItem xmlns:ds="http://schemas.openxmlformats.org/officeDocument/2006/customXml" ds:itemID="{9BA340BD-7366-4445-84DA-19B1E0155EC1}">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39660</TotalTime>
  <Words>12159</Words>
  <Application>Microsoft Office PowerPoint</Application>
  <PresentationFormat>Widescreen</PresentationFormat>
  <Paragraphs>994</Paragraphs>
  <Slides>75</Slides>
  <Notes>63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75</vt:i4>
      </vt:variant>
    </vt:vector>
  </HeadingPairs>
  <TitlesOfParts>
    <vt:vector size="83" baseType="lpstr">
      <vt:lpstr>Arial</vt:lpstr>
      <vt:lpstr>Calibri</vt:lpstr>
      <vt:lpstr>Courier New</vt:lpstr>
      <vt:lpstr>Helvetica Neue</vt:lpstr>
      <vt:lpstr>Lucida Grande</vt:lpstr>
      <vt:lpstr>Symbol</vt:lpstr>
      <vt:lpstr>Wingdings</vt:lpstr>
      <vt:lpstr>Office Theme</vt:lpstr>
      <vt:lpstr>PowerPoint Presentation</vt:lpstr>
      <vt:lpstr>Presentation Flow / Contents</vt:lpstr>
      <vt:lpstr>PowerPoint Presentation</vt:lpstr>
      <vt:lpstr>‘Research That Floats’ Project  Objectives</vt:lpstr>
      <vt:lpstr>RTF Key Project  Elements</vt:lpstr>
      <vt:lpstr>PowerPoint Presentation</vt:lpstr>
      <vt:lpstr>RTF Observational Research – Recreational Boaters &amp; their Lifejacket Wear</vt:lpstr>
      <vt:lpstr>RTF Observational Research – Recreational Boaters &amp; their Lifejacket Wear</vt:lpstr>
      <vt:lpstr>RTF Observational Research – Recreational Boaters &amp; their Lifejacket Wear</vt:lpstr>
      <vt:lpstr>RTF Observational Research – Recreational Boaters &amp; their Lifejacket Wear</vt:lpstr>
      <vt:lpstr>RTF Observational Research – Recreational Boaters &amp; their Lifejacket Wear</vt:lpstr>
      <vt:lpstr>PowerPoint Presentation</vt:lpstr>
      <vt:lpstr>Boater Profile:  Most inland lakes boaters observed in both 2021 &amp; 2022 were powerboaters (91%), with fewer paddlers (7%) and sailors (3%).</vt:lpstr>
      <vt:lpstr>Two-thirds (65%) of powerboaters were in small boats &lt; 6 meters in length, with the majority (63%) on-the-move. The most common activity was pleasure boating, followed by fishing (including ‘on-the-move with intent to fish’).</vt:lpstr>
      <vt:lpstr>Close to two-thirds (61%) of all Boaters were male; and 8 in 10 were adults aged 18 to 64 yrs. Just over one-third (38%) were operators; only 10% were alone; and just under half (46%) were on boats with 4+ occupants.</vt:lpstr>
      <vt:lpstr>LJ Wear Rates: Overall, 24% of boaters were wearing lifejackets – usually the traditional buoyant type. Lifejacket wear rates were much higher for Paddlers (60%) and Sailors (47%) than Powerboaters (21%).</vt:lpstr>
      <vt:lpstr>Powerboater lifejacket wear rates are very low across boat types, except PWCs and Inflatables.</vt:lpstr>
      <vt:lpstr>Kayakers, Canoeists and Sailors in small sailboats have high levels of lifejacket wear. However, SUP wear rate is relatively low (only 39%).</vt:lpstr>
      <vt:lpstr>Overall, lifejacket wear by activity was somewhat higher for Fishing than for Pleasure &amp; High Speed boating. Also higher for Water skiing / Wakeboarding (due to higher youth participation). Powerboating lifejacket wear rates were higher across activities, in small (&lt;6m) open power boats, although still below 30%. </vt:lpstr>
      <vt:lpstr>There was much higher wear for children and teens, than for adults 18+ yrs. No difference in LJ wear rates for males vs. female; slightly higher for Passengers vs. Operators. Much higher LJ wear for solo boaters alone vs. 2+ occupants, largely due to paddlers &amp; PWCs.</vt:lpstr>
      <vt:lpstr>The top reasons for wearing a lifejacket, beyond the expected general answers (to be safe; usually wear one), are: to set a good example for others (18%); lets me relax (14%); concerned about drowning (13%); in case I unexpectedly fall in water (12%); and can’t swim (12%).</vt:lpstr>
      <vt:lpstr>Reasons for not wearing a lifejacket were more varied than reasons for wearing. Top reasons: too hot / uncomfortable (30%); in safe boat (26%); do not usually wear (25%); can put on if needed (24%); have it in boat (22%); strong swimmer (21%); and water is calm (20%).</vt:lpstr>
      <vt:lpstr>The strongest reasons encouraging Boaters to wear a lifejacket are to help mitigate risky conditions, being comfortable, and because “it’s the smart thing to do”. </vt:lpstr>
      <vt:lpstr>How Risk Factors Contribute to Lifejacket Wear</vt:lpstr>
      <vt:lpstr>The top risk factor associated with higher LJ wear for all powerboats (both in total &amp; for small &lt;6M) is Activity – specifically fishing / high speed / WS*. Cool air temp, child on board and light chop / rough water / 5MPH+ wind are also associated with higher LJ wear, although ranked slightly differently for total versus small powerboats.</vt:lpstr>
      <vt:lpstr>Summary</vt:lpstr>
      <vt:lpstr>Conclusions</vt:lpstr>
      <vt:lpstr>PowerPoint Presentation</vt:lpstr>
      <vt:lpstr>RTF Boater Education / Communication Campaign</vt:lpstr>
      <vt:lpstr>PowerPoint Presentation</vt:lpstr>
      <vt:lpstr>PowerPoint Presentation</vt:lpstr>
      <vt:lpstr>PowerPoint Presentation</vt:lpstr>
      <vt:lpstr>PowerPoint Presentation</vt:lpstr>
      <vt:lpstr>PowerPoint Presentation</vt:lpstr>
      <vt:lpstr>PowerPoint Presentation</vt:lpstr>
      <vt:lpstr>Research That Floats On-Water Boater Intercept Research</vt:lpstr>
      <vt:lpstr>Research That Floats On-Water Boater Intercept Research</vt:lpstr>
      <vt:lpstr>Just under one-third (29%) of surveyed boaters were Aware of the Within Reach campaign, when fully aided with visuals of the poster, entry video and social media.  8 in 10 of those Aware (23% of boaters) also had recognised the ‘blinded’ poster and / or social media.  </vt:lpstr>
      <vt:lpstr>The Within Reach poster &amp; campaign performed strongly overall. With both those who had seen it in-market &amp; those who had not. Especially for those Aware of the campaign in-market, who found the messages Relevant &amp; Persuasive (more likely to wear my lifejacket more often).</vt:lpstr>
      <vt:lpstr>The Within Reach poster was rated very highly overall, with over one-third (38%) rating it 10 out of 10; and three-quarters (74%) rating it 8 to 10. Those Aware of the campaign in-market rated it even higher, but ratings also very high with those seeing it for the first time.</vt:lpstr>
      <vt:lpstr>Message recall was very strong. The top two specific messages were wear a lifejacket (41%) &amp; lifejackets save lives (30%). The specific ‘poster creative’ messages (of a lifejacket being out of reach, useless if not worn or not available when needed,) had lower specific recall, but laddered up to the broader intended messaging.</vt:lpstr>
      <vt:lpstr>The top aided message communicated by the Within Reach poster is “you may not be able to reach your lifejacket and put it on if you fall into the water” (57% strongly agree).</vt:lpstr>
      <vt:lpstr>The Within Reach poster &amp; its messages were Believable, Relevant and Captured &amp; Held Attention. It did also have some Persuasion impact on future likelihood to wear a lifejacket, particularly with those who were campaign Aware in-market. </vt:lpstr>
      <vt:lpstr>Just under one-in-three (30%) of those who saw the poster say they scanned the QR code.  Main reasons for not scanning QR code included general disinterest, too time consuming, don’t know how. </vt:lpstr>
      <vt:lpstr>Overall, both Poster and Social Media made strong contributions to campaign Awareness. Although the Entry Video contributed less to overall awareness, its role was more to add depth to the campaign story, rather than outreach.</vt:lpstr>
      <vt:lpstr>The top sources of Within Reach campaign awareness were at marinas / lock stations / boat launches and online &amp; social media.  Word of mouth, was also higher than expected, at 18%.</vt:lpstr>
      <vt:lpstr>Campaign Impact on Lifejacket Wear: Those Aware of the Within Reach campaign had higher LJ wear (37%) than those not aware (24%).  And there was higher LJ wear among Powerboaters Aware (39%) as well.  </vt:lpstr>
      <vt:lpstr>Boaters Aware of the Within Reach advertising claimed higher lifejacket wear currently &amp; higher intended LJ wear in the future, vs. those Not aware.  However, there was no significant increase in current to intended LJ wear for either group.</vt:lpstr>
      <vt:lpstr>Conclusions</vt:lpstr>
      <vt:lpstr>PowerPoint Presentation</vt:lpstr>
      <vt:lpstr>Year on year (YOY),  lifejacket wear was steady for total boaters – 24% wearing a lifejacket in 2021, 25% in 2022 – which is not a statistically significant change.  There was a small YOY significant increase for powerboaters excluding PWC. No significant changes for paddlers and sailors.</vt:lpstr>
      <vt:lpstr>Powerboater lifejacket wear rates continued to be very low across most boat types in 2022. LJ wear rates did increase YOY for large &amp; small pontoons, and decreased YOY for PWC (although still very high in absolute).</vt:lpstr>
      <vt:lpstr>There was a slight YOY decline in LJ wear in children up to 12 yrs and slight increase for teens 13 to 17 yrs, both tracing to powerboating.  There was no overall YOY change in LJ wear rates for males or females; nor for Alone vs. 2+ occupants; nor for Operators vs. Passengers.</vt:lpstr>
      <vt:lpstr>There was a small YOY increase in lifejacket wear for power boats not underway.  </vt:lpstr>
      <vt:lpstr>Reminder… We saw earlier that the top 4 risk factors associated with higher RTF LJ wear are:  1)  Boater Activity, specifically fishing / high speed / waterskiing &amp; wakeboarding.  2)  Cooler air temperature. 3) &amp; 4)  Child on board; and Wind/Water conditions, specifically light chop / rough water / 5MPH+ wind.</vt:lpstr>
      <vt:lpstr>By Activity, lifejacket wear increased YOY for fishing and water skiing on small runabouts (&lt;6m); and for pleasure boating on small open powerboats.  For total powerboaters, lifejacket wear in total for each activity was steady YOY.</vt:lpstr>
      <vt:lpstr>By Temperature, there was a small YOY increase in lifejacket wear for 20 to 24 C temps. </vt:lpstr>
      <vt:lpstr>In absolute, there was higher adult LJ wear when a Child was On Board a powerboat, in both 2021 (15%) and 2022 (14%), compared to no child on board. </vt:lpstr>
      <vt:lpstr>YOY lifejacket wear rates slightly increased for mild Winds of 5 to &lt;10 MPH, but decreased for higher Winds of 10 to &lt;15 MPH. In absolute, lifejacket wear was somewhat higher in Winds of 5+ MPH, compared to when it was calm.</vt:lpstr>
      <vt:lpstr>Conclusions</vt:lpstr>
      <vt:lpstr>Conclusions</vt:lpstr>
      <vt:lpstr>PowerPoint Presentation</vt:lpstr>
      <vt:lpstr>Creating Your Campaign</vt:lpstr>
      <vt:lpstr>Creating Your Campaign</vt:lpstr>
      <vt:lpstr>Within Reach Tool Box</vt:lpstr>
      <vt:lpstr>Within Reach Tool Box</vt:lpstr>
      <vt:lpstr>Within Reach Tool Box</vt:lpstr>
      <vt:lpstr>PowerPoint Presentation</vt:lpstr>
      <vt:lpstr> Additional Social Media Materials </vt:lpstr>
      <vt:lpstr>PowerPoint Presentation</vt:lpstr>
      <vt:lpstr>PowerPoint Presentation</vt:lpstr>
      <vt:lpstr>PowerPoint Presentation</vt:lpstr>
      <vt:lpstr>PowerPoint Presentation</vt:lpstr>
      <vt:lpstr>PowerPoint Presentation</vt:lpstr>
      <vt:lpstr>Plan &amp; Implement your own Campaign!</vt:lpstr>
    </vt:vector>
  </TitlesOfParts>
  <Company>McCullough Associates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That Floats</dc:title>
  <dc:subject>Research Report</dc:subject>
  <dc:creator>Tom McCullough</dc:creator>
  <cp:lastModifiedBy>Tom Mccullough</cp:lastModifiedBy>
  <cp:revision>2372</cp:revision>
  <cp:lastPrinted>2023-02-20T21:24:32Z</cp:lastPrinted>
  <dcterms:created xsi:type="dcterms:W3CDTF">2012-01-29T21:15:03Z</dcterms:created>
  <dcterms:modified xsi:type="dcterms:W3CDTF">2023-04-16T21:49:48Z</dcterms:modified>
</cp:coreProperties>
</file>