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7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8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9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2" r:id="rId1"/>
    <p:sldMasterId id="2147483719" r:id="rId2"/>
    <p:sldMasterId id="2147483660" r:id="rId3"/>
    <p:sldMasterId id="2147483712" r:id="rId4"/>
    <p:sldMasterId id="2147483662" r:id="rId5"/>
    <p:sldMasterId id="2147483714" r:id="rId6"/>
    <p:sldMasterId id="2147483664" r:id="rId7"/>
    <p:sldMasterId id="2147483716" r:id="rId8"/>
    <p:sldMasterId id="2147483672" r:id="rId9"/>
    <p:sldMasterId id="2147483706" r:id="rId10"/>
  </p:sldMasterIdLst>
  <p:notesMasterIdLst>
    <p:notesMasterId r:id="rId33"/>
  </p:notesMasterIdLst>
  <p:sldIdLst>
    <p:sldId id="317" r:id="rId11"/>
    <p:sldId id="291" r:id="rId12"/>
    <p:sldId id="292" r:id="rId13"/>
    <p:sldId id="300" r:id="rId14"/>
    <p:sldId id="299" r:id="rId15"/>
    <p:sldId id="307" r:id="rId16"/>
    <p:sldId id="304" r:id="rId17"/>
    <p:sldId id="309" r:id="rId18"/>
    <p:sldId id="302" r:id="rId19"/>
    <p:sldId id="296" r:id="rId20"/>
    <p:sldId id="298" r:id="rId21"/>
    <p:sldId id="310" r:id="rId22"/>
    <p:sldId id="311" r:id="rId23"/>
    <p:sldId id="316" r:id="rId24"/>
    <p:sldId id="313" r:id="rId25"/>
    <p:sldId id="312" r:id="rId26"/>
    <p:sldId id="297" r:id="rId27"/>
    <p:sldId id="294" r:id="rId28"/>
    <p:sldId id="295" r:id="rId29"/>
    <p:sldId id="305" r:id="rId30"/>
    <p:sldId id="306" r:id="rId31"/>
    <p:sldId id="315" r:id="rId32"/>
  </p:sldIdLst>
  <p:sldSz cx="9144000" cy="6858000" type="screen4x3"/>
  <p:notesSz cx="6805613" cy="99393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ChiezaD\Desktop\Office%20of%20Boating%20Safety\Powerpoint%20Stuff\Incidents%20graph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ChiezaD\Desktop\Office%20of%20Boating%20Safety\Powerpoint%20Stuff\Incidents%20Stats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S-LEE1\WORKGRPS\OBS\2011%20Office%20of%20Boating%20Safety\Stats\Compliance%20stats%20statewide%20recreational%200607%20to%20April12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C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116265418899324"/>
          <c:y val="5.1400554097404488E-2"/>
          <c:w val="0.69932194577914197"/>
          <c:h val="0.7344480898221055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Sheet1!$M$2</c:f>
              <c:strCache>
                <c:ptCount val="1"/>
                <c:pt idx="0">
                  <c:v>Fatalities last 5 years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c:spPr>
          </c:dPt>
          <c:dLbls>
            <c:spPr>
              <a:noFill/>
            </c:spPr>
            <c:txPr>
              <a:bodyPr/>
              <a:lstStyle/>
              <a:p>
                <a:pPr>
                  <a:defRPr sz="1000">
                    <a:solidFill>
                      <a:srgbClr val="0070C0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Sheet1!$L$3:$L$8</c:f>
              <c:strCache>
                <c:ptCount val="6"/>
                <c:pt idx="0">
                  <c:v>NSW</c:v>
                </c:pt>
                <c:pt idx="1">
                  <c:v>QLD</c:v>
                </c:pt>
                <c:pt idx="2">
                  <c:v>VIC</c:v>
                </c:pt>
                <c:pt idx="3">
                  <c:v>WA</c:v>
                </c:pt>
                <c:pt idx="4">
                  <c:v>SA</c:v>
                </c:pt>
                <c:pt idx="5">
                  <c:v>TAS</c:v>
                </c:pt>
              </c:strCache>
            </c:strRef>
          </c:cat>
          <c:val>
            <c:numRef>
              <c:f>Sheet1!$M$3:$M$8</c:f>
              <c:numCache>
                <c:formatCode>General</c:formatCode>
                <c:ptCount val="6"/>
                <c:pt idx="0">
                  <c:v>86</c:v>
                </c:pt>
                <c:pt idx="1">
                  <c:v>71</c:v>
                </c:pt>
                <c:pt idx="2">
                  <c:v>29</c:v>
                </c:pt>
                <c:pt idx="3">
                  <c:v>23</c:v>
                </c:pt>
                <c:pt idx="4">
                  <c:v>7</c:v>
                </c:pt>
                <c:pt idx="5">
                  <c:v>10</c:v>
                </c:pt>
              </c:numCache>
            </c:numRef>
          </c:val>
        </c:ser>
        <c:ser>
          <c:idx val="1"/>
          <c:order val="1"/>
          <c:tx>
            <c:strRef>
              <c:f>Sheet1!$N$2</c:f>
              <c:strCache>
                <c:ptCount val="1"/>
                <c:pt idx="0">
                  <c:v> Per 100,000 regos</c:v>
                </c:pt>
              </c:strCache>
            </c:strRef>
          </c:tx>
          <c:spPr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c:spPr>
          </c:dPt>
          <c:dLbls>
            <c:txPr>
              <a:bodyPr/>
              <a:lstStyle/>
              <a:p>
                <a:pPr>
                  <a:defRPr sz="100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Sheet1!$L$3:$L$8</c:f>
              <c:strCache>
                <c:ptCount val="6"/>
                <c:pt idx="0">
                  <c:v>NSW</c:v>
                </c:pt>
                <c:pt idx="1">
                  <c:v>QLD</c:v>
                </c:pt>
                <c:pt idx="2">
                  <c:v>VIC</c:v>
                </c:pt>
                <c:pt idx="3">
                  <c:v>WA</c:v>
                </c:pt>
                <c:pt idx="4">
                  <c:v>SA</c:v>
                </c:pt>
                <c:pt idx="5">
                  <c:v>TAS</c:v>
                </c:pt>
              </c:strCache>
            </c:strRef>
          </c:cat>
          <c:val>
            <c:numRef>
              <c:f>Sheet1!$N$3:$N$8</c:f>
              <c:numCache>
                <c:formatCode>0.0</c:formatCode>
                <c:ptCount val="6"/>
                <c:pt idx="0">
                  <c:v>7.39</c:v>
                </c:pt>
                <c:pt idx="1">
                  <c:v>5.98</c:v>
                </c:pt>
                <c:pt idx="2">
                  <c:v>3.54</c:v>
                </c:pt>
                <c:pt idx="3">
                  <c:v>4.22</c:v>
                </c:pt>
                <c:pt idx="4">
                  <c:v>2.4299999999999997</c:v>
                </c:pt>
                <c:pt idx="5">
                  <c:v>7.14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38986496"/>
        <c:axId val="38988032"/>
      </c:barChart>
      <c:catAx>
        <c:axId val="38986496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1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38988032"/>
        <c:crosses val="autoZero"/>
        <c:auto val="1"/>
        <c:lblAlgn val="ctr"/>
        <c:lblOffset val="100"/>
        <c:noMultiLvlLbl val="0"/>
      </c:catAx>
      <c:valAx>
        <c:axId val="38988032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1800">
                    <a:solidFill>
                      <a:schemeClr val="tx2"/>
                    </a:solidFill>
                    <a:latin typeface="Arial" pitchFamily="34" charset="0"/>
                    <a:cs typeface="Arial" pitchFamily="34" charset="0"/>
                  </a:defRPr>
                </a:pPr>
                <a:r>
                  <a:rPr lang="en-US" sz="1800" dirty="0">
                    <a:solidFill>
                      <a:schemeClr val="tx2"/>
                    </a:solidFill>
                    <a:latin typeface="Arial" pitchFamily="34" charset="0"/>
                    <a:cs typeface="Arial" pitchFamily="34" charset="0"/>
                  </a:rPr>
                  <a:t>Number</a:t>
                </a:r>
                <a:r>
                  <a:rPr lang="en-US" sz="1800" baseline="0" dirty="0">
                    <a:solidFill>
                      <a:schemeClr val="tx2"/>
                    </a:solidFill>
                    <a:latin typeface="Arial" pitchFamily="34" charset="0"/>
                    <a:cs typeface="Arial" pitchFamily="34" charset="0"/>
                  </a:rPr>
                  <a:t> of fatalities</a:t>
                </a:r>
                <a:endParaRPr lang="en-US" sz="1800" dirty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endParaRP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38986496"/>
        <c:crosses val="autoZero"/>
        <c:crossBetween val="between"/>
        <c:majorUnit val="20"/>
      </c:valAx>
    </c:plotArea>
    <c:legend>
      <c:legendPos val="r"/>
      <c:legendEntry>
        <c:idx val="0"/>
        <c:txPr>
          <a:bodyPr/>
          <a:lstStyle/>
          <a:p>
            <a:pPr>
              <a:defRPr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pPr>
            <a:endParaRPr lang="en-US"/>
          </a:p>
        </c:txPr>
      </c:legendEntry>
      <c:legendEntry>
        <c:idx val="1"/>
        <c:txPr>
          <a:bodyPr/>
          <a:lstStyle/>
          <a:p>
            <a:pPr>
              <a:defRPr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pPr>
            <a:endParaRPr lang="en-US"/>
          </a:p>
        </c:txPr>
      </c:legendEntry>
      <c:layout>
        <c:manualLayout>
          <c:xMode val="edge"/>
          <c:yMode val="edge"/>
          <c:x val="0.83065063352704005"/>
          <c:y val="0.28202354913969124"/>
          <c:w val="0.15656981375730619"/>
          <c:h val="0.37576771653543306"/>
        </c:manualLayout>
      </c:layout>
      <c:overlay val="0"/>
      <c:txPr>
        <a:bodyPr/>
        <a:lstStyle/>
        <a:p>
          <a:pPr>
            <a:defRPr>
              <a:solidFill>
                <a:schemeClr val="tx2"/>
              </a:solidFill>
            </a:defRPr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C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nsw!$C$2</c:f>
              <c:strCache>
                <c:ptCount val="1"/>
                <c:pt idx="0">
                  <c:v>No. of fatalities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cat>
            <c:strRef>
              <c:f>nsw!$A$3:$A$7</c:f>
              <c:strCache>
                <c:ptCount val="5"/>
                <c:pt idx="0">
                  <c:v>2007/08</c:v>
                </c:pt>
                <c:pt idx="1">
                  <c:v>2008/09</c:v>
                </c:pt>
                <c:pt idx="2">
                  <c:v>2009/10</c:v>
                </c:pt>
                <c:pt idx="3">
                  <c:v>2010/11</c:v>
                </c:pt>
                <c:pt idx="4">
                  <c:v>2011/12</c:v>
                </c:pt>
              </c:strCache>
            </c:strRef>
          </c:cat>
          <c:val>
            <c:numRef>
              <c:f>nsw!$C$3:$C$7</c:f>
              <c:numCache>
                <c:formatCode>General</c:formatCode>
                <c:ptCount val="5"/>
                <c:pt idx="0">
                  <c:v>21</c:v>
                </c:pt>
                <c:pt idx="1">
                  <c:v>12</c:v>
                </c:pt>
                <c:pt idx="2">
                  <c:v>23</c:v>
                </c:pt>
                <c:pt idx="3">
                  <c:v>11</c:v>
                </c:pt>
                <c:pt idx="4">
                  <c:v>19</c:v>
                </c:pt>
              </c:numCache>
            </c:numRef>
          </c:val>
        </c:ser>
        <c:ser>
          <c:idx val="1"/>
          <c:order val="1"/>
          <c:tx>
            <c:strRef>
              <c:f>nsw!$E$2</c:f>
              <c:strCache>
                <c:ptCount val="1"/>
                <c:pt idx="0">
                  <c:v>No. of  deceased who wore a lifejacket</c:v>
                </c:pt>
              </c:strCache>
            </c:strRef>
          </c:tx>
          <c:invertIfNegative val="0"/>
          <c:cat>
            <c:strRef>
              <c:f>nsw!$A$3:$A$7</c:f>
              <c:strCache>
                <c:ptCount val="5"/>
                <c:pt idx="0">
                  <c:v>2007/08</c:v>
                </c:pt>
                <c:pt idx="1">
                  <c:v>2008/09</c:v>
                </c:pt>
                <c:pt idx="2">
                  <c:v>2009/10</c:v>
                </c:pt>
                <c:pt idx="3">
                  <c:v>2010/11</c:v>
                </c:pt>
                <c:pt idx="4">
                  <c:v>2011/12</c:v>
                </c:pt>
              </c:strCache>
            </c:strRef>
          </c:cat>
          <c:val>
            <c:numRef>
              <c:f>nsw!$E$3:$E$7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  <c:pt idx="4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79283712"/>
        <c:axId val="79285632"/>
      </c:barChart>
      <c:catAx>
        <c:axId val="7928371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AU" dirty="0"/>
                  <a:t>Financial year</a:t>
                </a:r>
              </a:p>
            </c:rich>
          </c:tx>
          <c:layout/>
          <c:overlay val="0"/>
        </c:title>
        <c:majorTickMark val="none"/>
        <c:minorTickMark val="none"/>
        <c:tickLblPos val="nextTo"/>
        <c:crossAx val="79285632"/>
        <c:crosses val="autoZero"/>
        <c:auto val="1"/>
        <c:lblAlgn val="ctr"/>
        <c:lblOffset val="100"/>
        <c:noMultiLvlLbl val="0"/>
      </c:catAx>
      <c:valAx>
        <c:axId val="79285632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AU" dirty="0"/>
                  <a:t>No. of fatalities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7928371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050">
          <a:solidFill>
            <a:schemeClr val="tx2"/>
          </a:solidFill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C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Sheet1!$C$2</c:f>
              <c:strCache>
                <c:ptCount val="1"/>
                <c:pt idx="0">
                  <c:v>Compliance rate recreational vessels incl. PWC</c:v>
                </c:pt>
              </c:strCache>
            </c:strRef>
          </c:tx>
          <c:invertIfNegative val="0"/>
          <c:trendline>
            <c:spPr>
              <a:ln w="19050">
                <a:solidFill>
                  <a:srgbClr val="FF0000"/>
                </a:solidFill>
              </a:ln>
            </c:spPr>
            <c:trendlineType val="linear"/>
            <c:dispRSqr val="0"/>
            <c:dispEq val="0"/>
          </c:trendline>
          <c:cat>
            <c:strRef>
              <c:f>Sheet1!$B$3:$B$8</c:f>
              <c:strCache>
                <c:ptCount val="6"/>
                <c:pt idx="0">
                  <c:v>2006/07</c:v>
                </c:pt>
                <c:pt idx="1">
                  <c:v>2007/08</c:v>
                </c:pt>
                <c:pt idx="2">
                  <c:v>2008/09</c:v>
                </c:pt>
                <c:pt idx="3">
                  <c:v>2009/10</c:v>
                </c:pt>
                <c:pt idx="4">
                  <c:v>2010/11</c:v>
                </c:pt>
                <c:pt idx="5">
                  <c:v>2011 - 30 Apr 12</c:v>
                </c:pt>
              </c:strCache>
            </c:strRef>
          </c:cat>
          <c:val>
            <c:numRef>
              <c:f>Sheet1!$C$3:$C$8</c:f>
              <c:numCache>
                <c:formatCode>General</c:formatCode>
                <c:ptCount val="6"/>
                <c:pt idx="0">
                  <c:v>87.4</c:v>
                </c:pt>
                <c:pt idx="1">
                  <c:v>87.1</c:v>
                </c:pt>
                <c:pt idx="2">
                  <c:v>88.3</c:v>
                </c:pt>
                <c:pt idx="3">
                  <c:v>89</c:v>
                </c:pt>
                <c:pt idx="4">
                  <c:v>92.8</c:v>
                </c:pt>
                <c:pt idx="5">
                  <c:v>90.9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1864960"/>
        <c:axId val="81895808"/>
      </c:barChart>
      <c:catAx>
        <c:axId val="8186496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800" b="0">
                    <a:solidFill>
                      <a:schemeClr val="tx2"/>
                    </a:solidFill>
                  </a:defRPr>
                </a:pPr>
                <a:r>
                  <a:rPr lang="en-AU" sz="1800" b="0" dirty="0">
                    <a:solidFill>
                      <a:schemeClr val="tx2"/>
                    </a:solidFill>
                    <a:latin typeface="Arial" pitchFamily="34" charset="0"/>
                    <a:cs typeface="Arial" pitchFamily="34" charset="0"/>
                  </a:rPr>
                  <a:t>Financial</a:t>
                </a:r>
                <a:r>
                  <a:rPr lang="en-AU" sz="1800" b="0" baseline="0" dirty="0">
                    <a:solidFill>
                      <a:schemeClr val="tx2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AU" sz="1800" b="0" baseline="0" dirty="0" smtClean="0">
                    <a:solidFill>
                      <a:schemeClr val="tx2"/>
                    </a:solidFill>
                    <a:latin typeface="Arial" pitchFamily="34" charset="0"/>
                    <a:cs typeface="Arial" pitchFamily="34" charset="0"/>
                  </a:rPr>
                  <a:t>year</a:t>
                </a:r>
                <a:endParaRPr lang="en-AU" sz="1800" b="0" dirty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endParaRPr>
              </a:p>
            </c:rich>
          </c:tx>
          <c:overlay val="0"/>
        </c:title>
        <c:majorTickMark val="out"/>
        <c:minorTickMark val="none"/>
        <c:tickLblPos val="nextTo"/>
        <c:txPr>
          <a:bodyPr/>
          <a:lstStyle/>
          <a:p>
            <a:pPr>
              <a:defRPr sz="1400">
                <a:solidFill>
                  <a:schemeClr val="tx2"/>
                </a:solidFill>
              </a:defRPr>
            </a:pPr>
            <a:endParaRPr lang="en-US"/>
          </a:p>
        </c:txPr>
        <c:crossAx val="81895808"/>
        <c:crosses val="autoZero"/>
        <c:auto val="1"/>
        <c:lblAlgn val="ctr"/>
        <c:lblOffset val="100"/>
        <c:noMultiLvlLbl val="0"/>
      </c:catAx>
      <c:valAx>
        <c:axId val="81895808"/>
        <c:scaling>
          <c:orientation val="minMax"/>
          <c:max val="95"/>
          <c:min val="85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800" b="0">
                    <a:solidFill>
                      <a:schemeClr val="tx2"/>
                    </a:solidFill>
                  </a:defRPr>
                </a:pPr>
                <a:r>
                  <a:rPr lang="en-AU" sz="1800" b="0" dirty="0">
                    <a:solidFill>
                      <a:schemeClr val="tx2"/>
                    </a:solidFill>
                    <a:latin typeface="Arial" pitchFamily="34" charset="0"/>
                    <a:cs typeface="Arial" pitchFamily="34" charset="0"/>
                  </a:rPr>
                  <a:t>%</a:t>
                </a:r>
                <a:r>
                  <a:rPr lang="en-AU" sz="1800" b="0" baseline="0" dirty="0">
                    <a:solidFill>
                      <a:schemeClr val="tx2"/>
                    </a:solidFill>
                    <a:latin typeface="Arial" pitchFamily="34" charset="0"/>
                    <a:cs typeface="Arial" pitchFamily="34" charset="0"/>
                  </a:rPr>
                  <a:t> compliance</a:t>
                </a:r>
                <a:endParaRPr lang="en-AU" sz="1800" b="0" dirty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endParaRPr>
              </a:p>
            </c:rich>
          </c:tx>
          <c:layout>
            <c:manualLayout>
              <c:xMode val="edge"/>
              <c:yMode val="edge"/>
              <c:x val="0"/>
              <c:y val="0.2703663478846761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solidFill>
                  <a:schemeClr val="tx2"/>
                </a:solidFill>
              </a:defRPr>
            </a:pPr>
            <a:endParaRPr lang="en-US"/>
          </a:p>
        </c:txPr>
        <c:crossAx val="81864960"/>
        <c:crosses val="autoZero"/>
        <c:crossBetween val="between"/>
        <c:majorUnit val="5"/>
      </c:valAx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1C839C-BE94-4EA3-B339-970B89EBB22E}" type="datetimeFigureOut">
              <a:rPr lang="en-US" smtClean="0"/>
              <a:pPr/>
              <a:t>9/25/2012</a:t>
            </a:fld>
            <a:endParaRPr lang="en-AU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562" y="4721186"/>
            <a:ext cx="5444490" cy="44727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0646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4939" y="9440646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FABF2D-BB19-434A-A8A3-CC731AE767ED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874821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FABF2D-BB19-434A-A8A3-CC731AE767ED}" type="slidenum">
              <a:rPr lang="en-AU" smtClean="0"/>
              <a:pPr/>
              <a:t>11</a:t>
            </a:fld>
            <a:endParaRPr lang="en-A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FABF2D-BB19-434A-A8A3-CC731AE767ED}" type="slidenum">
              <a:rPr lang="en-AU" smtClean="0"/>
              <a:pPr/>
              <a:t>12</a:t>
            </a:fld>
            <a:endParaRPr lang="en-AU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FABF2D-BB19-434A-A8A3-CC731AE767ED}" type="slidenum">
              <a:rPr lang="en-AU" smtClean="0"/>
              <a:pPr/>
              <a:t>13</a:t>
            </a:fld>
            <a:endParaRPr lang="en-AU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FABF2D-BB19-434A-A8A3-CC731AE767ED}" type="slidenum">
              <a:rPr lang="en-AU" smtClean="0"/>
              <a:pPr/>
              <a:t>14</a:t>
            </a:fld>
            <a:endParaRPr lang="en-AU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FABF2D-BB19-434A-A8A3-CC731AE767ED}" type="slidenum">
              <a:rPr lang="en-AU" smtClean="0"/>
              <a:pPr/>
              <a:t>15</a:t>
            </a:fld>
            <a:endParaRPr lang="en-AU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FABF2D-BB19-434A-A8A3-CC731AE767ED}" type="slidenum">
              <a:rPr lang="en-AU" smtClean="0"/>
              <a:pPr/>
              <a:t>16</a:t>
            </a:fld>
            <a:endParaRPr lang="en-A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Red Warat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/>
          </p:nvPr>
        </p:nvSpPr>
        <p:spPr>
          <a:xfrm>
            <a:off x="457200" y="192881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ratah content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91264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428625" y="1643063"/>
            <a:ext cx="3786185" cy="50006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4572000" y="1643050"/>
            <a:ext cx="4143375" cy="50006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F7FE6-2797-4BC6-827C-C14548204E28}" type="slidenum">
              <a:rPr lang="en-AU" smtClean="0"/>
              <a:pPr/>
              <a:t>‹#›</a:t>
            </a:fld>
            <a:endParaRPr lang="en-A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only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4546" y="274638"/>
            <a:ext cx="6472254" cy="1143000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Arial" pitchFamily="34" charset="0"/>
              </a:defRPr>
            </a:lvl1pPr>
          </a:lstStyle>
          <a:p>
            <a:r>
              <a:rPr lang="en-AU" smtClean="0"/>
              <a:t>Click to edit Master title style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500063" y="1785938"/>
            <a:ext cx="3786187" cy="4643437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Arial" pitchFamily="34" charset="0"/>
              </a:defRPr>
            </a:lvl1pPr>
            <a:lvl2pPr>
              <a:defRPr baseline="0">
                <a:latin typeface="Arial" pitchFamily="34" charset="0"/>
              </a:defRPr>
            </a:lvl2pPr>
            <a:lvl3pPr>
              <a:defRPr baseline="0">
                <a:latin typeface="Arial" pitchFamily="34" charset="0"/>
              </a:defRPr>
            </a:lvl3pPr>
            <a:lvl4pPr>
              <a:defRPr baseline="0">
                <a:latin typeface="Arial" pitchFamily="34" charset="0"/>
              </a:defRPr>
            </a:lvl4pPr>
            <a:lvl5pPr>
              <a:defRPr baseline="0">
                <a:latin typeface="Arial" pitchFamily="34" charset="0"/>
              </a:defRPr>
            </a:lvl5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4857750" y="1785938"/>
            <a:ext cx="3786188" cy="4643437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Arial" pitchFamily="34" charset="0"/>
              </a:defRPr>
            </a:lvl1pPr>
            <a:lvl2pPr>
              <a:defRPr baseline="0">
                <a:latin typeface="Arial" pitchFamily="34" charset="0"/>
              </a:defRPr>
            </a:lvl2pPr>
            <a:lvl3pPr>
              <a:defRPr baseline="0">
                <a:latin typeface="Arial" pitchFamily="34" charset="0"/>
              </a:defRPr>
            </a:lvl3pPr>
            <a:lvl4pPr>
              <a:defRPr baseline="0">
                <a:latin typeface="Arial" pitchFamily="34" charset="0"/>
              </a:defRPr>
            </a:lvl4pPr>
            <a:lvl5pPr>
              <a:defRPr baseline="0">
                <a:latin typeface="Arial" pitchFamily="34" charset="0"/>
              </a:defRPr>
            </a:lvl5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2EE46-F8E7-476F-974B-F1A6EEB4C43A}" type="slidenum">
              <a:rPr lang="en-AU" smtClean="0"/>
              <a:pPr/>
              <a:t>‹#›</a:t>
            </a:fld>
            <a:endParaRPr lang="en-A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only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4546" y="274638"/>
            <a:ext cx="6472254" cy="1143000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Arial" pitchFamily="34" charset="0"/>
              </a:defRPr>
            </a:lvl1pPr>
          </a:lstStyle>
          <a:p>
            <a:r>
              <a:rPr lang="en-AU" smtClean="0"/>
              <a:t>Click to edit Master title style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28625" y="1714500"/>
            <a:ext cx="8286750" cy="4786313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3E2EE46-F8E7-476F-974B-F1A6EEB4C43A}" type="slidenum">
              <a:rPr lang="en-AU" smtClean="0"/>
              <a:pPr/>
              <a:t>‹#›</a:t>
            </a:fld>
            <a:endParaRPr lang="en-AU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only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4546" y="274638"/>
            <a:ext cx="6472254" cy="1143000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Arial" pitchFamily="34" charset="0"/>
              </a:defRPr>
            </a:lvl1pPr>
          </a:lstStyle>
          <a:p>
            <a:r>
              <a:rPr lang="en-AU" smtClean="0"/>
              <a:t>Click to edit Master title style</a:t>
            </a:r>
            <a:endParaRPr lang="en-US" dirty="0"/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10"/>
          </p:nvPr>
        </p:nvSpPr>
        <p:spPr>
          <a:xfrm>
            <a:off x="500063" y="1714500"/>
            <a:ext cx="8215312" cy="4786313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3E2EE46-F8E7-476F-974B-F1A6EEB4C43A}" type="slidenum">
              <a:rPr lang="en-AU" smtClean="0"/>
              <a:pPr/>
              <a:t>‹#›</a:t>
            </a:fld>
            <a:endParaRPr lang="en-AU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only video /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4546" y="274638"/>
            <a:ext cx="6472254" cy="1143000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Arial" pitchFamily="34" charset="0"/>
              </a:defRPr>
            </a:lvl1pPr>
          </a:lstStyle>
          <a:p>
            <a:r>
              <a:rPr lang="en-AU" smtClean="0"/>
              <a:t>Click to edit Master title style</a:t>
            </a:r>
            <a:endParaRPr lang="en-US" dirty="0"/>
          </a:p>
        </p:txBody>
      </p:sp>
      <p:sp>
        <p:nvSpPr>
          <p:cNvPr id="4" name="Media Placeholder 3"/>
          <p:cNvSpPr>
            <a:spLocks noGrp="1"/>
          </p:cNvSpPr>
          <p:nvPr>
            <p:ph type="media" sz="quarter" idx="10"/>
          </p:nvPr>
        </p:nvSpPr>
        <p:spPr>
          <a:xfrm>
            <a:off x="500063" y="1785938"/>
            <a:ext cx="8215312" cy="4643437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3E2EE46-F8E7-476F-974B-F1A6EEB4C43A}" type="slidenum">
              <a:rPr lang="en-AU" smtClean="0"/>
              <a:pPr/>
              <a:t>‹#›</a:t>
            </a:fld>
            <a:endParaRPr lang="en-AU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only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274638"/>
            <a:ext cx="8258204" cy="1143000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Arial" pitchFamily="34" charset="0"/>
              </a:defRPr>
            </a:lvl1pPr>
          </a:lstStyle>
          <a:p>
            <a:r>
              <a:rPr lang="en-AU" smtClean="0"/>
              <a:t>Click to edit Master title style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500063" y="1785938"/>
            <a:ext cx="3786187" cy="4643437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Arial" pitchFamily="34" charset="0"/>
              </a:defRPr>
            </a:lvl1pPr>
            <a:lvl2pPr>
              <a:defRPr baseline="0">
                <a:latin typeface="Arial" pitchFamily="34" charset="0"/>
              </a:defRPr>
            </a:lvl2pPr>
            <a:lvl3pPr>
              <a:defRPr baseline="0">
                <a:latin typeface="Arial" pitchFamily="34" charset="0"/>
              </a:defRPr>
            </a:lvl3pPr>
            <a:lvl4pPr>
              <a:defRPr baseline="0">
                <a:latin typeface="Arial" pitchFamily="34" charset="0"/>
              </a:defRPr>
            </a:lvl4pPr>
            <a:lvl5pPr>
              <a:defRPr baseline="0">
                <a:latin typeface="Arial" pitchFamily="34" charset="0"/>
              </a:defRPr>
            </a:lvl5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4857750" y="1785938"/>
            <a:ext cx="3786188" cy="4643437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Arial" pitchFamily="34" charset="0"/>
              </a:defRPr>
            </a:lvl1pPr>
            <a:lvl2pPr>
              <a:defRPr baseline="0">
                <a:latin typeface="Arial" pitchFamily="34" charset="0"/>
              </a:defRPr>
            </a:lvl2pPr>
            <a:lvl3pPr>
              <a:defRPr baseline="0">
                <a:latin typeface="Arial" pitchFamily="34" charset="0"/>
              </a:defRPr>
            </a:lvl3pPr>
            <a:lvl4pPr>
              <a:defRPr baseline="0">
                <a:latin typeface="Arial" pitchFamily="34" charset="0"/>
              </a:defRPr>
            </a:lvl4pPr>
            <a:lvl5pPr>
              <a:defRPr baseline="0">
                <a:latin typeface="Arial" pitchFamily="34" charset="0"/>
              </a:defRPr>
            </a:lvl5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41486-CC24-4A8B-8572-C21914BD0B4E}" type="slidenum">
              <a:rPr lang="en-AU" smtClean="0"/>
              <a:pPr/>
              <a:t>‹#›</a:t>
            </a:fld>
            <a:endParaRPr lang="en-AU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only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274638"/>
            <a:ext cx="8258204" cy="1143000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Arial" pitchFamily="34" charset="0"/>
              </a:defRPr>
            </a:lvl1pPr>
          </a:lstStyle>
          <a:p>
            <a:r>
              <a:rPr lang="en-AU" smtClean="0"/>
              <a:t>Click to edit Master title style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28625" y="1714500"/>
            <a:ext cx="8286750" cy="4786313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A241486-CC24-4A8B-8572-C21914BD0B4E}" type="slidenum">
              <a:rPr lang="en-AU" smtClean="0"/>
              <a:pPr/>
              <a:t>‹#›</a:t>
            </a:fld>
            <a:endParaRPr lang="en-AU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only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274638"/>
            <a:ext cx="8186766" cy="1143000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Arial" pitchFamily="34" charset="0"/>
              </a:defRPr>
            </a:lvl1pPr>
          </a:lstStyle>
          <a:p>
            <a:r>
              <a:rPr lang="en-AU" smtClean="0"/>
              <a:t>Click to edit Master title style</a:t>
            </a:r>
            <a:endParaRPr lang="en-US" dirty="0"/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10"/>
          </p:nvPr>
        </p:nvSpPr>
        <p:spPr>
          <a:xfrm>
            <a:off x="500063" y="1714500"/>
            <a:ext cx="8215312" cy="4786313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A241486-CC24-4A8B-8572-C21914BD0B4E}" type="slidenum">
              <a:rPr lang="en-AU" smtClean="0"/>
              <a:pPr/>
              <a:t>‹#›</a:t>
            </a:fld>
            <a:endParaRPr lang="en-AU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only video /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274638"/>
            <a:ext cx="8258204" cy="1143000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Arial" pitchFamily="34" charset="0"/>
              </a:defRPr>
            </a:lvl1pPr>
          </a:lstStyle>
          <a:p>
            <a:r>
              <a:rPr lang="en-AU" smtClean="0"/>
              <a:t>Click to edit Master title style</a:t>
            </a:r>
            <a:endParaRPr lang="en-US" dirty="0"/>
          </a:p>
        </p:txBody>
      </p:sp>
      <p:sp>
        <p:nvSpPr>
          <p:cNvPr id="4" name="Media Placeholder 3"/>
          <p:cNvSpPr>
            <a:spLocks noGrp="1"/>
          </p:cNvSpPr>
          <p:nvPr>
            <p:ph type="media" sz="quarter" idx="10"/>
          </p:nvPr>
        </p:nvSpPr>
        <p:spPr>
          <a:xfrm>
            <a:off x="500063" y="1785938"/>
            <a:ext cx="8215312" cy="4643437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A241486-CC24-4A8B-8572-C21914BD0B4E}" type="slidenum">
              <a:rPr lang="en-AU" smtClean="0"/>
              <a:pPr/>
              <a:t>‹#›</a:t>
            </a:fld>
            <a:endParaRPr lang="en-A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Red Warat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/>
          </p:nvPr>
        </p:nvSpPr>
        <p:spPr>
          <a:xfrm>
            <a:off x="457200" y="112474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title 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Red Warat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/>
          </p:nvPr>
        </p:nvSpPr>
        <p:spPr>
          <a:xfrm>
            <a:off x="457200" y="192881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title 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Red Warat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/>
          </p:nvPr>
        </p:nvSpPr>
        <p:spPr>
          <a:xfrm>
            <a:off x="457200" y="112474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title 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92881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title 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12474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title 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ratah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/>
          </p:nvPr>
        </p:nvSpPr>
        <p:spPr>
          <a:xfrm>
            <a:off x="2214546" y="274638"/>
            <a:ext cx="64722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72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l">
              <a:buFont typeface="Arial" pitchFamily="34" charset="0"/>
              <a:buChar char="•"/>
              <a:defRPr/>
            </a:lvl1pPr>
            <a:lvl2pPr>
              <a:defRPr/>
            </a:lvl2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C0F6C-B76B-4DC0-9C5F-62C3A6DD0024}" type="slidenum">
              <a:rPr lang="en-AU" smtClean="0"/>
              <a:pPr/>
              <a:t>‹#›</a:t>
            </a:fld>
            <a:endParaRPr lang="en-A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ratah content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4546" y="274638"/>
            <a:ext cx="6472254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428625" y="1643063"/>
            <a:ext cx="3786185" cy="50006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4572000" y="1643050"/>
            <a:ext cx="4143375" cy="50006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ratah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9126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72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l">
              <a:buFont typeface="Arial" pitchFamily="34" charset="0"/>
              <a:buChar char="•"/>
              <a:defRPr/>
            </a:lvl1pPr>
            <a:lvl2pPr>
              <a:defRPr/>
            </a:lvl2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1F7FE6-2797-4BC6-827C-C14548204E28}" type="slidenum">
              <a:rPr lang="en-AU" smtClean="0"/>
              <a:pPr/>
              <a:t>‹#›</a:t>
            </a:fld>
            <a:endParaRPr lang="en-A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5" Type="http://schemas.openxmlformats.org/officeDocument/2006/relationships/theme" Target="../theme/theme10.xml"/><Relationship Id="rId4" Type="http://schemas.openxmlformats.org/officeDocument/2006/relationships/slideLayout" Target="../slideLayouts/slideLayout18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png"/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rgbClr val="002060"/>
          </a:solidFill>
          <a:latin typeface="+mj-lt"/>
          <a:ea typeface="ＭＳ Ｐゴシック" charset="-128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Arial" pitchFamily="34" charset="0"/>
          <a:ea typeface="ＭＳ Ｐゴシック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Arial" pitchFamily="34" charset="0"/>
          <a:ea typeface="ＭＳ Ｐゴシック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Arial" pitchFamily="34" charset="0"/>
          <a:ea typeface="ＭＳ Ｐゴシック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Arial" pitchFamily="34" charset="0"/>
          <a:ea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Arial" pitchFamily="34" charset="0"/>
          <a:ea typeface="ＭＳ Ｐゴシック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Arial" pitchFamily="34" charset="0"/>
          <a:ea typeface="ＭＳ Ｐゴシック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Arial" pitchFamily="34" charset="0"/>
          <a:ea typeface="ＭＳ Ｐゴシック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Arial" pitchFamily="34" charset="0"/>
          <a:ea typeface="ＭＳ Ｐゴシック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241486-CC24-4A8B-8572-C21914BD0B4E}" type="slidenum">
              <a:rPr lang="en-AU" smtClean="0"/>
              <a:pPr/>
              <a:t>‹#›</a:t>
            </a:fld>
            <a:endParaRPr lang="en-A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002060"/>
          </a:solidFill>
          <a:latin typeface="+mj-lt"/>
          <a:ea typeface="ＭＳ Ｐゴシック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Arial" pitchFamily="34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Arial" pitchFamily="34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Arial" pitchFamily="34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Arial" pitchFamily="34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Arial" pitchFamily="34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Arial" pitchFamily="34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Arial" pitchFamily="34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Arial" pitchFamily="34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bg1"/>
          </a:solidFill>
          <a:latin typeface="Arial" pitchFamily="34" charset="0"/>
          <a:ea typeface="ＭＳ Ｐゴシック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34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34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34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34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34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34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34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34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bg1"/>
          </a:solidFill>
          <a:latin typeface="Arial" pitchFamily="34" charset="0"/>
          <a:ea typeface="ＭＳ Ｐゴシック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34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34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34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34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34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34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34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34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bg1"/>
          </a:solidFill>
          <a:latin typeface="Arial" pitchFamily="34" charset="0"/>
          <a:ea typeface="ＭＳ Ｐゴシック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34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34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34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34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34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34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34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34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bg1"/>
          </a:solidFill>
          <a:latin typeface="Arial" pitchFamily="34" charset="0"/>
          <a:ea typeface="ＭＳ Ｐゴシック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34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34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34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34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34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34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34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34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7C0F6C-B76B-4DC0-9C5F-62C3A6DD0024}" type="slidenum">
              <a:rPr lang="en-AU" smtClean="0"/>
              <a:pPr/>
              <a:t>‹#›</a:t>
            </a:fld>
            <a:endParaRPr lang="en-A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1F7FE6-2797-4BC6-827C-C14548204E28}" type="slidenum">
              <a:rPr lang="en-AU" smtClean="0"/>
              <a:pPr/>
              <a:t>‹#›</a:t>
            </a:fld>
            <a:endParaRPr lang="en-A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E2EE46-F8E7-476F-974B-F1A6EEB4C43A}" type="slidenum">
              <a:rPr lang="en-AU" smtClean="0"/>
              <a:pPr/>
              <a:t>‹#›</a:t>
            </a:fld>
            <a:endParaRPr lang="en-A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9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4" Type="http://schemas.openxmlformats.org/officeDocument/2006/relationships/chart" Target="../charts/char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A241486-CC24-4A8B-8572-C21914BD0B4E}" type="slidenum">
              <a:rPr lang="en-AU" smtClean="0"/>
              <a:pPr/>
              <a:t>1</a:t>
            </a:fld>
            <a:endParaRPr lang="en-AU" dirty="0"/>
          </a:p>
        </p:txBody>
      </p:sp>
      <p:pic>
        <p:nvPicPr>
          <p:cNvPr id="5" name="Picture 4" descr="logo-2_arbsc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5877272"/>
            <a:ext cx="3672408" cy="901996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 bwMode="auto">
          <a:xfrm>
            <a:off x="827584" y="0"/>
            <a:ext cx="7560840" cy="1656184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pPr algn="l" eaLnBrk="1" hangingPunct="1"/>
            <a:r>
              <a:rPr lang="en-AU" b="1" dirty="0" smtClean="0">
                <a:solidFill>
                  <a:schemeClr val="tx2"/>
                </a:solidFill>
              </a:rPr>
              <a:t>Boating Safety in Australia </a:t>
            </a:r>
            <a:r>
              <a:rPr lang="en-AU" dirty="0" smtClean="0">
                <a:solidFill>
                  <a:schemeClr val="tx2"/>
                </a:solidFill>
              </a:rPr>
              <a:t/>
            </a:r>
            <a:br>
              <a:rPr lang="en-AU" dirty="0" smtClean="0">
                <a:solidFill>
                  <a:schemeClr val="tx2"/>
                </a:solidFill>
              </a:rPr>
            </a:br>
            <a:r>
              <a:rPr lang="en-AU" sz="3200" dirty="0" smtClean="0">
                <a:solidFill>
                  <a:schemeClr val="tx2"/>
                </a:solidFill>
              </a:rPr>
              <a:t>Different Waters, Common Challenges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899592" y="1340768"/>
            <a:ext cx="7848872" cy="165618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2000" b="1" dirty="0" smtClean="0">
                <a:solidFill>
                  <a:schemeClr val="tx2"/>
                </a:solidFill>
              </a:rPr>
              <a:t>Howard Glenn</a:t>
            </a:r>
          </a:p>
          <a:p>
            <a:r>
              <a:rPr lang="en-US" sz="2000" dirty="0" smtClean="0">
                <a:solidFill>
                  <a:schemeClr val="tx2"/>
                </a:solidFill>
              </a:rPr>
              <a:t>Chair</a:t>
            </a:r>
          </a:p>
          <a:p>
            <a:r>
              <a:rPr lang="en-US" sz="2000" dirty="0" smtClean="0">
                <a:solidFill>
                  <a:schemeClr val="tx2"/>
                </a:solidFill>
              </a:rPr>
              <a:t>Australian Recreational Boating Safety Committee</a:t>
            </a:r>
          </a:p>
          <a:p>
            <a:endParaRPr lang="en-US" sz="2000" dirty="0" smtClean="0">
              <a:solidFill>
                <a:schemeClr val="tx2"/>
              </a:solidFill>
            </a:endParaRPr>
          </a:p>
          <a:p>
            <a:r>
              <a:rPr lang="en-US" sz="2000" dirty="0" smtClean="0">
                <a:solidFill>
                  <a:schemeClr val="tx2"/>
                </a:solidFill>
              </a:rPr>
              <a:t>General Manger</a:t>
            </a:r>
          </a:p>
          <a:p>
            <a:r>
              <a:rPr lang="en-US" sz="2000" dirty="0" smtClean="0">
                <a:solidFill>
                  <a:schemeClr val="tx2"/>
                </a:solidFill>
              </a:rPr>
              <a:t>Office of Boating Safety &amp; Maritime Affairs(OBSMA)</a:t>
            </a:r>
          </a:p>
          <a:p>
            <a:r>
              <a:rPr lang="en-US" sz="2000" dirty="0" smtClean="0">
                <a:solidFill>
                  <a:schemeClr val="tx2"/>
                </a:solidFill>
              </a:rPr>
              <a:t>Transport for NSW</a:t>
            </a:r>
          </a:p>
        </p:txBody>
      </p:sp>
      <p:pic>
        <p:nvPicPr>
          <p:cNvPr id="12" name="Picture 11" descr="front pag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3573016"/>
            <a:ext cx="6984776" cy="223224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A241486-CC24-4A8B-8572-C21914BD0B4E}" type="slidenum">
              <a:rPr lang="en-AU" smtClean="0"/>
              <a:pPr/>
              <a:t>10</a:t>
            </a:fld>
            <a:endParaRPr lang="en-AU" dirty="0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 bwMode="auto">
          <a:xfrm>
            <a:off x="467544" y="116632"/>
            <a:ext cx="8208912" cy="576064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eaLnBrk="1" hangingPunct="1"/>
            <a:r>
              <a:rPr lang="en-AU" sz="2800" dirty="0" smtClean="0">
                <a:solidFill>
                  <a:schemeClr val="tx2"/>
                </a:solidFill>
              </a:rPr>
              <a:t>Lifejacket carriage</a:t>
            </a:r>
            <a:br>
              <a:rPr lang="en-AU" sz="2800" dirty="0" smtClean="0">
                <a:solidFill>
                  <a:schemeClr val="tx2"/>
                </a:solidFill>
              </a:rPr>
            </a:br>
            <a:endParaRPr lang="en-AU" sz="1800" dirty="0" smtClean="0">
              <a:solidFill>
                <a:schemeClr val="tx2"/>
              </a:solidFill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 bwMode="auto">
          <a:xfrm>
            <a:off x="0" y="692696"/>
            <a:ext cx="8964488" cy="79208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marL="285750" indent="-285750" algn="ctr">
              <a:spcBef>
                <a:spcPct val="20000"/>
              </a:spcBef>
            </a:pPr>
            <a:r>
              <a:rPr lang="en-AU" sz="2000" dirty="0" smtClean="0">
                <a:solidFill>
                  <a:schemeClr val="tx2"/>
                </a:solidFill>
              </a:rPr>
              <a:t>Lifejacket carriage is compulsory across all States except in Western Australia</a:t>
            </a:r>
          </a:p>
          <a:p>
            <a:pPr marL="285750" indent="-285750" algn="ctr">
              <a:spcBef>
                <a:spcPct val="20000"/>
              </a:spcBef>
            </a:pPr>
            <a:r>
              <a:rPr lang="en-AU" sz="2000" dirty="0" smtClean="0">
                <a:solidFill>
                  <a:schemeClr val="tx2"/>
                </a:solidFill>
              </a:rPr>
              <a:t>where carriage is only required on open (ocean) waters</a:t>
            </a:r>
          </a:p>
        </p:txBody>
      </p:sp>
      <p:pic>
        <p:nvPicPr>
          <p:cNvPr id="26" name="Picture 25" descr="bso check cr larg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1556792"/>
            <a:ext cx="7056784" cy="410445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7" name="Picture 6" descr="logo-2_arbsc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5877272"/>
            <a:ext cx="3672408" cy="901996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A241486-CC24-4A8B-8572-C21914BD0B4E}" type="slidenum">
              <a:rPr lang="en-AU" smtClean="0"/>
              <a:pPr/>
              <a:t>11</a:t>
            </a:fld>
            <a:endParaRPr lang="en-AU" dirty="0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 bwMode="auto">
          <a:xfrm>
            <a:off x="467544" y="116632"/>
            <a:ext cx="8208912" cy="576064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eaLnBrk="1" hangingPunct="1"/>
            <a:r>
              <a:rPr lang="en-AU" sz="2800" dirty="0" smtClean="0">
                <a:solidFill>
                  <a:schemeClr val="tx2"/>
                </a:solidFill>
              </a:rPr>
              <a:t>Boating safety strategies in NSW</a:t>
            </a:r>
            <a:br>
              <a:rPr lang="en-AU" sz="2800" dirty="0" smtClean="0">
                <a:solidFill>
                  <a:schemeClr val="tx2"/>
                </a:solidFill>
              </a:rPr>
            </a:br>
            <a:endParaRPr lang="en-AU" sz="1800" dirty="0" smtClean="0">
              <a:solidFill>
                <a:schemeClr val="tx2"/>
              </a:solidFill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 bwMode="auto">
          <a:xfrm>
            <a:off x="0" y="692696"/>
            <a:ext cx="9144000" cy="57606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lvl="0" algn="ctr"/>
            <a:r>
              <a:rPr lang="en-AU" sz="2000" dirty="0" smtClean="0">
                <a:solidFill>
                  <a:schemeClr val="tx2"/>
                </a:solidFill>
              </a:rPr>
              <a:t>Lifejacket website (www.lifejacketwearit.com.au)</a:t>
            </a:r>
            <a:endParaRPr lang="en-AU" sz="2000" noProof="0" dirty="0" smtClean="0">
              <a:solidFill>
                <a:schemeClr val="tx2"/>
              </a:solidFill>
              <a:cs typeface="+mj-cs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AU" sz="1600" noProof="0" dirty="0" smtClean="0">
              <a:solidFill>
                <a:schemeClr val="tx2"/>
              </a:solidFill>
              <a:cs typeface="+mj-cs"/>
            </a:endParaRPr>
          </a:p>
        </p:txBody>
      </p:sp>
      <p:pic>
        <p:nvPicPr>
          <p:cNvPr id="23" name="Picture 22" descr="lifejacket websit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1124744"/>
            <a:ext cx="7776864" cy="462727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7" name="Picture 6" descr="logo-2_arbsc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5877272"/>
            <a:ext cx="3672408" cy="901996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A241486-CC24-4A8B-8572-C21914BD0B4E}" type="slidenum">
              <a:rPr lang="en-AU" smtClean="0"/>
              <a:pPr/>
              <a:t>12</a:t>
            </a:fld>
            <a:endParaRPr lang="en-AU" dirty="0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 bwMode="auto">
          <a:xfrm>
            <a:off x="467544" y="116632"/>
            <a:ext cx="8208912" cy="576064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eaLnBrk="1" hangingPunct="1"/>
            <a:r>
              <a:rPr lang="en-AU" sz="2800" dirty="0" smtClean="0">
                <a:solidFill>
                  <a:schemeClr val="tx2"/>
                </a:solidFill>
              </a:rPr>
              <a:t>Boating safety strategies in NSW</a:t>
            </a:r>
            <a:br>
              <a:rPr lang="en-AU" sz="2800" dirty="0" smtClean="0">
                <a:solidFill>
                  <a:schemeClr val="tx2"/>
                </a:solidFill>
              </a:rPr>
            </a:br>
            <a:endParaRPr lang="en-AU" sz="1800" dirty="0" smtClean="0">
              <a:solidFill>
                <a:schemeClr val="tx2"/>
              </a:solidFill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 bwMode="auto">
          <a:xfrm>
            <a:off x="0" y="692696"/>
            <a:ext cx="9144000" cy="57606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lvl="0" algn="ctr"/>
            <a:r>
              <a:rPr kumimoji="0" lang="en-A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j-cs"/>
              </a:rPr>
              <a:t>Television campaigns</a:t>
            </a:r>
            <a:endParaRPr lang="en-AU" sz="1600" noProof="0" dirty="0" smtClean="0">
              <a:solidFill>
                <a:schemeClr val="tx2"/>
              </a:solidFill>
              <a:cs typeface="+mj-cs"/>
            </a:endParaRPr>
          </a:p>
        </p:txBody>
      </p:sp>
      <p:pic>
        <p:nvPicPr>
          <p:cNvPr id="7" name="Picture 6" descr="logo-2_arbsc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5877272"/>
            <a:ext cx="3672408" cy="901996"/>
          </a:xfrm>
          <a:prstGeom prst="rect">
            <a:avLst/>
          </a:prstGeom>
        </p:spPr>
      </p:pic>
      <p:pic>
        <p:nvPicPr>
          <p:cNvPr id="8" name="Picture 7" descr="tv ads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7584" y="1124744"/>
            <a:ext cx="7272808" cy="468052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A241486-CC24-4A8B-8572-C21914BD0B4E}" type="slidenum">
              <a:rPr lang="en-AU" smtClean="0"/>
              <a:pPr/>
              <a:t>13</a:t>
            </a:fld>
            <a:endParaRPr lang="en-AU" dirty="0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 bwMode="auto">
          <a:xfrm>
            <a:off x="467544" y="116632"/>
            <a:ext cx="8208912" cy="576064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eaLnBrk="1" hangingPunct="1"/>
            <a:r>
              <a:rPr lang="en-AU" sz="2800" dirty="0" smtClean="0">
                <a:solidFill>
                  <a:schemeClr val="tx2"/>
                </a:solidFill>
              </a:rPr>
              <a:t>Boating safety activities in NSW</a:t>
            </a:r>
            <a:br>
              <a:rPr lang="en-AU" sz="2800" dirty="0" smtClean="0">
                <a:solidFill>
                  <a:schemeClr val="tx2"/>
                </a:solidFill>
              </a:rPr>
            </a:br>
            <a:endParaRPr lang="en-AU" sz="1800" dirty="0" smtClean="0">
              <a:solidFill>
                <a:schemeClr val="tx2"/>
              </a:solidFill>
            </a:endParaRPr>
          </a:p>
        </p:txBody>
      </p:sp>
      <p:pic>
        <p:nvPicPr>
          <p:cNvPr id="7" name="Picture 6" descr="logo-2_arbsc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5877272"/>
            <a:ext cx="3672408" cy="901996"/>
          </a:xfrm>
          <a:prstGeom prst="rect">
            <a:avLst/>
          </a:prstGeom>
        </p:spPr>
      </p:pic>
      <p:pic>
        <p:nvPicPr>
          <p:cNvPr id="8" name="Picture 7" descr="tv a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51920" y="1124744"/>
            <a:ext cx="5112568" cy="352839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107504" y="980728"/>
            <a:ext cx="3816424" cy="504056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AU" sz="2000" dirty="0" smtClean="0">
                <a:solidFill>
                  <a:schemeClr val="tx2"/>
                </a:solidFill>
              </a:rPr>
              <a:t>Education and compliance     program</a:t>
            </a:r>
          </a:p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Char char="Ø"/>
              <a:defRPr/>
            </a:pPr>
            <a:endParaRPr lang="en-AU" sz="2000" dirty="0" smtClean="0">
              <a:solidFill>
                <a:schemeClr val="tx2"/>
              </a:solidFill>
            </a:endParaRPr>
          </a:p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AU" sz="2000" dirty="0" smtClean="0">
                <a:solidFill>
                  <a:schemeClr val="tx2"/>
                </a:solidFill>
              </a:rPr>
              <a:t>50,000 on-water vessel safety checks per annum</a:t>
            </a:r>
          </a:p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Char char="Ø"/>
              <a:defRPr/>
            </a:pPr>
            <a:endParaRPr lang="en-AU" sz="2000" dirty="0" smtClean="0">
              <a:solidFill>
                <a:schemeClr val="tx2"/>
              </a:solidFill>
            </a:endParaRPr>
          </a:p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AU" sz="2000" dirty="0" smtClean="0">
                <a:solidFill>
                  <a:schemeClr val="tx2"/>
                </a:solidFill>
              </a:rPr>
              <a:t>Random breath tests (NSW Water Police)</a:t>
            </a:r>
          </a:p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Char char="Ø"/>
              <a:defRPr/>
            </a:pPr>
            <a:endParaRPr lang="en-AU" sz="2000" dirty="0" smtClean="0">
              <a:solidFill>
                <a:schemeClr val="tx2"/>
              </a:solidFill>
            </a:endParaRPr>
          </a:p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AU" sz="2000" dirty="0" smtClean="0">
                <a:solidFill>
                  <a:schemeClr val="tx2"/>
                </a:solidFill>
              </a:rPr>
              <a:t>Safety partnerships</a:t>
            </a:r>
          </a:p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Char char="Ø"/>
              <a:defRPr/>
            </a:pPr>
            <a:endParaRPr lang="en-AU" sz="2000" dirty="0" smtClean="0">
              <a:solidFill>
                <a:schemeClr val="tx2"/>
              </a:solidFill>
            </a:endParaRPr>
          </a:p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AU" sz="2000" dirty="0" smtClean="0">
                <a:solidFill>
                  <a:schemeClr val="tx2"/>
                </a:solidFill>
              </a:rPr>
              <a:t>Lifejacket advertising campaign</a:t>
            </a:r>
          </a:p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Char char="Ø"/>
              <a:defRPr/>
            </a:pPr>
            <a:endParaRPr lang="en-AU" sz="2000" dirty="0" smtClean="0">
              <a:solidFill>
                <a:schemeClr val="tx2"/>
              </a:solidFill>
            </a:endParaRPr>
          </a:p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AU" sz="2000" dirty="0" smtClean="0">
                <a:solidFill>
                  <a:schemeClr val="tx2"/>
                </a:solidFill>
              </a:rPr>
              <a:t>Lifejacket loaner/gift program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A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ＭＳ Ｐゴシック" charset="-128"/>
              <a:cs typeface="+mn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A241486-CC24-4A8B-8572-C21914BD0B4E}" type="slidenum">
              <a:rPr lang="en-AU" smtClean="0"/>
              <a:pPr/>
              <a:t>14</a:t>
            </a:fld>
            <a:endParaRPr lang="en-AU" dirty="0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 bwMode="auto">
          <a:xfrm>
            <a:off x="467544" y="116632"/>
            <a:ext cx="8208912" cy="576064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eaLnBrk="1" hangingPunct="1"/>
            <a:r>
              <a:rPr lang="en-AU" sz="2800" dirty="0" smtClean="0">
                <a:solidFill>
                  <a:schemeClr val="tx2"/>
                </a:solidFill>
              </a:rPr>
              <a:t>Boating safety initiatives in NSW</a:t>
            </a:r>
            <a:br>
              <a:rPr lang="en-AU" sz="2800" dirty="0" smtClean="0">
                <a:solidFill>
                  <a:schemeClr val="tx2"/>
                </a:solidFill>
              </a:rPr>
            </a:br>
            <a:endParaRPr lang="en-AU" sz="1800" dirty="0" smtClean="0">
              <a:solidFill>
                <a:schemeClr val="tx2"/>
              </a:solidFill>
            </a:endParaRPr>
          </a:p>
        </p:txBody>
      </p:sp>
      <p:pic>
        <p:nvPicPr>
          <p:cNvPr id="7" name="Picture 6" descr="logo-2_arbsc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5877272"/>
            <a:ext cx="3672408" cy="901996"/>
          </a:xfrm>
          <a:prstGeom prst="rect">
            <a:avLst/>
          </a:prstGeom>
        </p:spPr>
      </p:pic>
      <p:pic>
        <p:nvPicPr>
          <p:cNvPr id="8" name="Picture 7" descr="bso check new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23928" y="980728"/>
            <a:ext cx="5123214" cy="339355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107504" y="908720"/>
            <a:ext cx="3888432" cy="504056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AU" sz="2200" dirty="0" smtClean="0">
                <a:solidFill>
                  <a:schemeClr val="tx2"/>
                </a:solidFill>
              </a:rPr>
              <a:t>Lifejacket  awareness campaign</a:t>
            </a:r>
          </a:p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Char char="Ø"/>
              <a:defRPr/>
            </a:pPr>
            <a:endParaRPr lang="en-AU" sz="2200" dirty="0" smtClean="0">
              <a:solidFill>
                <a:schemeClr val="tx2"/>
              </a:solidFill>
            </a:endParaRPr>
          </a:p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AU" sz="2200" dirty="0" smtClean="0">
                <a:solidFill>
                  <a:schemeClr val="tx2"/>
                </a:solidFill>
              </a:rPr>
              <a:t>Lifejacket wear initiative</a:t>
            </a:r>
          </a:p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Char char="Ø"/>
              <a:defRPr/>
            </a:pPr>
            <a:endParaRPr lang="en-AU" sz="2200" dirty="0" smtClean="0">
              <a:solidFill>
                <a:schemeClr val="tx2"/>
              </a:solidFill>
            </a:endParaRPr>
          </a:p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AU" sz="2200" dirty="0" smtClean="0">
                <a:solidFill>
                  <a:schemeClr val="tx2"/>
                </a:solidFill>
              </a:rPr>
              <a:t>Paddle craft safety campaign</a:t>
            </a:r>
          </a:p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Char char="Ø"/>
              <a:defRPr/>
            </a:pPr>
            <a:endParaRPr lang="en-AU" sz="2200" dirty="0" smtClean="0">
              <a:solidFill>
                <a:schemeClr val="tx2"/>
              </a:solidFill>
            </a:endParaRPr>
          </a:p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AU" sz="2200" dirty="0" smtClean="0">
                <a:solidFill>
                  <a:schemeClr val="tx2"/>
                </a:solidFill>
              </a:rPr>
              <a:t>On-water compliance reform</a:t>
            </a:r>
          </a:p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Char char="Ø"/>
              <a:defRPr/>
            </a:pPr>
            <a:endParaRPr lang="en-AU" sz="2200" dirty="0" smtClean="0">
              <a:solidFill>
                <a:schemeClr val="tx2"/>
              </a:solidFill>
            </a:endParaRPr>
          </a:p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AU" sz="2200" dirty="0" smtClean="0">
                <a:solidFill>
                  <a:schemeClr val="tx2"/>
                </a:solidFill>
              </a:rPr>
              <a:t>Boating safety plans</a:t>
            </a:r>
          </a:p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Char char="Ø"/>
              <a:defRPr/>
            </a:pPr>
            <a:endParaRPr lang="en-AU" sz="2200" dirty="0" smtClean="0">
              <a:solidFill>
                <a:schemeClr val="tx2"/>
              </a:solidFill>
            </a:endParaRPr>
          </a:p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AU" sz="2200" dirty="0" smtClean="0">
                <a:solidFill>
                  <a:schemeClr val="tx2"/>
                </a:solidFill>
              </a:rPr>
              <a:t>Safe boating education &amp; communication strategy 2012-2015</a:t>
            </a:r>
          </a:p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Char char="Ø"/>
              <a:defRPr/>
            </a:pPr>
            <a:endParaRPr lang="en-AU" sz="2200" dirty="0" smtClean="0">
              <a:solidFill>
                <a:schemeClr val="tx2"/>
              </a:solidFill>
            </a:endParaRPr>
          </a:p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AU" sz="2200" dirty="0" smtClean="0">
                <a:solidFill>
                  <a:schemeClr val="tx2"/>
                </a:solidFill>
              </a:rPr>
              <a:t>National maritime safety law</a:t>
            </a:r>
          </a:p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Char char="Ø"/>
              <a:defRPr/>
            </a:pPr>
            <a:endParaRPr lang="en-AU" sz="2000" dirty="0" smtClean="0">
              <a:solidFill>
                <a:schemeClr val="tx2"/>
              </a:solidFill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A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ＭＳ Ｐゴシック" charset="-128"/>
              <a:cs typeface="+mn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A241486-CC24-4A8B-8572-C21914BD0B4E}" type="slidenum">
              <a:rPr lang="en-AU" smtClean="0"/>
              <a:pPr/>
              <a:t>15</a:t>
            </a:fld>
            <a:endParaRPr lang="en-AU" dirty="0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 bwMode="auto">
          <a:xfrm>
            <a:off x="467544" y="116632"/>
            <a:ext cx="8208912" cy="576064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eaLnBrk="1" hangingPunct="1"/>
            <a:r>
              <a:rPr lang="en-AU" sz="2800" dirty="0" smtClean="0">
                <a:solidFill>
                  <a:schemeClr val="tx2"/>
                </a:solidFill>
              </a:rPr>
              <a:t>Registrations of interest </a:t>
            </a:r>
            <a:br>
              <a:rPr lang="en-AU" sz="2800" dirty="0" smtClean="0">
                <a:solidFill>
                  <a:schemeClr val="tx2"/>
                </a:solidFill>
              </a:rPr>
            </a:br>
            <a:r>
              <a:rPr lang="en-AU" sz="2800" dirty="0" smtClean="0">
                <a:solidFill>
                  <a:schemeClr val="tx2"/>
                </a:solidFill>
              </a:rPr>
              <a:t>(lifejacket supply &amp; promotion) </a:t>
            </a:r>
            <a:br>
              <a:rPr lang="en-AU" sz="2800" dirty="0" smtClean="0">
                <a:solidFill>
                  <a:schemeClr val="tx2"/>
                </a:solidFill>
              </a:rPr>
            </a:br>
            <a:endParaRPr lang="en-AU" sz="1800" dirty="0" smtClean="0">
              <a:solidFill>
                <a:schemeClr val="tx2"/>
              </a:solidFill>
            </a:endParaRPr>
          </a:p>
        </p:txBody>
      </p:sp>
      <p:pic>
        <p:nvPicPr>
          <p:cNvPr id="7" name="Picture 6" descr="logo-2_arbsc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5877272"/>
            <a:ext cx="3672408" cy="901996"/>
          </a:xfrm>
          <a:prstGeom prst="rect">
            <a:avLst/>
          </a:prstGeom>
        </p:spPr>
      </p:pic>
      <p:pic>
        <p:nvPicPr>
          <p:cNvPr id="9" name="Picture 8" descr="lifejacket ROI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23928" y="1412776"/>
            <a:ext cx="5072601" cy="338437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179512" y="1268760"/>
            <a:ext cx="3744416" cy="396044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AU" sz="2000" dirty="0" smtClean="0">
                <a:solidFill>
                  <a:schemeClr val="tx2"/>
                </a:solidFill>
              </a:rPr>
              <a:t>Partnerships with industry</a:t>
            </a:r>
          </a:p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Char char="Ø"/>
              <a:defRPr/>
            </a:pPr>
            <a:endParaRPr lang="en-AU" sz="2000" dirty="0" smtClean="0">
              <a:solidFill>
                <a:schemeClr val="tx2"/>
              </a:solidFill>
            </a:endParaRPr>
          </a:p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AU" sz="2000" dirty="0" smtClean="0">
                <a:solidFill>
                  <a:schemeClr val="tx2"/>
                </a:solidFill>
              </a:rPr>
              <a:t>Standardized inflatable lifejacket servicing</a:t>
            </a:r>
          </a:p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Char char="Ø"/>
              <a:defRPr/>
            </a:pPr>
            <a:endParaRPr lang="en-AU" sz="2000" dirty="0" smtClean="0">
              <a:solidFill>
                <a:schemeClr val="tx2"/>
              </a:solidFill>
            </a:endParaRPr>
          </a:p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AU" sz="2000" dirty="0" smtClean="0">
                <a:solidFill>
                  <a:schemeClr val="tx2"/>
                </a:solidFill>
              </a:rPr>
              <a:t>Lifejacket replacement system ‘swap and go’</a:t>
            </a:r>
          </a:p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Char char="Ø"/>
              <a:defRPr/>
            </a:pPr>
            <a:endParaRPr lang="en-AU" sz="2000" dirty="0" smtClean="0">
              <a:solidFill>
                <a:schemeClr val="tx2"/>
              </a:solidFill>
            </a:endParaRPr>
          </a:p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AU" sz="2000" dirty="0" smtClean="0">
                <a:solidFill>
                  <a:schemeClr val="tx2"/>
                </a:solidFill>
              </a:rPr>
              <a:t>Improve lifejacket wear rate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A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ＭＳ Ｐゴシック" charset="-128"/>
              <a:cs typeface="+mn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A241486-CC24-4A8B-8572-C21914BD0B4E}" type="slidenum">
              <a:rPr lang="en-AU" smtClean="0"/>
              <a:pPr/>
              <a:t>16</a:t>
            </a:fld>
            <a:endParaRPr lang="en-AU" dirty="0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 bwMode="auto">
          <a:xfrm>
            <a:off x="467544" y="116632"/>
            <a:ext cx="8208912" cy="576064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eaLnBrk="1" hangingPunct="1"/>
            <a:r>
              <a:rPr lang="en-AU" sz="2800" dirty="0" smtClean="0">
                <a:solidFill>
                  <a:schemeClr val="tx2"/>
                </a:solidFill>
              </a:rPr>
              <a:t>NSW boating safety check compliance rate (recreational vessels incl. PWC)</a:t>
            </a:r>
            <a:br>
              <a:rPr lang="en-AU" sz="2800" dirty="0" smtClean="0">
                <a:solidFill>
                  <a:schemeClr val="tx2"/>
                </a:solidFill>
              </a:rPr>
            </a:br>
            <a:r>
              <a:rPr lang="en-AU" sz="2800" dirty="0" smtClean="0">
                <a:solidFill>
                  <a:schemeClr val="tx2"/>
                </a:solidFill>
              </a:rPr>
              <a:t/>
            </a:r>
            <a:br>
              <a:rPr lang="en-AU" sz="2800" dirty="0" smtClean="0">
                <a:solidFill>
                  <a:schemeClr val="tx2"/>
                </a:solidFill>
              </a:rPr>
            </a:br>
            <a:endParaRPr lang="en-AU" sz="1800" dirty="0" smtClean="0">
              <a:solidFill>
                <a:schemeClr val="tx2"/>
              </a:solidFill>
            </a:endParaRPr>
          </a:p>
        </p:txBody>
      </p:sp>
      <p:pic>
        <p:nvPicPr>
          <p:cNvPr id="7" name="Picture 6" descr="logo-2_arbsc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5877272"/>
            <a:ext cx="3672408" cy="901996"/>
          </a:xfrm>
          <a:prstGeom prst="rect">
            <a:avLst/>
          </a:prstGeom>
        </p:spPr>
      </p:pic>
      <p:graphicFrame>
        <p:nvGraphicFramePr>
          <p:cNvPr id="8" name="Content Placeholder 4"/>
          <p:cNvGraphicFramePr>
            <a:graphicFrameLocks/>
          </p:cNvGraphicFramePr>
          <p:nvPr/>
        </p:nvGraphicFramePr>
        <p:xfrm>
          <a:off x="395536" y="1268760"/>
          <a:ext cx="8424936" cy="45834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A241486-CC24-4A8B-8572-C21914BD0B4E}" type="slidenum">
              <a:rPr lang="en-AU" smtClean="0"/>
              <a:pPr/>
              <a:t>17</a:t>
            </a:fld>
            <a:endParaRPr lang="en-AU" dirty="0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 bwMode="auto">
          <a:xfrm>
            <a:off x="467544" y="116632"/>
            <a:ext cx="8208912" cy="576064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eaLnBrk="1" hangingPunct="1"/>
            <a:r>
              <a:rPr lang="en-AU" sz="2800" dirty="0" smtClean="0">
                <a:solidFill>
                  <a:schemeClr val="tx2"/>
                </a:solidFill>
              </a:rPr>
              <a:t>Summary of lifejacket wear requirements</a:t>
            </a:r>
            <a:br>
              <a:rPr lang="en-AU" sz="2800" dirty="0" smtClean="0">
                <a:solidFill>
                  <a:schemeClr val="tx2"/>
                </a:solidFill>
              </a:rPr>
            </a:br>
            <a:endParaRPr lang="en-AU" sz="1800" dirty="0" smtClean="0">
              <a:solidFill>
                <a:schemeClr val="tx2"/>
              </a:solidFill>
            </a:endParaRPr>
          </a:p>
        </p:txBody>
      </p:sp>
      <p:pic>
        <p:nvPicPr>
          <p:cNvPr id="6" name="Picture 5" descr="logo-2_arbsc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5877272"/>
            <a:ext cx="3672408" cy="901996"/>
          </a:xfrm>
          <a:prstGeom prst="rect">
            <a:avLst/>
          </a:prstGeom>
        </p:spPr>
      </p:pic>
      <p:pic>
        <p:nvPicPr>
          <p:cNvPr id="7" name="Picture 6" descr="Lifejacket wear tab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9075" y="908720"/>
            <a:ext cx="8705850" cy="482533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A241486-CC24-4A8B-8572-C21914BD0B4E}" type="slidenum">
              <a:rPr lang="en-AU" smtClean="0"/>
              <a:pPr/>
              <a:t>18</a:t>
            </a:fld>
            <a:endParaRPr lang="en-AU" dirty="0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 bwMode="auto">
          <a:xfrm>
            <a:off x="251520" y="116632"/>
            <a:ext cx="7848872" cy="720080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eaLnBrk="1" hangingPunct="1"/>
            <a:r>
              <a:rPr lang="en-AU" sz="2800" dirty="0" smtClean="0">
                <a:solidFill>
                  <a:schemeClr val="tx2"/>
                </a:solidFill>
              </a:rPr>
              <a:t>Different waters - Queensland</a:t>
            </a:r>
          </a:p>
        </p:txBody>
      </p:sp>
      <p:pic>
        <p:nvPicPr>
          <p:cNvPr id="23" name="Picture 22" descr="shute-harbour-whitsunday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79912" y="836712"/>
            <a:ext cx="5129808" cy="554461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7" name="Picture 6" descr="logo-2_arbsc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5877272"/>
            <a:ext cx="3672408" cy="901996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107504" y="764704"/>
            <a:ext cx="3744416" cy="396044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lvl="0" indent="-342900" eaLnBrk="0" hangingPunct="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AU" sz="2000" dirty="0" smtClean="0">
                <a:solidFill>
                  <a:schemeClr val="tx2"/>
                </a:solidFill>
              </a:rPr>
              <a:t>Tropical environment</a:t>
            </a:r>
          </a:p>
          <a:p>
            <a:pPr marL="342900" lvl="0" indent="-342900" eaLnBrk="0" hangingPunct="0">
              <a:spcBef>
                <a:spcPct val="20000"/>
              </a:spcBef>
              <a:buFont typeface="Wingdings" pitchFamily="2" charset="2"/>
              <a:buChar char="Ø"/>
              <a:defRPr/>
            </a:pPr>
            <a:endParaRPr lang="en-AU" sz="2000" dirty="0" smtClean="0">
              <a:solidFill>
                <a:schemeClr val="tx2"/>
              </a:solidFill>
            </a:endParaRPr>
          </a:p>
          <a:p>
            <a:pPr marL="342900" lvl="0" indent="-342900" eaLnBrk="0" hangingPunct="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AU" sz="2000" dirty="0" smtClean="0">
                <a:solidFill>
                  <a:schemeClr val="tx2"/>
                </a:solidFill>
              </a:rPr>
              <a:t>Cyclone hazard in summer</a:t>
            </a:r>
          </a:p>
          <a:p>
            <a:pPr marL="342900" lvl="0" indent="-342900" eaLnBrk="0" hangingPunct="0">
              <a:spcBef>
                <a:spcPct val="20000"/>
              </a:spcBef>
              <a:buFont typeface="Wingdings" pitchFamily="2" charset="2"/>
              <a:buChar char="Ø"/>
              <a:defRPr/>
            </a:pPr>
            <a:endParaRPr lang="en-AU" sz="2000" dirty="0" smtClean="0">
              <a:solidFill>
                <a:schemeClr val="tx2"/>
              </a:solidFill>
            </a:endParaRPr>
          </a:p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AU" sz="2000" dirty="0" smtClean="0">
                <a:solidFill>
                  <a:schemeClr val="tx2"/>
                </a:solidFill>
              </a:rPr>
              <a:t>Recreational boating occurs well offshore along Great Barrier reef </a:t>
            </a:r>
          </a:p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Char char="Ø"/>
              <a:defRPr/>
            </a:pPr>
            <a:endParaRPr lang="en-AU" sz="2000" dirty="0" smtClean="0">
              <a:solidFill>
                <a:schemeClr val="tx2"/>
              </a:solidFill>
            </a:endParaRPr>
          </a:p>
          <a:p>
            <a:pPr marL="342900" lvl="0" indent="-342900" eaLnBrk="0" hangingPunct="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AU" sz="2000" dirty="0" smtClean="0">
                <a:solidFill>
                  <a:schemeClr val="tx2"/>
                </a:solidFill>
              </a:rPr>
              <a:t>Remote areas popular with recreational boaters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A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ＭＳ Ｐゴシック" charset="-128"/>
              <a:cs typeface="+mn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A241486-CC24-4A8B-8572-C21914BD0B4E}" type="slidenum">
              <a:rPr lang="en-AU" smtClean="0"/>
              <a:pPr/>
              <a:t>19</a:t>
            </a:fld>
            <a:endParaRPr lang="en-AU" dirty="0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 bwMode="auto">
          <a:xfrm>
            <a:off x="827584" y="116632"/>
            <a:ext cx="7272808" cy="576064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eaLnBrk="1" hangingPunct="1"/>
            <a:r>
              <a:rPr lang="en-AU" sz="2800" dirty="0" smtClean="0">
                <a:solidFill>
                  <a:schemeClr val="tx2"/>
                </a:solidFill>
              </a:rPr>
              <a:t>Different waters - New South Wales</a:t>
            </a:r>
          </a:p>
        </p:txBody>
      </p:sp>
      <p:pic>
        <p:nvPicPr>
          <p:cNvPr id="9" name="Picture 8" descr="logo-2_arbsc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5877272"/>
            <a:ext cx="3672408" cy="901996"/>
          </a:xfrm>
          <a:prstGeom prst="rect">
            <a:avLst/>
          </a:prstGeom>
        </p:spPr>
      </p:pic>
      <p:pic>
        <p:nvPicPr>
          <p:cNvPr id="12" name="Picture 11" descr="CYCA start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91880" y="764704"/>
            <a:ext cx="5474752" cy="273237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3717032"/>
            <a:ext cx="5436096" cy="2672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107504" y="692696"/>
            <a:ext cx="3456384" cy="540060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AU" sz="2000" dirty="0" smtClean="0">
                <a:solidFill>
                  <a:schemeClr val="tx2"/>
                </a:solidFill>
              </a:rPr>
              <a:t>Most populous State</a:t>
            </a:r>
          </a:p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Char char="Ø"/>
              <a:defRPr/>
            </a:pPr>
            <a:endParaRPr lang="en-AU" sz="2000" dirty="0" smtClean="0">
              <a:solidFill>
                <a:schemeClr val="tx2"/>
              </a:solidFill>
            </a:endParaRPr>
          </a:p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AU" sz="2000" dirty="0" smtClean="0">
                <a:solidFill>
                  <a:schemeClr val="tx2"/>
                </a:solidFill>
              </a:rPr>
              <a:t>Busy congested waterways</a:t>
            </a:r>
          </a:p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Char char="Ø"/>
              <a:defRPr/>
            </a:pPr>
            <a:endParaRPr lang="en-AU" sz="2000" dirty="0" smtClean="0">
              <a:solidFill>
                <a:schemeClr val="tx2"/>
              </a:solidFill>
            </a:endParaRPr>
          </a:p>
          <a:p>
            <a:pPr marL="342900" lvl="0" indent="-342900" eaLnBrk="0" hangingPunct="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AU" sz="2000" dirty="0" smtClean="0">
                <a:solidFill>
                  <a:schemeClr val="tx2"/>
                </a:solidFill>
              </a:rPr>
              <a:t>Frequent interaction of big ships, small boats &amp; passive craft</a:t>
            </a:r>
          </a:p>
          <a:p>
            <a:pPr marL="342900" lvl="0" indent="-342900" eaLnBrk="0" hangingPunct="0">
              <a:spcBef>
                <a:spcPct val="20000"/>
              </a:spcBef>
              <a:buFont typeface="Wingdings" pitchFamily="2" charset="2"/>
              <a:buChar char="Ø"/>
              <a:defRPr/>
            </a:pPr>
            <a:endParaRPr lang="en-AU" sz="2000" dirty="0" smtClean="0">
              <a:solidFill>
                <a:schemeClr val="tx2"/>
              </a:solidFill>
            </a:endParaRPr>
          </a:p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AU" sz="2000" dirty="0" smtClean="0">
                <a:solidFill>
                  <a:schemeClr val="tx2"/>
                </a:solidFill>
              </a:rPr>
              <a:t>Coastline fully exposed to Tasman Sea</a:t>
            </a:r>
          </a:p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Char char="Ø"/>
              <a:defRPr/>
            </a:pPr>
            <a:endParaRPr lang="en-AU" sz="2000" dirty="0" smtClean="0">
              <a:solidFill>
                <a:schemeClr val="tx2"/>
              </a:solidFill>
            </a:endParaRPr>
          </a:p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AU" sz="2000" dirty="0" smtClean="0">
                <a:solidFill>
                  <a:schemeClr val="tx2"/>
                </a:solidFill>
              </a:rPr>
              <a:t>Frequent aquatic special events</a:t>
            </a:r>
          </a:p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Char char="Ø"/>
              <a:defRPr/>
            </a:pPr>
            <a:endParaRPr lang="en-AU" sz="2000" dirty="0" smtClean="0">
              <a:solidFill>
                <a:schemeClr val="tx2"/>
              </a:solidFill>
            </a:endParaRPr>
          </a:p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AU" sz="2000" dirty="0" smtClean="0">
                <a:solidFill>
                  <a:schemeClr val="tx2"/>
                </a:solidFill>
              </a:rPr>
              <a:t>Subtropical to alpine boating environments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A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ＭＳ Ｐゴシック" charset="-128"/>
              <a:cs typeface="+mn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A241486-CC24-4A8B-8572-C21914BD0B4E}" type="slidenum">
              <a:rPr lang="en-AU" smtClean="0"/>
              <a:pPr/>
              <a:t>2</a:t>
            </a:fld>
            <a:endParaRPr lang="en-AU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 bwMode="auto">
          <a:xfrm>
            <a:off x="1907704" y="116632"/>
            <a:ext cx="5112568" cy="792088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eaLnBrk="1" hangingPunct="1"/>
            <a:r>
              <a:rPr lang="en-AU" sz="2800" dirty="0" smtClean="0">
                <a:solidFill>
                  <a:schemeClr val="tx2"/>
                </a:solidFill>
              </a:rPr>
              <a:t>Population 22.5 million</a:t>
            </a:r>
          </a:p>
        </p:txBody>
      </p:sp>
      <p:pic>
        <p:nvPicPr>
          <p:cNvPr id="7" name="Picture 6" descr="australia from spac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63888" y="836712"/>
            <a:ext cx="5472608" cy="381642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0" y="764704"/>
            <a:ext cx="5184576" cy="374441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 marL="285750" indent="-285750">
              <a:spcBef>
                <a:spcPct val="20000"/>
              </a:spcBef>
              <a:buFont typeface="Wingdings" pitchFamily="2" charset="2"/>
              <a:buChar char="Ø"/>
            </a:pPr>
            <a:r>
              <a:rPr kumimoji="0" lang="en-A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ＭＳ Ｐゴシック" charset="-128"/>
                <a:cs typeface="+mn-cs"/>
              </a:rPr>
              <a:t>7.2 million in </a:t>
            </a:r>
            <a:r>
              <a:rPr lang="en-AU" sz="1400" b="1" dirty="0" smtClean="0">
                <a:solidFill>
                  <a:schemeClr val="tx2"/>
                </a:solidFill>
              </a:rPr>
              <a:t>New South Wales</a:t>
            </a:r>
          </a:p>
          <a:p>
            <a:pPr marL="285750" indent="-285750">
              <a:spcBef>
                <a:spcPct val="20000"/>
              </a:spcBef>
              <a:buFont typeface="Wingdings" pitchFamily="2" charset="2"/>
              <a:buChar char="Ø"/>
            </a:pPr>
            <a:endParaRPr kumimoji="0" lang="en-AU" sz="1400" b="1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ＭＳ Ｐゴシック" charset="-128"/>
              <a:cs typeface="+mn-cs"/>
            </a:endParaRPr>
          </a:p>
          <a:p>
            <a:pPr marL="285750" indent="-285750">
              <a:spcBef>
                <a:spcPct val="20000"/>
              </a:spcBef>
              <a:buFont typeface="Wingdings" pitchFamily="2" charset="2"/>
              <a:buChar char="Ø"/>
            </a:pPr>
            <a:r>
              <a:rPr kumimoji="0" lang="en-A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ＭＳ Ｐゴシック" charset="-128"/>
                <a:cs typeface="+mn-cs"/>
              </a:rPr>
              <a:t>5.57 million in Victoria</a:t>
            </a:r>
          </a:p>
          <a:p>
            <a:pPr marL="285750" indent="-285750">
              <a:spcBef>
                <a:spcPct val="20000"/>
              </a:spcBef>
              <a:buFont typeface="Wingdings" pitchFamily="2" charset="2"/>
              <a:buChar char="Ø"/>
            </a:pPr>
            <a:endParaRPr kumimoji="0" lang="en-AU" sz="1400" b="1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ＭＳ Ｐゴシック" charset="-128"/>
              <a:cs typeface="+mn-cs"/>
            </a:endParaRPr>
          </a:p>
          <a:p>
            <a:pPr marL="285750" indent="-285750">
              <a:spcBef>
                <a:spcPct val="20000"/>
              </a:spcBef>
              <a:buFont typeface="Wingdings" pitchFamily="2" charset="2"/>
              <a:buChar char="Ø"/>
            </a:pPr>
            <a:r>
              <a:rPr lang="en-AU" sz="1400" b="1" dirty="0" smtClean="0">
                <a:solidFill>
                  <a:schemeClr val="tx2"/>
                </a:solidFill>
                <a:latin typeface="+mn-lt"/>
              </a:rPr>
              <a:t>4.5 million </a:t>
            </a:r>
            <a:r>
              <a:rPr kumimoji="0" lang="en-A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ＭＳ Ｐゴシック" charset="-128"/>
                <a:cs typeface="+mn-cs"/>
              </a:rPr>
              <a:t>in Queensland</a:t>
            </a:r>
          </a:p>
          <a:p>
            <a:pPr marL="285750" indent="-285750">
              <a:spcBef>
                <a:spcPct val="20000"/>
              </a:spcBef>
              <a:buFont typeface="Wingdings" pitchFamily="2" charset="2"/>
              <a:buChar char="Ø"/>
            </a:pPr>
            <a:endParaRPr kumimoji="0" lang="en-AU" sz="1400" b="1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ＭＳ Ｐゴシック" charset="-128"/>
              <a:cs typeface="+mn-cs"/>
            </a:endParaRPr>
          </a:p>
          <a:p>
            <a:pPr marL="285750" indent="-285750">
              <a:spcBef>
                <a:spcPct val="20000"/>
              </a:spcBef>
              <a:buFont typeface="Wingdings" pitchFamily="2" charset="2"/>
              <a:buChar char="Ø"/>
            </a:pPr>
            <a:r>
              <a:rPr lang="en-AU" sz="1400" b="1" dirty="0" smtClean="0">
                <a:solidFill>
                  <a:schemeClr val="tx2"/>
                </a:solidFill>
                <a:latin typeface="+mn-lt"/>
              </a:rPr>
              <a:t>2.4 million </a:t>
            </a:r>
            <a:r>
              <a:rPr kumimoji="0" lang="en-A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ＭＳ Ｐゴシック" charset="-128"/>
                <a:cs typeface="+mn-cs"/>
              </a:rPr>
              <a:t>in Western Australia</a:t>
            </a:r>
          </a:p>
          <a:p>
            <a:pPr marL="285750" indent="-285750">
              <a:spcBef>
                <a:spcPct val="20000"/>
              </a:spcBef>
              <a:buFont typeface="Wingdings" pitchFamily="2" charset="2"/>
              <a:buChar char="Ø"/>
            </a:pPr>
            <a:endParaRPr kumimoji="0" lang="en-AU" sz="1400" b="1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ＭＳ Ｐゴシック" charset="-128"/>
              <a:cs typeface="+mn-cs"/>
            </a:endParaRPr>
          </a:p>
          <a:p>
            <a:pPr marL="285750" indent="-285750">
              <a:spcBef>
                <a:spcPct val="20000"/>
              </a:spcBef>
              <a:buFont typeface="Wingdings" pitchFamily="2" charset="2"/>
              <a:buChar char="Ø"/>
            </a:pPr>
            <a:r>
              <a:rPr lang="en-AU" sz="1400" b="1" dirty="0" smtClean="0">
                <a:solidFill>
                  <a:schemeClr val="tx2"/>
                </a:solidFill>
                <a:latin typeface="+mn-lt"/>
              </a:rPr>
              <a:t>1.65 million </a:t>
            </a:r>
            <a:r>
              <a:rPr kumimoji="0" lang="en-A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ＭＳ Ｐゴシック" charset="-128"/>
                <a:cs typeface="+mn-cs"/>
              </a:rPr>
              <a:t>in South Australia</a:t>
            </a:r>
          </a:p>
          <a:p>
            <a:pPr marL="285750" indent="-285750">
              <a:spcBef>
                <a:spcPct val="20000"/>
              </a:spcBef>
              <a:buFont typeface="Wingdings" pitchFamily="2" charset="2"/>
              <a:buChar char="Ø"/>
            </a:pPr>
            <a:endParaRPr kumimoji="0" lang="en-AU" sz="1400" b="1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ＭＳ Ｐゴシック" charset="-128"/>
              <a:cs typeface="+mn-cs"/>
            </a:endParaRPr>
          </a:p>
          <a:p>
            <a:pPr marL="285750" indent="-285750">
              <a:spcBef>
                <a:spcPct val="20000"/>
              </a:spcBef>
              <a:buFont typeface="Wingdings" pitchFamily="2" charset="2"/>
              <a:buChar char="Ø"/>
            </a:pPr>
            <a:r>
              <a:rPr lang="en-AU" sz="1400" b="1" dirty="0" smtClean="0">
                <a:solidFill>
                  <a:schemeClr val="tx2"/>
                </a:solidFill>
                <a:latin typeface="+mn-lt"/>
              </a:rPr>
              <a:t>50</a:t>
            </a:r>
            <a:r>
              <a:rPr kumimoji="0" lang="en-A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ＭＳ Ｐゴシック" charset="-128"/>
                <a:cs typeface="+mn-cs"/>
              </a:rPr>
              <a:t>0,000 in Tasmania</a:t>
            </a:r>
          </a:p>
          <a:p>
            <a:pPr marL="285750" indent="-285750">
              <a:spcBef>
                <a:spcPct val="20000"/>
              </a:spcBef>
              <a:buFont typeface="Wingdings" pitchFamily="2" charset="2"/>
              <a:buChar char="Ø"/>
            </a:pPr>
            <a:endParaRPr kumimoji="0" lang="en-AU" sz="1400" b="1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ＭＳ Ｐゴシック" charset="-128"/>
              <a:cs typeface="+mn-cs"/>
            </a:endParaRPr>
          </a:p>
          <a:p>
            <a:pPr marL="285750" indent="-285750">
              <a:spcBef>
                <a:spcPct val="20000"/>
              </a:spcBef>
              <a:buFont typeface="Wingdings" pitchFamily="2" charset="2"/>
              <a:buChar char="Ø"/>
            </a:pPr>
            <a:r>
              <a:rPr lang="en-AU" sz="1400" b="1" dirty="0" smtClean="0">
                <a:solidFill>
                  <a:schemeClr val="tx2"/>
                </a:solidFill>
                <a:latin typeface="+mn-lt"/>
              </a:rPr>
              <a:t>300,000 in Australian Capital Territory</a:t>
            </a:r>
          </a:p>
          <a:p>
            <a:pPr marL="285750" indent="-285750">
              <a:spcBef>
                <a:spcPct val="20000"/>
              </a:spcBef>
              <a:buFont typeface="Wingdings" pitchFamily="2" charset="2"/>
              <a:buChar char="Ø"/>
            </a:pPr>
            <a:endParaRPr lang="en-AU" sz="1400" b="1" dirty="0" smtClean="0">
              <a:solidFill>
                <a:schemeClr val="tx2"/>
              </a:solidFill>
              <a:latin typeface="+mn-lt"/>
            </a:endParaRPr>
          </a:p>
          <a:p>
            <a:pPr marL="285750" indent="-285750">
              <a:spcBef>
                <a:spcPct val="20000"/>
              </a:spcBef>
              <a:buFont typeface="Wingdings" pitchFamily="2" charset="2"/>
              <a:buChar char="Ø"/>
            </a:pPr>
            <a:r>
              <a:rPr lang="en-AU" sz="1400" b="1" dirty="0" smtClean="0">
                <a:solidFill>
                  <a:schemeClr val="tx2"/>
                </a:solidFill>
                <a:latin typeface="+mn-lt"/>
              </a:rPr>
              <a:t>200,000 in Northern Territory</a:t>
            </a:r>
            <a:endParaRPr kumimoji="0" lang="en-AU" sz="1400" b="1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ＭＳ Ｐゴシック" charset="-128"/>
              <a:cs typeface="+mn-cs"/>
            </a:endParaRPr>
          </a:p>
        </p:txBody>
      </p:sp>
      <p:pic>
        <p:nvPicPr>
          <p:cNvPr id="10" name="Picture 9" descr="logo-2_arbsc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5877272"/>
            <a:ext cx="3672408" cy="901996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0" y="4941168"/>
            <a:ext cx="9144000" cy="100811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en-AU" sz="1600" dirty="0" smtClean="0">
                <a:solidFill>
                  <a:schemeClr val="tx2"/>
                </a:solidFill>
              </a:rPr>
              <a:t>Australia’s land mass of </a:t>
            </a:r>
            <a:r>
              <a:rPr lang="en-AU" sz="1600" b="1" dirty="0" smtClean="0">
                <a:solidFill>
                  <a:schemeClr val="tx2"/>
                </a:solidFill>
              </a:rPr>
              <a:t>7.7 million sq km </a:t>
            </a:r>
            <a:r>
              <a:rPr lang="en-AU" sz="1600" dirty="0" smtClean="0">
                <a:solidFill>
                  <a:schemeClr val="tx2"/>
                </a:solidFill>
              </a:rPr>
              <a:t>compared to Canada’s </a:t>
            </a:r>
            <a:r>
              <a:rPr lang="en-AU" sz="1600" b="1" dirty="0" smtClean="0">
                <a:solidFill>
                  <a:schemeClr val="tx2"/>
                </a:solidFill>
              </a:rPr>
              <a:t>10 million sq km</a:t>
            </a:r>
            <a:r>
              <a:rPr lang="en-AU" sz="1600" b="1" dirty="0" smtClean="0"/>
              <a:t> </a:t>
            </a:r>
            <a:r>
              <a:rPr lang="en-AU" sz="1600" dirty="0" smtClean="0">
                <a:solidFill>
                  <a:schemeClr val="tx2"/>
                </a:solidFill>
              </a:rPr>
              <a:t>(with a</a:t>
            </a:r>
          </a:p>
          <a:p>
            <a:pPr marL="342900" lvl="0" indent="-342900">
              <a:spcBef>
                <a:spcPct val="20000"/>
              </a:spcBef>
            </a:pPr>
            <a:r>
              <a:rPr lang="en-AU" sz="1600" dirty="0" smtClean="0">
                <a:solidFill>
                  <a:schemeClr val="tx2"/>
                </a:solidFill>
              </a:rPr>
              <a:t>population of 33 million) makes it the sixth largest country in the world. It is also the </a:t>
            </a:r>
            <a:r>
              <a:rPr lang="en-AU" sz="1600" b="1" dirty="0" smtClean="0">
                <a:solidFill>
                  <a:schemeClr val="tx2"/>
                </a:solidFill>
              </a:rPr>
              <a:t>only one </a:t>
            </a:r>
            <a:r>
              <a:rPr lang="en-AU" sz="1600" dirty="0" smtClean="0">
                <a:solidFill>
                  <a:schemeClr val="tx2"/>
                </a:solidFill>
              </a:rPr>
              <a:t>of the</a:t>
            </a:r>
          </a:p>
          <a:p>
            <a:pPr marL="342900" lvl="0" indent="-342900">
              <a:spcBef>
                <a:spcPct val="20000"/>
              </a:spcBef>
            </a:pPr>
            <a:r>
              <a:rPr lang="en-AU" sz="1600" dirty="0" smtClean="0">
                <a:solidFill>
                  <a:schemeClr val="tx2"/>
                </a:solidFill>
              </a:rPr>
              <a:t>largest six nations that is completely </a:t>
            </a:r>
            <a:r>
              <a:rPr lang="en-AU" sz="1600" b="1" dirty="0" smtClean="0">
                <a:solidFill>
                  <a:schemeClr val="tx2"/>
                </a:solidFill>
              </a:rPr>
              <a:t>surrounded by water</a:t>
            </a:r>
            <a:r>
              <a:rPr lang="en-AU" sz="1600" dirty="0" smtClean="0">
                <a:solidFill>
                  <a:schemeClr val="tx2"/>
                </a:solidFill>
              </a:rPr>
              <a:t>. </a:t>
            </a:r>
            <a:endParaRPr kumimoji="0" lang="en-AU" sz="160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ＭＳ Ｐゴシック" charset="-128"/>
              <a:cs typeface="+mn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A241486-CC24-4A8B-8572-C21914BD0B4E}" type="slidenum">
              <a:rPr lang="en-AU" smtClean="0"/>
              <a:pPr/>
              <a:t>20</a:t>
            </a:fld>
            <a:endParaRPr lang="en-AU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 bwMode="auto">
          <a:xfrm>
            <a:off x="395536" y="0"/>
            <a:ext cx="8352928" cy="648072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eaLnBrk="1" hangingPunct="1"/>
            <a:r>
              <a:rPr lang="en-US" sz="2800" dirty="0" smtClean="0">
                <a:solidFill>
                  <a:schemeClr val="tx2"/>
                </a:solidFill>
              </a:rPr>
              <a:t>Office of Boating Safety and Maritime Affairs (OBSMA) </a:t>
            </a:r>
            <a:r>
              <a:rPr lang="en-AU" sz="3600" dirty="0" smtClean="0">
                <a:solidFill>
                  <a:schemeClr val="tx2"/>
                </a:solidFill>
              </a:rPr>
              <a:t/>
            </a:r>
            <a:br>
              <a:rPr lang="en-AU" sz="3600" dirty="0" smtClean="0">
                <a:solidFill>
                  <a:schemeClr val="tx2"/>
                </a:solidFill>
              </a:rPr>
            </a:br>
            <a:endParaRPr lang="en-AU" sz="3600" b="1" dirty="0" smtClean="0">
              <a:solidFill>
                <a:schemeClr val="tx2"/>
              </a:solidFill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0" y="980728"/>
            <a:ext cx="9036496" cy="144016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2000" dirty="0" smtClean="0">
                <a:solidFill>
                  <a:schemeClr val="tx2"/>
                </a:solidFill>
              </a:rPr>
              <a:t>Established on 1 November 2011 to lead and direct the development and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2000" dirty="0" smtClean="0">
                <a:solidFill>
                  <a:schemeClr val="tx2"/>
                </a:solidFill>
              </a:rPr>
              <a:t>implementation of strategic direction and policy and regulatory reform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2000" dirty="0" smtClean="0">
                <a:solidFill>
                  <a:schemeClr val="tx2"/>
                </a:solidFill>
              </a:rPr>
              <a:t>initiatives. OBSMA is actioning the Government’s policy initiatives for boating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2000" dirty="0" smtClean="0">
                <a:solidFill>
                  <a:schemeClr val="tx2"/>
                </a:solidFill>
              </a:rPr>
              <a:t>safety, maritime property and waterways management. 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0" y="5157192"/>
            <a:ext cx="9144000" cy="64807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r>
              <a:rPr lang="en-US" sz="2000" dirty="0" smtClean="0">
                <a:solidFill>
                  <a:schemeClr val="tx2"/>
                </a:solidFill>
              </a:rPr>
              <a:t>OBSMA sets the strategic directions for</a:t>
            </a:r>
            <a:r>
              <a:rPr lang="en-AU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smtClean="0">
                <a:solidFill>
                  <a:schemeClr val="tx2"/>
                </a:solidFill>
              </a:rPr>
              <a:t>implementation by the service provider, Roads &amp; Maritime Services. </a:t>
            </a:r>
            <a:endParaRPr lang="en-AU" sz="2000" dirty="0">
              <a:solidFill>
                <a:schemeClr val="tx2"/>
              </a:solidFill>
            </a:endParaRPr>
          </a:p>
        </p:txBody>
      </p:sp>
      <p:pic>
        <p:nvPicPr>
          <p:cNvPr id="13" name="Picture 12" descr="logo-2_arbsc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5877272"/>
            <a:ext cx="3672408" cy="901996"/>
          </a:xfrm>
          <a:prstGeom prst="rect">
            <a:avLst/>
          </a:prstGeom>
        </p:spPr>
      </p:pic>
      <p:pic>
        <p:nvPicPr>
          <p:cNvPr id="14" name="Picture 13" descr="obsm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2492896"/>
            <a:ext cx="8496944" cy="260368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A241486-CC24-4A8B-8572-C21914BD0B4E}" type="slidenum">
              <a:rPr lang="en-AU" smtClean="0"/>
              <a:pPr/>
              <a:t>21</a:t>
            </a:fld>
            <a:endParaRPr lang="en-AU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0" y="2636912"/>
            <a:ext cx="9036496" cy="187220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AU" sz="2000" b="1" dirty="0" smtClean="0">
                <a:solidFill>
                  <a:schemeClr val="tx2"/>
                </a:solidFill>
              </a:rPr>
              <a:t>Australia’s first ever International Marine Conference and Exhibition</a:t>
            </a:r>
          </a:p>
          <a:p>
            <a:endParaRPr lang="en-AU" sz="2000" dirty="0" smtClean="0">
              <a:solidFill>
                <a:schemeClr val="tx2"/>
              </a:solidFill>
            </a:endParaRPr>
          </a:p>
          <a:p>
            <a:r>
              <a:rPr lang="en-AU" sz="2000" dirty="0" smtClean="0">
                <a:solidFill>
                  <a:schemeClr val="tx2"/>
                </a:solidFill>
              </a:rPr>
              <a:t>Marine13 will, for the first time in Australia, bring together representatives of marinas, recreational boating and boating safety to the one event in Sydney. </a:t>
            </a:r>
          </a:p>
          <a:p>
            <a:endParaRPr lang="en-AU" sz="2000" dirty="0" smtClean="0">
              <a:solidFill>
                <a:schemeClr val="tx2"/>
              </a:solidFill>
            </a:endParaRPr>
          </a:p>
          <a:p>
            <a:r>
              <a:rPr lang="en-AU" sz="2000" dirty="0" smtClean="0">
                <a:solidFill>
                  <a:schemeClr val="tx2"/>
                </a:solidFill>
              </a:rPr>
              <a:t>Stakeholders from these various streams of the boating and marine industry will be able to share information and ideas in a bid to prepare the sector for challenges and growth into the future.</a:t>
            </a:r>
          </a:p>
          <a:p>
            <a:endParaRPr lang="en-AU" sz="2000" dirty="0" smtClean="0">
              <a:solidFill>
                <a:schemeClr val="tx2"/>
              </a:solidFill>
            </a:endParaRPr>
          </a:p>
          <a:p>
            <a:pPr algn="ctr"/>
            <a:r>
              <a:rPr lang="en-AU" sz="2800" b="1" dirty="0" smtClean="0">
                <a:solidFill>
                  <a:schemeClr val="tx2"/>
                </a:solidFill>
              </a:rPr>
              <a:t>www.marine13.com </a:t>
            </a:r>
            <a:endParaRPr lang="en-US" sz="2800" b="1" dirty="0" smtClean="0">
              <a:solidFill>
                <a:schemeClr val="tx2"/>
              </a:solidFill>
            </a:endParaRPr>
          </a:p>
        </p:txBody>
      </p:sp>
      <p:pic>
        <p:nvPicPr>
          <p:cNvPr id="7" name="Picture 6" descr="marine13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238867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3" name="Picture 12" descr="logo-2_arbsc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5877272"/>
            <a:ext cx="3672408" cy="901996"/>
          </a:xfrm>
          <a:prstGeom prst="rect">
            <a:avLst/>
          </a:prstGeom>
        </p:spPr>
      </p:pic>
      <p:pic>
        <p:nvPicPr>
          <p:cNvPr id="6" name="Picture 5" descr="transport for nsw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60232" y="5805264"/>
            <a:ext cx="2357025" cy="8606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588224" y="5445224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>
                <a:solidFill>
                  <a:schemeClr val="tx2"/>
                </a:solidFill>
              </a:rPr>
              <a:t>Principal partner</a:t>
            </a:r>
            <a:endParaRPr lang="en-AU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A241486-CC24-4A8B-8572-C21914BD0B4E}" type="slidenum">
              <a:rPr lang="en-AU" smtClean="0"/>
              <a:pPr/>
              <a:t>22</a:t>
            </a:fld>
            <a:endParaRPr lang="en-AU" dirty="0"/>
          </a:p>
        </p:txBody>
      </p:sp>
      <p:pic>
        <p:nvPicPr>
          <p:cNvPr id="5" name="Picture 4" descr="eOBS_Aerials_01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7226"/>
            <a:ext cx="9144000" cy="688522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A241486-CC24-4A8B-8572-C21914BD0B4E}" type="slidenum">
              <a:rPr lang="en-AU" smtClean="0"/>
              <a:pPr/>
              <a:t>3</a:t>
            </a:fld>
            <a:endParaRPr lang="en-AU" dirty="0"/>
          </a:p>
        </p:txBody>
      </p:sp>
      <p:pic>
        <p:nvPicPr>
          <p:cNvPr id="9" name="Picture 8" descr="Australia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908720"/>
            <a:ext cx="6625243" cy="566124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853981" y="4437112"/>
            <a:ext cx="1224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 smtClean="0">
                <a:solidFill>
                  <a:schemeClr val="tx2"/>
                </a:solidFill>
              </a:rPr>
              <a:t>NSW</a:t>
            </a:r>
          </a:p>
          <a:p>
            <a:pPr algn="ctr"/>
            <a:r>
              <a:rPr lang="en-AU" dirty="0" smtClean="0">
                <a:solidFill>
                  <a:schemeClr val="tx2"/>
                </a:solidFill>
              </a:rPr>
              <a:t>1,800,000</a:t>
            </a:r>
            <a:endParaRPr lang="en-AU" dirty="0">
              <a:solidFill>
                <a:schemeClr val="tx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37957" y="2780928"/>
            <a:ext cx="1224136" cy="663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 smtClean="0">
                <a:solidFill>
                  <a:schemeClr val="tx2"/>
                </a:solidFill>
              </a:rPr>
              <a:t>QLD</a:t>
            </a:r>
          </a:p>
          <a:p>
            <a:pPr algn="ctr"/>
            <a:r>
              <a:rPr lang="en-AU" dirty="0" smtClean="0">
                <a:solidFill>
                  <a:schemeClr val="tx2"/>
                </a:solidFill>
              </a:rPr>
              <a:t>1,600,000</a:t>
            </a:r>
            <a:endParaRPr lang="en-AU" dirty="0">
              <a:solidFill>
                <a:schemeClr val="tx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93741" y="2276872"/>
            <a:ext cx="1512168" cy="663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 smtClean="0">
                <a:solidFill>
                  <a:schemeClr val="tx2"/>
                </a:solidFill>
              </a:rPr>
              <a:t>NT</a:t>
            </a:r>
          </a:p>
          <a:p>
            <a:pPr algn="ctr"/>
            <a:r>
              <a:rPr lang="en-AU" dirty="0" smtClean="0">
                <a:solidFill>
                  <a:schemeClr val="tx2"/>
                </a:solidFill>
              </a:rPr>
              <a:t>40,000</a:t>
            </a:r>
            <a:endParaRPr lang="en-AU" dirty="0">
              <a:solidFill>
                <a:schemeClr val="tx2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53781" y="3933056"/>
            <a:ext cx="1224136" cy="663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 smtClean="0">
                <a:solidFill>
                  <a:schemeClr val="tx2"/>
                </a:solidFill>
              </a:rPr>
              <a:t>SA</a:t>
            </a:r>
          </a:p>
          <a:p>
            <a:pPr algn="ctr"/>
            <a:r>
              <a:rPr lang="en-AU" dirty="0" smtClean="0">
                <a:solidFill>
                  <a:schemeClr val="tx2"/>
                </a:solidFill>
              </a:rPr>
              <a:t>40,000</a:t>
            </a:r>
            <a:endParaRPr lang="en-AU" dirty="0">
              <a:solidFill>
                <a:schemeClr val="tx2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082721" y="3520545"/>
            <a:ext cx="1224136" cy="663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 smtClean="0">
                <a:solidFill>
                  <a:schemeClr val="tx2"/>
                </a:solidFill>
              </a:rPr>
              <a:t>WA</a:t>
            </a:r>
          </a:p>
          <a:p>
            <a:pPr algn="ctr"/>
            <a:r>
              <a:rPr lang="en-AU" dirty="0" smtClean="0">
                <a:solidFill>
                  <a:schemeClr val="tx2"/>
                </a:solidFill>
              </a:rPr>
              <a:t>500,000</a:t>
            </a:r>
            <a:endParaRPr lang="en-AU" dirty="0">
              <a:solidFill>
                <a:schemeClr val="tx2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49925" y="5301208"/>
            <a:ext cx="1224136" cy="663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 smtClean="0">
                <a:solidFill>
                  <a:schemeClr val="tx2"/>
                </a:solidFill>
              </a:rPr>
              <a:t>VIC</a:t>
            </a:r>
          </a:p>
          <a:p>
            <a:pPr algn="ctr"/>
            <a:r>
              <a:rPr lang="en-AU" dirty="0" smtClean="0">
                <a:solidFill>
                  <a:schemeClr val="tx2"/>
                </a:solidFill>
              </a:rPr>
              <a:t>600,000</a:t>
            </a:r>
            <a:endParaRPr lang="en-AU" dirty="0">
              <a:solidFill>
                <a:schemeClr val="tx2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709965" y="5949280"/>
            <a:ext cx="1224136" cy="663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 smtClean="0">
                <a:solidFill>
                  <a:schemeClr val="tx2"/>
                </a:solidFill>
              </a:rPr>
              <a:t>TAS</a:t>
            </a:r>
          </a:p>
          <a:p>
            <a:pPr algn="ctr"/>
            <a:r>
              <a:rPr lang="en-AU" dirty="0" smtClean="0">
                <a:solidFill>
                  <a:schemeClr val="tx2"/>
                </a:solidFill>
              </a:rPr>
              <a:t>200,000</a:t>
            </a:r>
            <a:endParaRPr lang="en-AU" dirty="0">
              <a:solidFill>
                <a:schemeClr val="tx2"/>
              </a:solidFill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 bwMode="auto">
          <a:xfrm>
            <a:off x="251520" y="116632"/>
            <a:ext cx="8712968" cy="4752528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eaLnBrk="1" hangingPunct="1"/>
            <a:r>
              <a:rPr lang="en-AU" sz="2800" dirty="0" smtClean="0">
                <a:solidFill>
                  <a:schemeClr val="tx2"/>
                </a:solidFill>
              </a:rPr>
              <a:t>An estimated 5 million people go boating each year</a:t>
            </a:r>
            <a:br>
              <a:rPr lang="en-AU" sz="2800" dirty="0" smtClean="0">
                <a:solidFill>
                  <a:schemeClr val="tx2"/>
                </a:solidFill>
              </a:rPr>
            </a:br>
            <a:r>
              <a:rPr lang="en-AU" sz="1800" dirty="0" smtClean="0">
                <a:solidFill>
                  <a:schemeClr val="tx2"/>
                </a:solidFill>
              </a:rPr>
              <a:t>The east coast (NSW and QLD) accounts for almost 70% of all boating</a:t>
            </a:r>
          </a:p>
        </p:txBody>
      </p:sp>
      <p:pic>
        <p:nvPicPr>
          <p:cNvPr id="13" name="Picture 12" descr="logo-2_arbsc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5877272"/>
            <a:ext cx="3672408" cy="901996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A241486-CC24-4A8B-8572-C21914BD0B4E}" type="slidenum">
              <a:rPr lang="en-AU" smtClean="0"/>
              <a:pPr/>
              <a:t>4</a:t>
            </a:fld>
            <a:endParaRPr lang="en-AU" dirty="0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 bwMode="auto">
          <a:xfrm>
            <a:off x="251520" y="116632"/>
            <a:ext cx="8352928" cy="576064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eaLnBrk="1" hangingPunct="1"/>
            <a:r>
              <a:rPr lang="en-AU" sz="2800" dirty="0" smtClean="0">
                <a:solidFill>
                  <a:schemeClr val="tx2"/>
                </a:solidFill>
              </a:rPr>
              <a:t>Boating fatalities snapshot Australia wide 5 years </a:t>
            </a:r>
            <a:br>
              <a:rPr lang="en-AU" sz="2800" dirty="0" smtClean="0">
                <a:solidFill>
                  <a:schemeClr val="tx2"/>
                </a:solidFill>
              </a:rPr>
            </a:br>
            <a:r>
              <a:rPr lang="en-AU" sz="2800" dirty="0" smtClean="0">
                <a:solidFill>
                  <a:schemeClr val="tx2"/>
                </a:solidFill>
              </a:rPr>
              <a:t>to 2012</a:t>
            </a:r>
            <a:br>
              <a:rPr lang="en-AU" sz="2800" dirty="0" smtClean="0">
                <a:solidFill>
                  <a:schemeClr val="tx2"/>
                </a:solidFill>
              </a:rPr>
            </a:br>
            <a:endParaRPr lang="en-AU" sz="1800" dirty="0" smtClean="0">
              <a:solidFill>
                <a:schemeClr val="tx2"/>
              </a:solidFill>
            </a:endParaRPr>
          </a:p>
        </p:txBody>
      </p:sp>
      <p:pic>
        <p:nvPicPr>
          <p:cNvPr id="6" name="Picture 5" descr="logo-2_arbsc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5877272"/>
            <a:ext cx="3672408" cy="901996"/>
          </a:xfrm>
          <a:prstGeom prst="rect">
            <a:avLst/>
          </a:prstGeom>
        </p:spPr>
      </p:pic>
      <p:graphicFrame>
        <p:nvGraphicFramePr>
          <p:cNvPr id="9" name="Chart 8"/>
          <p:cNvGraphicFramePr/>
          <p:nvPr/>
        </p:nvGraphicFramePr>
        <p:xfrm>
          <a:off x="395536" y="908720"/>
          <a:ext cx="7992888" cy="41627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0" y="5085184"/>
            <a:ext cx="9036496" cy="100811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 marL="342900" lvl="0" indent="-342900">
              <a:spcBef>
                <a:spcPct val="20000"/>
              </a:spcBef>
              <a:buFont typeface="Wingdings" pitchFamily="2" charset="2"/>
              <a:buChar char="Ø"/>
            </a:pPr>
            <a:r>
              <a:rPr lang="en-AU" sz="1600" dirty="0" smtClean="0">
                <a:solidFill>
                  <a:schemeClr val="tx2"/>
                </a:solidFill>
              </a:rPr>
              <a:t>While the popular boating states like </a:t>
            </a:r>
            <a:r>
              <a:rPr lang="en-AU" sz="1600" b="1" dirty="0" smtClean="0">
                <a:solidFill>
                  <a:schemeClr val="tx2"/>
                </a:solidFill>
              </a:rPr>
              <a:t>NSW</a:t>
            </a:r>
            <a:r>
              <a:rPr lang="en-AU" sz="1600" dirty="0" smtClean="0">
                <a:solidFill>
                  <a:schemeClr val="tx2"/>
                </a:solidFill>
              </a:rPr>
              <a:t> and </a:t>
            </a:r>
            <a:r>
              <a:rPr lang="en-AU" sz="1600" b="1" dirty="0" smtClean="0">
                <a:solidFill>
                  <a:schemeClr val="tx2"/>
                </a:solidFill>
              </a:rPr>
              <a:t>QLD</a:t>
            </a:r>
            <a:r>
              <a:rPr lang="en-AU" sz="1600" dirty="0" smtClean="0">
                <a:solidFill>
                  <a:schemeClr val="tx2"/>
                </a:solidFill>
              </a:rPr>
              <a:t> have had more fatalities. All the states have fairly low fatality rates per 100,000 registrations</a:t>
            </a:r>
            <a:endParaRPr kumimoji="0" lang="en-AU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ＭＳ Ｐゴシック" charset="-128"/>
              <a:cs typeface="+mn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A241486-CC24-4A8B-8572-C21914BD0B4E}" type="slidenum">
              <a:rPr lang="en-AU" smtClean="0"/>
              <a:pPr/>
              <a:t>5</a:t>
            </a:fld>
            <a:endParaRPr lang="en-AU" dirty="0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 bwMode="auto">
          <a:xfrm>
            <a:off x="251520" y="116632"/>
            <a:ext cx="8352928" cy="576064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eaLnBrk="1" hangingPunct="1"/>
            <a:r>
              <a:rPr lang="en-AU" sz="2800" dirty="0" smtClean="0">
                <a:solidFill>
                  <a:schemeClr val="tx2"/>
                </a:solidFill>
              </a:rPr>
              <a:t>5 year boating fatalities snapshot of NSW</a:t>
            </a:r>
            <a:br>
              <a:rPr lang="en-AU" sz="2800" dirty="0" smtClean="0">
                <a:solidFill>
                  <a:schemeClr val="tx2"/>
                </a:solidFill>
              </a:rPr>
            </a:br>
            <a:endParaRPr lang="en-AU" sz="1800" dirty="0" smtClean="0">
              <a:solidFill>
                <a:schemeClr val="tx2"/>
              </a:solidFill>
            </a:endParaRPr>
          </a:p>
        </p:txBody>
      </p:sp>
      <p:graphicFrame>
        <p:nvGraphicFramePr>
          <p:cNvPr id="22" name="Chart 21"/>
          <p:cNvGraphicFramePr/>
          <p:nvPr/>
        </p:nvGraphicFramePr>
        <p:xfrm>
          <a:off x="683568" y="908720"/>
          <a:ext cx="7920880" cy="3312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3" name="Content Placeholder 2"/>
          <p:cNvSpPr txBox="1">
            <a:spLocks/>
          </p:cNvSpPr>
          <p:nvPr/>
        </p:nvSpPr>
        <p:spPr bwMode="auto">
          <a:xfrm>
            <a:off x="0" y="4293096"/>
            <a:ext cx="9036496" cy="100811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A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ＭＳ Ｐゴシック" charset="-128"/>
                <a:cs typeface="+mn-cs"/>
              </a:rPr>
              <a:t>All of the19 fatalities in 2011/12 were required to wear lifejackets according to legislation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AU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ＭＳ Ｐゴシック" charset="-128"/>
              <a:cs typeface="+mn-cs"/>
            </a:endParaRPr>
          </a:p>
          <a:p>
            <a:pPr marL="342900" lvl="0" indent="-342900">
              <a:spcBef>
                <a:spcPct val="20000"/>
              </a:spcBef>
              <a:buFont typeface="Wingdings" pitchFamily="2" charset="2"/>
              <a:buChar char="Ø"/>
            </a:pPr>
            <a:r>
              <a:rPr lang="en-AU" sz="1600" dirty="0" smtClean="0">
                <a:solidFill>
                  <a:schemeClr val="tx2"/>
                </a:solidFill>
              </a:rPr>
              <a:t>Only 2 of the 19 </a:t>
            </a:r>
            <a:r>
              <a:rPr kumimoji="0" lang="en-A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ＭＳ Ｐゴシック" charset="-128"/>
                <a:cs typeface="+mn-cs"/>
              </a:rPr>
              <a:t>deceased wore lifejackets but died due to high impact collision</a:t>
            </a:r>
          </a:p>
        </p:txBody>
      </p:sp>
      <p:pic>
        <p:nvPicPr>
          <p:cNvPr id="7" name="Picture 6" descr="logo-2_arbsc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5877272"/>
            <a:ext cx="3672408" cy="901996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A241486-CC24-4A8B-8572-C21914BD0B4E}" type="slidenum">
              <a:rPr lang="en-AU" smtClean="0"/>
              <a:pPr/>
              <a:t>6</a:t>
            </a:fld>
            <a:endParaRPr lang="en-AU" dirty="0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 bwMode="auto">
          <a:xfrm>
            <a:off x="251520" y="116632"/>
            <a:ext cx="8352928" cy="576064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eaLnBrk="1" hangingPunct="1"/>
            <a:r>
              <a:rPr lang="en-AU" sz="2800" dirty="0" smtClean="0">
                <a:solidFill>
                  <a:schemeClr val="tx2"/>
                </a:solidFill>
              </a:rPr>
              <a:t>Long-term trend in fatality incidents in NSW</a:t>
            </a:r>
            <a:br>
              <a:rPr lang="en-AU" sz="2800" dirty="0" smtClean="0">
                <a:solidFill>
                  <a:schemeClr val="tx2"/>
                </a:solidFill>
              </a:rPr>
            </a:br>
            <a:endParaRPr lang="en-AU" sz="1800" dirty="0" smtClean="0">
              <a:solidFill>
                <a:schemeClr val="tx2"/>
              </a:solidFill>
            </a:endParaRPr>
          </a:p>
        </p:txBody>
      </p:sp>
      <p:pic>
        <p:nvPicPr>
          <p:cNvPr id="7" name="Picture 6" descr="logo-2_arbsc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5877272"/>
            <a:ext cx="3672408" cy="901996"/>
          </a:xfrm>
          <a:prstGeom prst="rect">
            <a:avLst/>
          </a:prstGeom>
        </p:spPr>
      </p:pic>
      <p:pic>
        <p:nvPicPr>
          <p:cNvPr id="8" name="Chart 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052736"/>
            <a:ext cx="8928992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A241486-CC24-4A8B-8572-C21914BD0B4E}" type="slidenum">
              <a:rPr lang="en-AU" smtClean="0"/>
              <a:pPr/>
              <a:t>7</a:t>
            </a:fld>
            <a:endParaRPr lang="en-AU" dirty="0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 bwMode="auto">
          <a:xfrm>
            <a:off x="467544" y="116632"/>
            <a:ext cx="8208912" cy="576064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eaLnBrk="1" hangingPunct="1"/>
            <a:r>
              <a:rPr lang="en-AU" sz="2800" dirty="0" smtClean="0">
                <a:solidFill>
                  <a:schemeClr val="tx2"/>
                </a:solidFill>
              </a:rPr>
              <a:t>The importance of wearing a lifejacket</a:t>
            </a:r>
            <a:br>
              <a:rPr lang="en-AU" sz="2800" dirty="0" smtClean="0">
                <a:solidFill>
                  <a:schemeClr val="tx2"/>
                </a:solidFill>
              </a:rPr>
            </a:br>
            <a:endParaRPr lang="en-AU" sz="1800" dirty="0" smtClean="0">
              <a:solidFill>
                <a:schemeClr val="tx2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07504" y="836712"/>
            <a:ext cx="3960440" cy="396044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A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ＭＳ Ｐゴシック" charset="-128"/>
                <a:cs typeface="+mn-cs"/>
              </a:rPr>
              <a:t>Drowning causes </a:t>
            </a:r>
            <a:r>
              <a:rPr kumimoji="0" lang="en-A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ＭＳ Ｐゴシック" charset="-128"/>
                <a:cs typeface="+mn-cs"/>
              </a:rPr>
              <a:t>2/3rds of boating fatalities</a:t>
            </a:r>
            <a:r>
              <a:rPr kumimoji="0" lang="en-A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ＭＳ Ｐゴシック" charset="-128"/>
                <a:cs typeface="+mn-cs"/>
              </a:rPr>
              <a:t> in NSW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en-A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ＭＳ Ｐゴシック" charset="-128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A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ＭＳ Ｐゴシック" charset="-128"/>
                <a:cs typeface="+mn-cs"/>
              </a:rPr>
              <a:t>Less than </a:t>
            </a:r>
            <a:r>
              <a:rPr kumimoji="0" lang="en-A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ＭＳ Ｐゴシック" charset="-128"/>
                <a:cs typeface="+mn-cs"/>
              </a:rPr>
              <a:t>5% </a:t>
            </a:r>
            <a:r>
              <a:rPr kumimoji="0" lang="en-A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ＭＳ Ｐゴシック" charset="-128"/>
                <a:cs typeface="+mn-cs"/>
              </a:rPr>
              <a:t>of drowning victims were wearing a lifejacket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en-A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ＭＳ Ｐゴシック" charset="-128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en-AU" sz="2000" dirty="0" smtClean="0">
                <a:solidFill>
                  <a:schemeClr val="tx2"/>
                </a:solidFill>
                <a:latin typeface="+mn-lt"/>
              </a:rPr>
              <a:t>Ba</a:t>
            </a:r>
            <a:r>
              <a:rPr kumimoji="0" lang="en-A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ＭＳ Ｐゴシック" charset="-128"/>
                <a:cs typeface="+mn-cs"/>
              </a:rPr>
              <a:t>r-crossing fatal incidents have fallen </a:t>
            </a:r>
            <a:r>
              <a:rPr kumimoji="0" lang="en-A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ＭＳ Ｐゴシック" charset="-128"/>
                <a:cs typeface="+mn-cs"/>
              </a:rPr>
              <a:t>64%</a:t>
            </a:r>
            <a:r>
              <a:rPr kumimoji="0" lang="en-AU" sz="20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ＭＳ Ｐゴシック" charset="-128"/>
                <a:cs typeface="+mn-cs"/>
              </a:rPr>
              <a:t> </a:t>
            </a:r>
            <a:r>
              <a:rPr kumimoji="0" lang="en-A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ＭＳ Ｐゴシック" charset="-128"/>
                <a:cs typeface="+mn-cs"/>
              </a:rPr>
              <a:t>since the introduction of compulsory wear rules in 2003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A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ＭＳ Ｐゴシック" charset="-128"/>
              <a:cs typeface="+mn-cs"/>
            </a:endParaRPr>
          </a:p>
        </p:txBody>
      </p:sp>
      <p:pic>
        <p:nvPicPr>
          <p:cNvPr id="7" name="Picture 6" descr="lifejacket in wat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23928" y="908720"/>
            <a:ext cx="5112568" cy="424847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8" name="Picture 7" descr="logo-2_arbsc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5877272"/>
            <a:ext cx="3672408" cy="901996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A241486-CC24-4A8B-8572-C21914BD0B4E}" type="slidenum">
              <a:rPr lang="en-AU" smtClean="0"/>
              <a:pPr/>
              <a:t>8</a:t>
            </a:fld>
            <a:endParaRPr lang="en-AU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 bwMode="auto">
          <a:xfrm>
            <a:off x="395536" y="0"/>
            <a:ext cx="8352928" cy="648072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eaLnBrk="1" hangingPunct="1"/>
            <a:r>
              <a:rPr lang="en-US" sz="2800" dirty="0" smtClean="0">
                <a:solidFill>
                  <a:schemeClr val="tx2"/>
                </a:solidFill>
              </a:rPr>
              <a:t>Australian Recreational Boating Safety Committee (ARBSC) </a:t>
            </a:r>
            <a:r>
              <a:rPr lang="en-AU" sz="3600" dirty="0" smtClean="0">
                <a:solidFill>
                  <a:schemeClr val="tx2"/>
                </a:solidFill>
              </a:rPr>
              <a:t/>
            </a:r>
            <a:br>
              <a:rPr lang="en-AU" sz="3600" dirty="0" smtClean="0">
                <a:solidFill>
                  <a:schemeClr val="tx2"/>
                </a:solidFill>
              </a:rPr>
            </a:br>
            <a:endParaRPr lang="en-AU" sz="3600" b="1" dirty="0" smtClean="0">
              <a:solidFill>
                <a:schemeClr val="tx2"/>
              </a:solidFill>
            </a:endParaRPr>
          </a:p>
        </p:txBody>
      </p:sp>
      <p:pic>
        <p:nvPicPr>
          <p:cNvPr id="11" name="Picture 10" descr="aus nz map.TIF"/>
          <p:cNvPicPr>
            <a:picLocks noChangeAspect="1"/>
          </p:cNvPicPr>
          <p:nvPr/>
        </p:nvPicPr>
        <p:blipFill>
          <a:blip r:embed="rId2" cstate="print"/>
          <a:srcRect r="21816" b="13068"/>
          <a:stretch>
            <a:fillRect/>
          </a:stretch>
        </p:blipFill>
        <p:spPr>
          <a:xfrm>
            <a:off x="611560" y="1196752"/>
            <a:ext cx="5760640" cy="4536504"/>
          </a:xfrm>
          <a:prstGeom prst="rect">
            <a:avLst/>
          </a:prstGeom>
        </p:spPr>
      </p:pic>
      <p:pic>
        <p:nvPicPr>
          <p:cNvPr id="12" name="Picture 11" descr="logo-2_arbsc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5877272"/>
            <a:ext cx="3672408" cy="901996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0" y="1412776"/>
            <a:ext cx="9036496" cy="237626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en-US" sz="2000" dirty="0" smtClean="0">
                <a:solidFill>
                  <a:schemeClr val="tx2"/>
                </a:solidFill>
              </a:rPr>
              <a:t>Established to co-ordinate national recreational boating activities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lang="en-US" sz="2000" dirty="0" smtClean="0">
              <a:solidFill>
                <a:schemeClr val="tx2"/>
              </a:solidFill>
            </a:endParaRPr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2000" dirty="0" smtClean="0">
                <a:solidFill>
                  <a:schemeClr val="tx2"/>
                </a:solidFill>
              </a:rPr>
              <a:t>Comprises senior representatives of State and Territory maritime agencies</a:t>
            </a:r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Ø"/>
              <a:defRPr/>
            </a:pPr>
            <a:endParaRPr lang="en-US" sz="2000" dirty="0" smtClean="0">
              <a:solidFill>
                <a:schemeClr val="tx2"/>
              </a:solidFill>
            </a:endParaRPr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2000" dirty="0" smtClean="0">
                <a:solidFill>
                  <a:schemeClr val="tx2"/>
                </a:solidFill>
              </a:rPr>
              <a:t>The ARBSC is chaired by the General Manager, OBSMA for 2011-12</a:t>
            </a:r>
            <a:endParaRPr lang="en-AU" sz="2000" dirty="0" smtClean="0">
              <a:solidFill>
                <a:schemeClr val="tx2"/>
              </a:solidFill>
            </a:endParaRPr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Ø"/>
              <a:defRPr/>
            </a:pPr>
            <a:endParaRPr lang="en-US" sz="2000" dirty="0" smtClean="0">
              <a:solidFill>
                <a:schemeClr val="tx2"/>
              </a:solidFill>
            </a:endParaRPr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2000" dirty="0" smtClean="0">
                <a:solidFill>
                  <a:schemeClr val="tx2"/>
                </a:solidFill>
              </a:rPr>
              <a:t>Lifejackets are a feature throughout the work plan</a:t>
            </a:r>
            <a:endParaRPr lang="en-AU" sz="2000" dirty="0" smtClean="0">
              <a:solidFill>
                <a:schemeClr val="tx2"/>
              </a:solidFill>
            </a:endParaRPr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Ø"/>
              <a:defRPr/>
            </a:pPr>
            <a:endParaRPr lang="en-US" sz="2000" dirty="0" smtClean="0">
              <a:solidFill>
                <a:schemeClr val="tx2"/>
              </a:solidFill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lang="en-US" sz="2000" dirty="0" smtClean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A241486-CC24-4A8B-8572-C21914BD0B4E}" type="slidenum">
              <a:rPr lang="en-AU" smtClean="0"/>
              <a:pPr/>
              <a:t>9</a:t>
            </a:fld>
            <a:endParaRPr lang="en-AU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 bwMode="auto">
          <a:xfrm>
            <a:off x="395536" y="0"/>
            <a:ext cx="8352928" cy="648072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eaLnBrk="1" hangingPunct="1"/>
            <a:r>
              <a:rPr lang="en-AU" sz="2800" dirty="0" smtClean="0">
                <a:solidFill>
                  <a:schemeClr val="tx2"/>
                </a:solidFill>
              </a:rPr>
              <a:t>Australia New Zealand Safe Boating Education Group (ANZSBEG)</a:t>
            </a:r>
            <a:r>
              <a:rPr lang="en-AU" sz="3600" dirty="0" smtClean="0">
                <a:solidFill>
                  <a:schemeClr val="tx2"/>
                </a:solidFill>
              </a:rPr>
              <a:t/>
            </a:r>
            <a:br>
              <a:rPr lang="en-AU" sz="3600" dirty="0" smtClean="0">
                <a:solidFill>
                  <a:schemeClr val="tx2"/>
                </a:solidFill>
              </a:rPr>
            </a:br>
            <a:endParaRPr lang="en-AU" sz="3600" b="1" dirty="0" smtClean="0">
              <a:solidFill>
                <a:schemeClr val="tx2"/>
              </a:solidFill>
            </a:endParaRPr>
          </a:p>
        </p:txBody>
      </p:sp>
      <p:pic>
        <p:nvPicPr>
          <p:cNvPr id="11" name="Picture 10" descr="aus nz map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1196752"/>
            <a:ext cx="7368128" cy="5218453"/>
          </a:xfrm>
          <a:prstGeom prst="rect">
            <a:avLst/>
          </a:prstGeom>
        </p:spPr>
      </p:pic>
      <p:pic>
        <p:nvPicPr>
          <p:cNvPr id="12" name="Picture 11" descr="logo-2_arbsc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5877272"/>
            <a:ext cx="3672408" cy="901996"/>
          </a:xfrm>
          <a:prstGeom prst="rect">
            <a:avLst/>
          </a:prstGeom>
        </p:spPr>
      </p:pic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0" y="1268760"/>
            <a:ext cx="9144000" cy="410445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42900" marR="0" lvl="0" indent="-34290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2000" dirty="0" smtClean="0">
                <a:solidFill>
                  <a:schemeClr val="tx2"/>
                </a:solidFill>
                <a:latin typeface="+mn-lt"/>
              </a:rPr>
              <a:t>Membership from all maritime jurisdictions in Australia as well as New Zealand.</a:t>
            </a:r>
          </a:p>
          <a:p>
            <a:pPr marL="342900" marR="0" lvl="0" indent="-34290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2000" dirty="0" smtClean="0">
                <a:solidFill>
                  <a:schemeClr val="tx2"/>
                </a:solidFill>
                <a:latin typeface="+mn-lt"/>
              </a:rPr>
              <a:t>Observer status is provided to the following:</a:t>
            </a:r>
          </a:p>
          <a:p>
            <a:pPr marL="342900" marR="0" lvl="0" indent="-34290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dirty="0" smtClean="0">
              <a:solidFill>
                <a:schemeClr val="tx2"/>
              </a:solidFill>
              <a:latin typeface="+mn-lt"/>
            </a:endParaRPr>
          </a:p>
          <a:p>
            <a:pPr lvl="1">
              <a:buFont typeface="Wingdings" pitchFamily="2" charset="2"/>
              <a:buChar char="Ø"/>
            </a:pPr>
            <a:r>
              <a:rPr lang="en-US" sz="2000" dirty="0" smtClean="0">
                <a:solidFill>
                  <a:schemeClr val="tx2"/>
                </a:solidFill>
                <a:latin typeface="+mn-lt"/>
              </a:rPr>
              <a:t>Federal Bureau of Meteorology</a:t>
            </a:r>
          </a:p>
          <a:p>
            <a:pPr lvl="1">
              <a:buFont typeface="Wingdings" pitchFamily="2" charset="2"/>
              <a:buChar char="Ø"/>
            </a:pPr>
            <a:r>
              <a:rPr lang="en-US" sz="2000" dirty="0" smtClean="0">
                <a:solidFill>
                  <a:schemeClr val="tx2"/>
                </a:solidFill>
                <a:latin typeface="+mn-lt"/>
              </a:rPr>
              <a:t>Boating Industry Alliance Australia</a:t>
            </a:r>
          </a:p>
          <a:p>
            <a:pPr lvl="1">
              <a:buFont typeface="Wingdings" pitchFamily="2" charset="2"/>
              <a:buChar char="Ø"/>
            </a:pPr>
            <a:r>
              <a:rPr lang="en-US" sz="2000" dirty="0" smtClean="0">
                <a:solidFill>
                  <a:schemeClr val="tx2"/>
                </a:solidFill>
                <a:latin typeface="+mn-lt"/>
              </a:rPr>
              <a:t>Surf Life Saving Australia</a:t>
            </a:r>
          </a:p>
          <a:p>
            <a:pPr lvl="1">
              <a:buFont typeface="Wingdings" pitchFamily="2" charset="2"/>
              <a:buChar char="Ø"/>
            </a:pPr>
            <a:r>
              <a:rPr lang="en-US" sz="2000" dirty="0" smtClean="0">
                <a:solidFill>
                  <a:schemeClr val="tx2"/>
                </a:solidFill>
                <a:latin typeface="+mn-lt"/>
              </a:rPr>
              <a:t>Yachting Australia</a:t>
            </a:r>
          </a:p>
          <a:p>
            <a:pPr lvl="1">
              <a:buFont typeface="Wingdings" pitchFamily="2" charset="2"/>
              <a:buChar char="Ø"/>
            </a:pPr>
            <a:r>
              <a:rPr lang="en-AU" sz="2000" dirty="0" smtClean="0">
                <a:solidFill>
                  <a:schemeClr val="tx2"/>
                </a:solidFill>
                <a:latin typeface="+mn-lt"/>
              </a:rPr>
              <a:t>Australian Communications and Media Authority</a:t>
            </a:r>
            <a:endParaRPr lang="en-US" sz="2000" dirty="0" smtClean="0">
              <a:solidFill>
                <a:schemeClr val="tx2"/>
              </a:solidFill>
              <a:latin typeface="+mn-lt"/>
            </a:endParaRPr>
          </a:p>
          <a:p>
            <a:endParaRPr lang="en-US" sz="2400" dirty="0" smtClean="0">
              <a:solidFill>
                <a:schemeClr val="tx2"/>
              </a:solidFill>
              <a:latin typeface="+mn-lt"/>
            </a:endParaRPr>
          </a:p>
          <a:p>
            <a:r>
              <a:rPr lang="en-US" sz="2000" dirty="0" smtClean="0">
                <a:solidFill>
                  <a:schemeClr val="tx2"/>
                </a:solidFill>
              </a:rPr>
              <a:t>Chaired by OBSMA. W</a:t>
            </a:r>
            <a:r>
              <a:rPr lang="en-US" sz="2000" dirty="0" smtClean="0">
                <a:solidFill>
                  <a:schemeClr val="tx2"/>
                </a:solidFill>
                <a:latin typeface="+mn-lt"/>
              </a:rPr>
              <a:t>ork plan includes:</a:t>
            </a:r>
          </a:p>
          <a:p>
            <a:endParaRPr lang="en-AU" sz="2000" dirty="0" smtClean="0">
              <a:solidFill>
                <a:schemeClr val="tx2"/>
              </a:solidFill>
              <a:latin typeface="+mn-lt"/>
            </a:endParaRPr>
          </a:p>
          <a:p>
            <a:pPr lvl="1">
              <a:buFont typeface="Wingdings" pitchFamily="2" charset="2"/>
              <a:buChar char="Ø"/>
            </a:pPr>
            <a:r>
              <a:rPr lang="en-US" sz="2000" dirty="0" smtClean="0">
                <a:solidFill>
                  <a:schemeClr val="tx2"/>
                </a:solidFill>
                <a:latin typeface="+mn-lt"/>
              </a:rPr>
              <a:t>Lifejackets maintenance, servicing and education as the major project</a:t>
            </a:r>
            <a:endParaRPr lang="en-AU" sz="2000" dirty="0" smtClean="0">
              <a:solidFill>
                <a:schemeClr val="tx2"/>
              </a:solidFill>
              <a:latin typeface="+mn-lt"/>
            </a:endParaRPr>
          </a:p>
          <a:p>
            <a:pPr marL="285750" indent="-285750">
              <a:spcBef>
                <a:spcPct val="20000"/>
              </a:spcBef>
            </a:pPr>
            <a:endParaRPr kumimoji="0" lang="en-AU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ＭＳ Ｐゴシック" charset="-128"/>
              <a:cs typeface="+mn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ransport-for-NSW-PowerPoint-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Red waratah title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Blue background with log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Blue backgroun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Red background with log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Red backgroun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Waratah content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Waratah no logo content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Logo only conte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Transport-for-NSW-PowerPoint-template</Template>
  <TotalTime>1643</TotalTime>
  <Words>755</Words>
  <Application>Microsoft Office PowerPoint</Application>
  <PresentationFormat>On-screen Show (4:3)</PresentationFormat>
  <Paragraphs>186</Paragraphs>
  <Slides>22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10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Transport-for-NSW-PowerPoint-template</vt:lpstr>
      <vt:lpstr>Red waratah title slide</vt:lpstr>
      <vt:lpstr>Blue background with logo</vt:lpstr>
      <vt:lpstr>Blue background</vt:lpstr>
      <vt:lpstr>Red background with logo</vt:lpstr>
      <vt:lpstr>Red background</vt:lpstr>
      <vt:lpstr>Waratah content slide</vt:lpstr>
      <vt:lpstr>Waratah no logo content slide</vt:lpstr>
      <vt:lpstr>Logo only content</vt:lpstr>
      <vt:lpstr>Blank</vt:lpstr>
      <vt:lpstr>Boating Safety in Australia  Different Waters, Common Challenges</vt:lpstr>
      <vt:lpstr>Population 22.5 million</vt:lpstr>
      <vt:lpstr>An estimated 5 million people go boating each year The east coast (NSW and QLD) accounts for almost 70% of all boating</vt:lpstr>
      <vt:lpstr>Boating fatalities snapshot Australia wide 5 years  to 2012 </vt:lpstr>
      <vt:lpstr>5 year boating fatalities snapshot of NSW </vt:lpstr>
      <vt:lpstr>Long-term trend in fatality incidents in NSW </vt:lpstr>
      <vt:lpstr>The importance of wearing a lifejacket </vt:lpstr>
      <vt:lpstr>Australian Recreational Boating Safety Committee (ARBSC)  </vt:lpstr>
      <vt:lpstr>Australia New Zealand Safe Boating Education Group (ANZSBEG) </vt:lpstr>
      <vt:lpstr>Lifejacket carriage </vt:lpstr>
      <vt:lpstr>Boating safety strategies in NSW </vt:lpstr>
      <vt:lpstr>Boating safety strategies in NSW </vt:lpstr>
      <vt:lpstr>Boating safety activities in NSW </vt:lpstr>
      <vt:lpstr>Boating safety initiatives in NSW </vt:lpstr>
      <vt:lpstr>Registrations of interest  (lifejacket supply &amp; promotion)  </vt:lpstr>
      <vt:lpstr>NSW boating safety check compliance rate (recreational vessels incl. PWC)  </vt:lpstr>
      <vt:lpstr>Summary of lifejacket wear requirements </vt:lpstr>
      <vt:lpstr>Different waters - Queensland</vt:lpstr>
      <vt:lpstr>Different waters - New South Wales</vt:lpstr>
      <vt:lpstr>Office of Boating Safety and Maritime Affairs (OBSMA)  </vt:lpstr>
      <vt:lpstr>PowerPoint Presentation</vt:lpstr>
      <vt:lpstr>PowerPoint Presentation</vt:lpstr>
    </vt:vector>
  </TitlesOfParts>
  <Company>TfNSW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slide template</dc:title>
  <dc:creator>AdairD</dc:creator>
  <cp:lastModifiedBy>Lifeguard</cp:lastModifiedBy>
  <cp:revision>276</cp:revision>
  <dcterms:created xsi:type="dcterms:W3CDTF">2012-06-12T01:49:08Z</dcterms:created>
  <dcterms:modified xsi:type="dcterms:W3CDTF">2012-09-25T12:28:29Z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1430405054</vt:i4>
  </property>
  <property fmtid="{D5CDD505-2E9C-101B-9397-08002B2CF9AE}" pid="3" name="_NewReviewCycle">
    <vt:lpwstr/>
  </property>
  <property fmtid="{D5CDD505-2E9C-101B-9397-08002B2CF9AE}" pid="4" name="_EmailSubject">
    <vt:lpwstr>PowerPoint templates</vt:lpwstr>
  </property>
  <property fmtid="{D5CDD505-2E9C-101B-9397-08002B2CF9AE}" pid="5" name="_AuthorEmail">
    <vt:lpwstr>Nicky.Mayson@transport.nsw.gov.au</vt:lpwstr>
  </property>
  <property fmtid="{D5CDD505-2E9C-101B-9397-08002B2CF9AE}" pid="6" name="_AuthorEmailDisplayName">
    <vt:lpwstr>Mayson, Nicky</vt:lpwstr>
  </property>
  <property fmtid="{D5CDD505-2E9C-101B-9397-08002B2CF9AE}" pid="7" name="_PreviousAdHocReviewCycleID">
    <vt:i4>-447265042</vt:i4>
  </property>
</Properties>
</file>