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60" r:id="rId2"/>
    <p:sldId id="259" r:id="rId3"/>
    <p:sldId id="261" r:id="rId4"/>
    <p:sldId id="283" r:id="rId5"/>
    <p:sldId id="285" r:id="rId6"/>
    <p:sldId id="282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284" r:id="rId15"/>
    <p:sldId id="262" r:id="rId16"/>
    <p:sldId id="266" r:id="rId17"/>
    <p:sldId id="270" r:id="rId18"/>
    <p:sldId id="264" r:id="rId19"/>
    <p:sldId id="265" r:id="rId20"/>
    <p:sldId id="267" r:id="rId21"/>
    <p:sldId id="268" r:id="rId22"/>
    <p:sldId id="269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307" r:id="rId33"/>
    <p:sldId id="280" r:id="rId34"/>
    <p:sldId id="306" r:id="rId35"/>
    <p:sldId id="281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300" r:id="rId45"/>
    <p:sldId id="296" r:id="rId46"/>
    <p:sldId id="297" r:id="rId47"/>
    <p:sldId id="301" r:id="rId48"/>
    <p:sldId id="302" r:id="rId49"/>
    <p:sldId id="303" r:id="rId50"/>
    <p:sldId id="304" r:id="rId51"/>
    <p:sldId id="305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2FF"/>
    <a:srgbClr val="0033CC"/>
    <a:srgbClr val="5A2781"/>
    <a:srgbClr val="0055B9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64" autoAdjust="0"/>
    <p:restoredTop sz="57262" autoAdjust="0"/>
  </p:normalViewPr>
  <p:slideViewPr>
    <p:cSldViewPr snapToGrid="0">
      <p:cViewPr>
        <p:scale>
          <a:sx n="76" d="100"/>
          <a:sy n="76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All Boaters</c:v>
                </c:pt>
              </c:strCache>
            </c:strRef>
          </c:tx>
          <c:dLbls>
            <c:dLblPos val="b"/>
            <c:showVal val="1"/>
          </c:dLbls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45</c:v>
                </c:pt>
                <c:pt idx="1">
                  <c:v>49</c:v>
                </c:pt>
                <c:pt idx="2">
                  <c:v>48</c:v>
                </c:pt>
                <c:pt idx="3">
                  <c:v>44</c:v>
                </c:pt>
                <c:pt idx="4">
                  <c:v>44</c:v>
                </c:pt>
                <c:pt idx="5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Powerboating (net)</c:v>
                </c:pt>
              </c:strCache>
            </c:strRef>
          </c:tx>
          <c:dLbls>
            <c:dLblPos val="b"/>
            <c:showVal val="1"/>
          </c:dLbls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35</c:v>
                </c:pt>
                <c:pt idx="1">
                  <c:v>39</c:v>
                </c:pt>
                <c:pt idx="2">
                  <c:v>38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Non-powerboating (net)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29</c:v>
                </c:pt>
                <c:pt idx="1">
                  <c:v>29</c:v>
                </c:pt>
                <c:pt idx="2">
                  <c:v>30</c:v>
                </c:pt>
                <c:pt idx="3">
                  <c:v>25</c:v>
                </c:pt>
                <c:pt idx="4">
                  <c:v>27</c:v>
                </c:pt>
                <c:pt idx="5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Fishing</c:v>
                </c:pt>
              </c:strCache>
            </c:strRef>
          </c:tx>
          <c:spPr>
            <a:ln>
              <a:prstDash val="dash"/>
            </a:ln>
          </c:spPr>
          <c:marker>
            <c:symbol val="diamond"/>
            <c:size val="7"/>
            <c:spPr>
              <a:ln w="15875">
                <a:solidFill>
                  <a:srgbClr val="5A2781"/>
                </a:solidFill>
                <a:prstDash val="dash"/>
              </a:ln>
            </c:spPr>
          </c:marker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26</c:v>
                </c:pt>
                <c:pt idx="1">
                  <c:v>28</c:v>
                </c:pt>
                <c:pt idx="2">
                  <c:v>27</c:v>
                </c:pt>
                <c:pt idx="3">
                  <c:v>23</c:v>
                </c:pt>
                <c:pt idx="4">
                  <c:v>22</c:v>
                </c:pt>
                <c:pt idx="5">
                  <c:v>25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Pleasure powerboating</c:v>
                </c:pt>
              </c:strCache>
            </c:strRef>
          </c:tx>
          <c:marker>
            <c:symbol val="star"/>
            <c:size val="10"/>
            <c:spPr>
              <a:ln>
                <a:solidFill>
                  <a:srgbClr val="0055B9"/>
                </a:solidFill>
              </a:ln>
            </c:spPr>
          </c:marker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23</c:v>
                </c:pt>
                <c:pt idx="1">
                  <c:v>25</c:v>
                </c:pt>
                <c:pt idx="2">
                  <c:v>25</c:v>
                </c:pt>
                <c:pt idx="3">
                  <c:v>23</c:v>
                </c:pt>
                <c:pt idx="4">
                  <c:v>23</c:v>
                </c:pt>
                <c:pt idx="5">
                  <c:v>20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Padding (net)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20</c:v>
                </c:pt>
                <c:pt idx="1">
                  <c:v>20</c:v>
                </c:pt>
                <c:pt idx="2">
                  <c:v>23</c:v>
                </c:pt>
                <c:pt idx="3">
                  <c:v>19</c:v>
                </c:pt>
                <c:pt idx="4">
                  <c:v>20</c:v>
                </c:pt>
                <c:pt idx="5">
                  <c:v>19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Canoeing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Sheet1!$B$8:$G$8</c:f>
              <c:numCache>
                <c:formatCode>General</c:formatCode>
                <c:ptCount val="6"/>
                <c:pt idx="0">
                  <c:v>19</c:v>
                </c:pt>
                <c:pt idx="1">
                  <c:v>17</c:v>
                </c:pt>
                <c:pt idx="2">
                  <c:v>19</c:v>
                </c:pt>
                <c:pt idx="3">
                  <c:v>16</c:v>
                </c:pt>
                <c:pt idx="4">
                  <c:v>16</c:v>
                </c:pt>
                <c:pt idx="5">
                  <c:v>16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Kayaking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Sheet1!$B$9:$G$9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9</c:v>
                </c:pt>
                <c:pt idx="5">
                  <c:v>9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PWC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Sheet1!$B$10:$G$10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Sailing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</c:v>
                </c:pt>
              </c:strCache>
            </c:strRef>
          </c:cat>
          <c:val>
            <c:numRef>
              <c:f>Sheet1!$B$11:$G$11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Val val="1"/>
        </c:dLbls>
        <c:marker val="1"/>
        <c:axId val="34485760"/>
        <c:axId val="34487296"/>
      </c:lineChart>
      <c:catAx>
        <c:axId val="34485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34487296"/>
        <c:crosses val="autoZero"/>
        <c:auto val="1"/>
        <c:lblAlgn val="ctr"/>
        <c:lblOffset val="100"/>
      </c:catAx>
      <c:valAx>
        <c:axId val="34487296"/>
        <c:scaling>
          <c:orientation val="minMax"/>
          <c:max val="50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34485760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"/>
          <c:y val="0.8448621784311181"/>
          <c:w val="1"/>
          <c:h val="0.13735650100947497"/>
        </c:manualLayout>
      </c:layout>
      <c:txPr>
        <a:bodyPr/>
        <a:lstStyle/>
        <a:p>
          <a:pPr>
            <a:defRPr sz="900" b="1"/>
          </a:pPr>
          <a:endParaRPr lang="en-US"/>
        </a:p>
      </c:txPr>
    </c:legend>
    <c:plotVisOnly val="1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A2D30-BF82-445F-AC38-15F8136A96F2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9F327-630D-4847-93A7-8367968A36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C445A-AF72-4158-B3D6-639A41F8BE94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5B27-10B9-47BD-A8F9-EB0473F19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5B27-10B9-47BD-A8F9-EB0473F19DF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0" y="0"/>
            <a:ext cx="7396189" cy="105273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31145416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1015" y="6480175"/>
            <a:ext cx="576064" cy="365125"/>
          </a:xfrm>
          <a:prstGeom prst="rect">
            <a:avLst/>
          </a:prstGeom>
        </p:spPr>
        <p:txBody>
          <a:bodyPr vert="horz" lIns="36000" tIns="36000" rIns="108000" bIns="3600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857359A-ACC2-4AC8-94CA-842605F06C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27384"/>
            <a:ext cx="9144000" cy="1124744"/>
          </a:xfrm>
          <a:prstGeom prst="rect">
            <a:avLst/>
          </a:prstGeom>
          <a:solidFill>
            <a:srgbClr val="005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588" y="6435307"/>
            <a:ext cx="9144000" cy="90038"/>
          </a:xfrm>
          <a:prstGeom prst="rect">
            <a:avLst/>
          </a:prstGeom>
          <a:solidFill>
            <a:srgbClr val="0055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1" descr="csbc-logo-only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25" y="18475"/>
            <a:ext cx="1349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4.xls"/><Relationship Id="rId4" Type="http://schemas.openxmlformats.org/officeDocument/2006/relationships/oleObject" Target="../embeddings/Microsoft_Office_Excel_97-2003_Worksheet3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8.xls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Excel_97-2003_Worksheet9.xls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10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Excel_97-2003_Worksheet11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Excel_97-2003_Worksheet12.xls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Excel_97-2003_Worksheet13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Excel_97-2003_Worksheet16.xls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Excel_97-2003_Worksheet17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Excel_97-2003_Worksheet20.xls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876300"/>
            <a:ext cx="8305800" cy="437209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2012 SAFE BOATING AWARENESS SURVEY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Consumer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Research Results Report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616575" marR="0" lvl="4" indent="-170338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</a:p>
          <a:p>
            <a:pPr marL="3589338" marR="0" lvl="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Prepared for:  </a:t>
            </a:r>
            <a:r>
              <a:rPr kumimoji="0" lang="en-CA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Canadian Safe Boating Council</a:t>
            </a:r>
          </a:p>
          <a:p>
            <a:pPr marL="3589338" marR="0" lvl="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Prepared by:  </a:t>
            </a:r>
            <a:r>
              <a:rPr kumimoji="0" lang="en-CA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McCullough Associates</a:t>
            </a:r>
            <a:endParaRPr kumimoji="0" lang="en-US" sz="16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589338" marR="0" lvl="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Date:  </a:t>
            </a: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August 7,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6709" y="1350363"/>
            <a:ext cx="830103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CA" sz="1600" b="1" dirty="0" smtClean="0">
                <a:latin typeface="Arial" pitchFamily="34" charset="0"/>
                <a:cs typeface="Arial" pitchFamily="34" charset="0"/>
              </a:rPr>
              <a:t>Cold Water: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About one-third (36%) of boaters say they’ve heard messages about the risks of cold water.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Less generation of awareness of cold water risks from boating safety organizations in 2012 than 2010 – </a:t>
            </a:r>
            <a:r>
              <a:rPr lang="en-CA" sz="1600" dirty="0" err="1" smtClean="0">
                <a:latin typeface="Arial" pitchFamily="34" charset="0"/>
                <a:cs typeface="Arial" pitchFamily="34" charset="0"/>
              </a:rPr>
              <a:t>ie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. via their brochures/pamphlets and instructors.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Also somewhat more awareness generated by radio and outdoor/ mall/ transit media; and somewhat less recognition of hearing about cold water risks via news coverage/articles.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676400" y="48434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Implications (for discussion)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228600" y="1397000"/>
            <a:ext cx="87630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100000"/>
              </a:spcBef>
              <a:buFont typeface="Arial" charset="0"/>
              <a:buAutoNum type="arabicPeriod"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NASBAW campaign was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effective 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getting its safety message out to Canadian boaters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Reached over half of boaters (54%) with its safe boating messages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Similar overall message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reach as for the 2006, 2007 &amp; 2008 campaigns, although not quite as high as in 2009 and 2010.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Higher message awareness reach than 2006-2008 levels amongst anglers (who continue to be a key boating safety target group), powerboat passengers and PWC riders; and maintained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vs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2006-2008 amongst powerboat drivers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canoeists/kayakers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Higher awareness than 2006-2008 for “get your PCOC”, “checklist preparedness” and “wear lifejacket for cold water preparedness” messages; and maintained awareness for all other messages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2006-2008. 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Continued to build “multiple message awareness”, with more boaters;  more are “highly aware” (of 5+ messages) in 2012 than in 2006 to 2008, and in-line with 2009 and 2010.</a:t>
            </a:r>
          </a:p>
        </p:txBody>
      </p:sp>
    </p:spTree>
    <p:extLst>
      <p:ext uri="{BB962C8B-B14F-4D97-AF65-F5344CB8AC3E}">
        <p14:creationId xmlns="" xmlns:p14="http://schemas.microsoft.com/office/powerpoint/2010/main" val="31150662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676400" y="48434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Implications (for discussion)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228600" y="1069448"/>
            <a:ext cx="8763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1" indent="-266700">
              <a:spcBef>
                <a:spcPts val="1200"/>
              </a:spcBef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NASBAW campaign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continues to make 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difference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Still solid, positive impact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with boaters aware of NASBAW messages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likely to have desired safe boating attitudes and intended behaviours, than those not aware of the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campaign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Positive impact with boaters aware of NASBAW messages more likely to intend to wear their PFDs – overall, and in risky conditions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67771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676400" y="48434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Implications (for discussion)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228600" y="846158"/>
            <a:ext cx="8763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3900" lvl="1" indent="-266700">
              <a:spcBef>
                <a:spcPts val="1200"/>
              </a:spcBef>
              <a:defRPr/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 startAt="3"/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can be done to further improve campaign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awareness &amp; impact 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… back up to 2009-2010 levels and  beyond?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Ontario and Atlantic Canada, where 2012 message awareness is down?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For “don’t drink &amp; boat” and PFD messages, for which awareness is unchanged?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To turn around the slight erosion in intent to wear PFDs, which seems to trace most to younger boaters (18-34)  and boat passengers?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lower sourcing of cold water message awareness from news coverage/articles reflective of less uptake on that particular message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via PR? Or less uptake overall?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 boating organizations provide less support for NASBAW messages in their brochures/materials and courses than in previous years? Or is less sourcing of cold water message awareness from that source reflective of less uptake on the cold water messages in particular</a:t>
            </a:r>
          </a:p>
          <a:p>
            <a:pPr marL="742950" lvl="1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Is it time for a significant creative refreshment in terms of how we express CSBC safe boating messages to boaters, to increase how much we get noticed and have impact?</a:t>
            </a:r>
          </a:p>
          <a:p>
            <a:pPr marL="1200150" lvl="2" indent="-28575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Even if #’s of impressions and message frequency are up, how well are they registering?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1191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Detailed Findings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Boating Participation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Almost half (43%) of Canadian adults participate in recreational boating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46050" y="6521450"/>
            <a:ext cx="834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Which of the following activities do you participate in, at least occasionally?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08872"/>
            <a:ext cx="8229600" cy="283993"/>
          </a:xfrm>
        </p:spPr>
        <p:txBody>
          <a:bodyPr/>
          <a:lstStyle/>
          <a:p>
            <a:pPr marL="177800" indent="-177800"/>
            <a:r>
              <a:rPr lang="en-US" sz="1100" dirty="0" smtClean="0"/>
              <a:t>Fishing, pleasure powerboating and canoeing are the most popular boating activities</a:t>
            </a:r>
            <a:endParaRPr lang="en-US" sz="1100" dirty="0"/>
          </a:p>
        </p:txBody>
      </p:sp>
      <p:sp>
        <p:nvSpPr>
          <p:cNvPr id="7" name="Rectangle 232"/>
          <p:cNvSpPr>
            <a:spLocks noChangeArrowheads="1"/>
          </p:cNvSpPr>
          <p:nvPr/>
        </p:nvSpPr>
        <p:spPr bwMode="auto">
          <a:xfrm>
            <a:off x="318977" y="1536286"/>
            <a:ext cx="8442251" cy="35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% of Canadian adults participating in boating activities at least occasionally (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n=1017)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14068" y="2031592"/>
          <a:ext cx="7475537" cy="4177821"/>
        </p:xfrm>
        <a:graphic>
          <a:graphicData uri="http://schemas.openxmlformats.org/presentationml/2006/ole">
            <p:oleObj spid="_x0000_s1026" name="Chart" r:id="rId3" imgW="7362734" imgH="3800566" progId="Excel.Sheet.8">
              <p:embed/>
            </p:oleObj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5427545" y="2442970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033221" y="2736765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835709" y="3048441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136799" y="5452130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221111" y="3646295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CA" sz="105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090870" y="3935746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996367" y="4235150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781636" y="4545561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CA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4648189" y="4845706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4353655" y="5142461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258502" y="5750580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CA" sz="1050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4478102" y="3338106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15730" y="2007781"/>
            <a:ext cx="2336800" cy="409416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235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Boaters (net)</a:t>
            </a:r>
          </a:p>
          <a:p>
            <a:pPr>
              <a:lnSpc>
                <a:spcPts val="235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Powerboating (net)</a:t>
            </a:r>
          </a:p>
          <a:p>
            <a:pPr marL="177800" lvl="1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Fishing (from boat, canoe, craft)</a:t>
            </a:r>
          </a:p>
          <a:p>
            <a:pPr marL="177800" lvl="1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Pleasure powerboating</a:t>
            </a:r>
          </a:p>
          <a:p>
            <a:pPr marL="177800" lvl="1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Drive powerboat</a:t>
            </a:r>
          </a:p>
          <a:p>
            <a:pPr marL="0" lvl="1" indent="3175">
              <a:lnSpc>
                <a:spcPts val="235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Passenger only (all types of craft)</a:t>
            </a:r>
          </a:p>
          <a:p>
            <a:pPr marL="0" lvl="1">
              <a:lnSpc>
                <a:spcPts val="235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Ride PWC</a:t>
            </a:r>
          </a:p>
          <a:p>
            <a:pPr marL="0" lvl="1">
              <a:lnSpc>
                <a:spcPts val="235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Non-powerboating (net)</a:t>
            </a:r>
          </a:p>
          <a:p>
            <a:pPr marL="177800" lvl="1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Paddling (net)</a:t>
            </a:r>
          </a:p>
          <a:p>
            <a:pPr marL="355600" lvl="2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Canoeing</a:t>
            </a:r>
          </a:p>
          <a:p>
            <a:pPr marL="355600" lvl="2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Kayaking</a:t>
            </a:r>
          </a:p>
          <a:p>
            <a:pPr marL="177800" lvl="1" indent="-88900">
              <a:lnSpc>
                <a:spcPts val="235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Sailing</a:t>
            </a:r>
          </a:p>
          <a:p>
            <a:pPr marL="177800" lvl="1" indent="-88900">
              <a:lnSpc>
                <a:spcPts val="2350"/>
              </a:lnSpc>
              <a:spcBef>
                <a:spcPts val="0"/>
              </a:spcBef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other non-power craft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824730" y="2142825"/>
            <a:ext cx="273050" cy="2667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change in boating participation in 2012 compared to 2010 &amp; 2009; still almost half of Canadian adults involved in boating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46050" y="6521450"/>
            <a:ext cx="834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 Which of the following activities do you participate in, at least occasionally?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08872"/>
            <a:ext cx="8229600" cy="719927"/>
          </a:xfrm>
        </p:spPr>
        <p:txBody>
          <a:bodyPr/>
          <a:lstStyle/>
          <a:p>
            <a:pPr marL="177800" indent="-177800">
              <a:spcBef>
                <a:spcPts val="550"/>
              </a:spcBef>
            </a:pPr>
            <a:r>
              <a:rPr lang="en-US" sz="1100" dirty="0" smtClean="0"/>
              <a:t>No change in 2012 participation for any of the boating subgroups, after post-recession dip in 2009</a:t>
            </a:r>
          </a:p>
          <a:p>
            <a:pPr marL="177800" indent="-177800">
              <a:spcBef>
                <a:spcPts val="550"/>
              </a:spcBef>
            </a:pPr>
            <a:r>
              <a:rPr lang="en-CA" sz="1100" dirty="0" smtClean="0"/>
              <a:t>Over 6 years since 2006, small decline in net total non-powerboating participation (24% vs 29%) and increase in kayaking (9% vs 6%). Other boating activities unchanged.</a:t>
            </a:r>
            <a:endParaRPr lang="en-US" sz="1100" dirty="0"/>
          </a:p>
        </p:txBody>
      </p:sp>
      <p:sp>
        <p:nvSpPr>
          <p:cNvPr id="7" name="Rectangle 232"/>
          <p:cNvSpPr>
            <a:spLocks noChangeArrowheads="1"/>
          </p:cNvSpPr>
          <p:nvPr/>
        </p:nvSpPr>
        <p:spPr bwMode="auto">
          <a:xfrm>
            <a:off x="457200" y="1713276"/>
            <a:ext cx="8165805" cy="29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Canadian adults participating in boating activities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5" name="Chart 174"/>
          <p:cNvGraphicFramePr/>
          <p:nvPr/>
        </p:nvGraphicFramePr>
        <p:xfrm>
          <a:off x="301313" y="1980698"/>
          <a:ext cx="8486427" cy="42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Awareness of </a:t>
            </a:r>
            <a:b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 Boating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000250" y="4883977"/>
          <a:ext cx="6248400" cy="1562098"/>
        </p:xfrm>
        <a:graphic>
          <a:graphicData uri="http://schemas.openxmlformats.org/presentationml/2006/ole">
            <p:oleObj spid="_x0000_s2050" name="Chart" r:id="rId3" imgW="4343400" imgH="1543231" progId="Excel.Shee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2012 aided awareness of NASBAW boating safety campaign messages is in-line with 2006 to 2008 levels – still reaching over half of boaters (54%) but not as high as 2009 and 2010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(eg. on TV, radio, in newspapers, magazines, on-line, etc.)</a:t>
            </a:r>
          </a:p>
        </p:txBody>
      </p:sp>
      <p:sp>
        <p:nvSpPr>
          <p:cNvPr id="8" name="Rectangle 232"/>
          <p:cNvSpPr>
            <a:spLocks noChangeArrowheads="1"/>
          </p:cNvSpPr>
          <p:nvPr/>
        </p:nvSpPr>
        <p:spPr bwMode="auto">
          <a:xfrm>
            <a:off x="2430049" y="1166813"/>
            <a:ext cx="6692289" cy="32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boating activity participants who are Aware of boating safety messages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2266950" y="3213101"/>
          <a:ext cx="6381750" cy="1525154"/>
        </p:xfrm>
        <a:graphic>
          <a:graphicData uri="http://schemas.openxmlformats.org/presentationml/2006/ole">
            <p:oleObj spid="_x0000_s2051" name="Worksheet" r:id="rId4" imgW="4343400" imgH="1647734" progId="Excel.Sheet.8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2238375" y="1641475"/>
          <a:ext cx="6467475" cy="1514475"/>
        </p:xfrm>
        <a:graphic>
          <a:graphicData uri="http://schemas.openxmlformats.org/presentationml/2006/ole">
            <p:oleObj spid="_x0000_s2052" name="Worksheet" r:id="rId5" imgW="4343400" imgH="733334" progId="Excel.Sheet.8">
              <p:embed/>
            </p:oleObj>
          </a:graphicData>
        </a:graphic>
      </p:graphicFrame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2651213" y="4717226"/>
            <a:ext cx="30861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Non-powerboating (net) (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n=237)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996463" y="3083938"/>
            <a:ext cx="30861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Powerboating (net) (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n=351)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457200" y="5423913"/>
            <a:ext cx="2286000" cy="873125"/>
            <a:chOff x="0" y="4788461"/>
            <a:chExt cx="2286000" cy="872751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88467" y="5284364"/>
              <a:ext cx="177818" cy="101541"/>
            </a:xfrm>
            <a:prstGeom prst="rect">
              <a:avLst/>
            </a:prstGeom>
            <a:solidFill>
              <a:srgbClr val="3366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89792" y="4858423"/>
              <a:ext cx="177818" cy="101541"/>
            </a:xfrm>
            <a:prstGeom prst="rect">
              <a:avLst/>
            </a:prstGeom>
            <a:solidFill>
              <a:srgbClr val="D95E2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214313" y="5213729"/>
              <a:ext cx="1960562" cy="415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Total Aware - % saw or heard</a:t>
              </a:r>
              <a:b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1+ messages (of 9)</a:t>
              </a:r>
            </a:p>
          </p:txBody>
        </p:sp>
        <p:sp>
          <p:nvSpPr>
            <p:cNvPr id="18" name="TextBox 14"/>
            <p:cNvSpPr txBox="1">
              <a:spLocks noChangeArrowheads="1"/>
            </p:cNvSpPr>
            <p:nvPr/>
          </p:nvSpPr>
          <p:spPr bwMode="auto">
            <a:xfrm>
              <a:off x="215900" y="4788461"/>
              <a:ext cx="2038350" cy="415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Highly Aware - % saw or heard</a:t>
              </a:r>
              <a:b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5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    5+ messages (of 9)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0" y="4810962"/>
              <a:ext cx="2286000" cy="85025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4891088" y="2193350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4914900" y="2844225"/>
            <a:ext cx="392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4876800" y="2410838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4862513" y="2623563"/>
            <a:ext cx="3905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4987925" y="3747513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4938713" y="4441250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4881563" y="3990400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4876800" y="4220588"/>
            <a:ext cx="3905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8" name="TextBox 26"/>
          <p:cNvSpPr txBox="1">
            <a:spLocks noChangeArrowheads="1"/>
          </p:cNvSpPr>
          <p:nvPr/>
        </p:nvSpPr>
        <p:spPr bwMode="auto">
          <a:xfrm>
            <a:off x="4862513" y="5371338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9" name="TextBox 27"/>
          <p:cNvSpPr txBox="1">
            <a:spLocks noChangeArrowheads="1"/>
          </p:cNvSpPr>
          <p:nvPr/>
        </p:nvSpPr>
        <p:spPr bwMode="auto">
          <a:xfrm>
            <a:off x="4900613" y="6044438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30" name="TextBox 28"/>
          <p:cNvSpPr txBox="1">
            <a:spLocks noChangeArrowheads="1"/>
          </p:cNvSpPr>
          <p:nvPr/>
        </p:nvSpPr>
        <p:spPr bwMode="auto">
          <a:xfrm>
            <a:off x="4810125" y="5599938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" name="TextBox 29"/>
          <p:cNvSpPr txBox="1">
            <a:spLocks noChangeArrowheads="1"/>
          </p:cNvSpPr>
          <p:nvPr/>
        </p:nvSpPr>
        <p:spPr bwMode="auto">
          <a:xfrm>
            <a:off x="4891088" y="5822188"/>
            <a:ext cx="3905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32" name="TextBox 30"/>
          <p:cNvSpPr txBox="1">
            <a:spLocks noChangeArrowheads="1"/>
          </p:cNvSpPr>
          <p:nvPr/>
        </p:nvSpPr>
        <p:spPr bwMode="auto">
          <a:xfrm>
            <a:off x="6829425" y="2199700"/>
            <a:ext cx="4810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60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1"/>
          <p:cNvSpPr txBox="1">
            <a:spLocks noChangeArrowheads="1"/>
          </p:cNvSpPr>
          <p:nvPr/>
        </p:nvSpPr>
        <p:spPr bwMode="auto">
          <a:xfrm>
            <a:off x="6734175" y="2842638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56</a:t>
            </a:r>
          </a:p>
        </p:txBody>
      </p:sp>
      <p:sp>
        <p:nvSpPr>
          <p:cNvPr id="34" name="TextBox 32"/>
          <p:cNvSpPr txBox="1">
            <a:spLocks noChangeArrowheads="1"/>
          </p:cNvSpPr>
          <p:nvPr/>
        </p:nvSpPr>
        <p:spPr bwMode="auto">
          <a:xfrm>
            <a:off x="6526213" y="2407663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52</a:t>
            </a:r>
          </a:p>
        </p:txBody>
      </p:sp>
      <p:sp>
        <p:nvSpPr>
          <p:cNvPr id="35" name="TextBox 33"/>
          <p:cNvSpPr txBox="1">
            <a:spLocks noChangeArrowheads="1"/>
          </p:cNvSpPr>
          <p:nvPr/>
        </p:nvSpPr>
        <p:spPr bwMode="auto">
          <a:xfrm>
            <a:off x="6508750" y="2639438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51</a:t>
            </a:r>
          </a:p>
        </p:txBody>
      </p:sp>
      <p:sp>
        <p:nvSpPr>
          <p:cNvPr id="36" name="TextBox 34"/>
          <p:cNvSpPr txBox="1">
            <a:spLocks noChangeArrowheads="1"/>
          </p:cNvSpPr>
          <p:nvPr/>
        </p:nvSpPr>
        <p:spPr bwMode="auto">
          <a:xfrm>
            <a:off x="6975475" y="3757038"/>
            <a:ext cx="5016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62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5"/>
          <p:cNvSpPr txBox="1">
            <a:spLocks noChangeArrowheads="1"/>
          </p:cNvSpPr>
          <p:nvPr/>
        </p:nvSpPr>
        <p:spPr bwMode="auto">
          <a:xfrm>
            <a:off x="6862763" y="4438075"/>
            <a:ext cx="393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59</a:t>
            </a:r>
          </a:p>
        </p:txBody>
      </p:sp>
      <p:sp>
        <p:nvSpPr>
          <p:cNvPr id="38" name="TextBox 36"/>
          <p:cNvSpPr txBox="1">
            <a:spLocks noChangeArrowheads="1"/>
          </p:cNvSpPr>
          <p:nvPr/>
        </p:nvSpPr>
        <p:spPr bwMode="auto">
          <a:xfrm>
            <a:off x="6557963" y="3980875"/>
            <a:ext cx="390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53</a:t>
            </a:r>
          </a:p>
        </p:txBody>
      </p:sp>
      <p:sp>
        <p:nvSpPr>
          <p:cNvPr id="39" name="TextBox 37"/>
          <p:cNvSpPr txBox="1">
            <a:spLocks noChangeArrowheads="1"/>
          </p:cNvSpPr>
          <p:nvPr/>
        </p:nvSpPr>
        <p:spPr bwMode="auto">
          <a:xfrm>
            <a:off x="6564313" y="4211063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53</a:t>
            </a:r>
          </a:p>
        </p:txBody>
      </p:sp>
      <p:sp>
        <p:nvSpPr>
          <p:cNvPr id="40" name="TextBox 38"/>
          <p:cNvSpPr txBox="1">
            <a:spLocks noChangeArrowheads="1"/>
          </p:cNvSpPr>
          <p:nvPr/>
        </p:nvSpPr>
        <p:spPr bwMode="auto">
          <a:xfrm>
            <a:off x="6853238" y="5374513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60</a:t>
            </a:r>
          </a:p>
        </p:txBody>
      </p:sp>
      <p:sp>
        <p:nvSpPr>
          <p:cNvPr id="41" name="TextBox 39"/>
          <p:cNvSpPr txBox="1">
            <a:spLocks noChangeArrowheads="1"/>
          </p:cNvSpPr>
          <p:nvPr/>
        </p:nvSpPr>
        <p:spPr bwMode="auto">
          <a:xfrm>
            <a:off x="6742113" y="6044438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56</a:t>
            </a:r>
          </a:p>
        </p:txBody>
      </p:sp>
      <p:sp>
        <p:nvSpPr>
          <p:cNvPr id="42" name="TextBox 40"/>
          <p:cNvSpPr txBox="1">
            <a:spLocks noChangeArrowheads="1"/>
          </p:cNvSpPr>
          <p:nvPr/>
        </p:nvSpPr>
        <p:spPr bwMode="auto">
          <a:xfrm>
            <a:off x="6650038" y="5601525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56</a:t>
            </a:r>
          </a:p>
        </p:txBody>
      </p:sp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6597650" y="5823775"/>
            <a:ext cx="392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51</a:t>
            </a:r>
          </a:p>
        </p:txBody>
      </p:sp>
      <p:sp>
        <p:nvSpPr>
          <p:cNvPr id="44" name="TextBox 32"/>
          <p:cNvSpPr txBox="1">
            <a:spLocks noChangeArrowheads="1"/>
          </p:cNvSpPr>
          <p:nvPr/>
        </p:nvSpPr>
        <p:spPr bwMode="auto">
          <a:xfrm>
            <a:off x="6956425" y="1971100"/>
            <a:ext cx="392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62</a:t>
            </a:r>
          </a:p>
        </p:txBody>
      </p:sp>
      <p:sp>
        <p:nvSpPr>
          <p:cNvPr id="45" name="TextBox 18"/>
          <p:cNvSpPr txBox="1">
            <a:spLocks noChangeArrowheads="1"/>
          </p:cNvSpPr>
          <p:nvPr/>
        </p:nvSpPr>
        <p:spPr bwMode="auto">
          <a:xfrm>
            <a:off x="4948238" y="1974275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47" name="TextBox 34"/>
          <p:cNvSpPr txBox="1">
            <a:spLocks noChangeArrowheads="1"/>
          </p:cNvSpPr>
          <p:nvPr/>
        </p:nvSpPr>
        <p:spPr bwMode="auto">
          <a:xfrm>
            <a:off x="7088188" y="3526850"/>
            <a:ext cx="501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65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22"/>
          <p:cNvSpPr txBox="1">
            <a:spLocks noChangeArrowheads="1"/>
          </p:cNvSpPr>
          <p:nvPr/>
        </p:nvSpPr>
        <p:spPr bwMode="auto">
          <a:xfrm>
            <a:off x="5033963" y="3517325"/>
            <a:ext cx="390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49" name="TextBox 38"/>
          <p:cNvSpPr txBox="1">
            <a:spLocks noChangeArrowheads="1"/>
          </p:cNvSpPr>
          <p:nvPr/>
        </p:nvSpPr>
        <p:spPr bwMode="auto">
          <a:xfrm>
            <a:off x="6918325" y="5147500"/>
            <a:ext cx="392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62</a:t>
            </a:r>
          </a:p>
        </p:txBody>
      </p: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4891088" y="5152263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59" name="TextBox 56"/>
          <p:cNvSpPr txBox="1">
            <a:spLocks noChangeArrowheads="1"/>
          </p:cNvSpPr>
          <p:nvPr/>
        </p:nvSpPr>
        <p:spPr bwMode="auto">
          <a:xfrm>
            <a:off x="3959225" y="1736150"/>
            <a:ext cx="498855" cy="13644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  <a:buFontTx/>
              <a:buNone/>
            </a:pPr>
            <a:r>
              <a:rPr lang="en-CA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2009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2008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2006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10"/>
          <p:cNvSpPr txBox="1">
            <a:spLocks noChangeArrowheads="1"/>
          </p:cNvSpPr>
          <p:nvPr/>
        </p:nvSpPr>
        <p:spPr bwMode="auto">
          <a:xfrm>
            <a:off x="3122888" y="1526663"/>
            <a:ext cx="30861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Boating (net) (</a:t>
            </a:r>
            <a:r>
              <a:rPr lang="en-US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57"/>
          <p:cNvSpPr txBox="1">
            <a:spLocks noChangeArrowheads="1"/>
          </p:cNvSpPr>
          <p:nvPr/>
        </p:nvSpPr>
        <p:spPr bwMode="auto">
          <a:xfrm>
            <a:off x="3987800" y="3322063"/>
            <a:ext cx="498855" cy="13644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FontTx/>
              <a:buNone/>
            </a:pPr>
            <a:r>
              <a:rPr lang="en-CA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2009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2008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2006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58"/>
          <p:cNvSpPr txBox="1">
            <a:spLocks noChangeArrowheads="1"/>
          </p:cNvSpPr>
          <p:nvPr/>
        </p:nvSpPr>
        <p:spPr bwMode="auto">
          <a:xfrm>
            <a:off x="3979863" y="4941125"/>
            <a:ext cx="498855" cy="13644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  <a:buFontTx/>
              <a:buNone/>
            </a:pPr>
            <a:r>
              <a:rPr lang="en-CA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en-CA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2009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2008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2007</a:t>
            </a:r>
          </a:p>
          <a:p>
            <a:pPr>
              <a:spcBef>
                <a:spcPts val="400"/>
              </a:spcBef>
              <a:buFontTx/>
              <a:buNone/>
            </a:pPr>
            <a:r>
              <a:rPr lang="en-CA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2006</a:t>
            </a:r>
            <a:endParaRPr lang="en-US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32"/>
          <p:cNvSpPr txBox="1">
            <a:spLocks noChangeArrowheads="1"/>
          </p:cNvSpPr>
          <p:nvPr/>
        </p:nvSpPr>
        <p:spPr bwMode="auto">
          <a:xfrm>
            <a:off x="6799825" y="1752025"/>
            <a:ext cx="392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54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18"/>
          <p:cNvSpPr txBox="1">
            <a:spLocks noChangeArrowheads="1"/>
          </p:cNvSpPr>
          <p:nvPr/>
        </p:nvSpPr>
        <p:spPr bwMode="auto">
          <a:xfrm>
            <a:off x="5014913" y="1755200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22"/>
          <p:cNvSpPr txBox="1">
            <a:spLocks noChangeArrowheads="1"/>
          </p:cNvSpPr>
          <p:nvPr/>
        </p:nvSpPr>
        <p:spPr bwMode="auto">
          <a:xfrm>
            <a:off x="5062538" y="3298250"/>
            <a:ext cx="390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34"/>
          <p:cNvSpPr txBox="1">
            <a:spLocks noChangeArrowheads="1"/>
          </p:cNvSpPr>
          <p:nvPr/>
        </p:nvSpPr>
        <p:spPr bwMode="auto">
          <a:xfrm>
            <a:off x="6948163" y="3295900"/>
            <a:ext cx="5016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58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38"/>
          <p:cNvSpPr txBox="1">
            <a:spLocks noChangeArrowheads="1"/>
          </p:cNvSpPr>
          <p:nvPr/>
        </p:nvSpPr>
        <p:spPr bwMode="auto">
          <a:xfrm>
            <a:off x="6527800" y="4937950"/>
            <a:ext cx="392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48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26"/>
          <p:cNvSpPr txBox="1">
            <a:spLocks noChangeArrowheads="1"/>
          </p:cNvSpPr>
          <p:nvPr/>
        </p:nvSpPr>
        <p:spPr bwMode="auto">
          <a:xfrm>
            <a:off x="4957763" y="4933188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7021882" y="1838276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2" name="Straight Arrow Connector 73"/>
          <p:cNvCxnSpPr>
            <a:cxnSpLocks noChangeShapeType="1"/>
          </p:cNvCxnSpPr>
          <p:nvPr/>
        </p:nvCxnSpPr>
        <p:spPr bwMode="auto">
          <a:xfrm rot="5400000">
            <a:off x="7155644" y="3361906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73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6749857" y="5038676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162838" y="1221606"/>
            <a:ext cx="2292263" cy="744980"/>
          </a:xfrm>
        </p:spPr>
        <p:txBody>
          <a:bodyPr/>
          <a:lstStyle/>
          <a:p>
            <a:pPr marL="177800" indent="-177800">
              <a:spcBef>
                <a:spcPts val="550"/>
              </a:spcBef>
            </a:pPr>
            <a:r>
              <a:rPr lang="en-US" sz="1050" dirty="0" smtClean="0"/>
              <a:t>More boaters “highly aware” (of  5+ messages) in 2012 (16%) than in 2007 &amp; 2008 (11%), and in-line with 2009 &amp;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Table of 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1714000"/>
            <a:ext cx="8153400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Tx/>
              <a:buAutoNum type="arabicPeriod"/>
              <a:tabLst>
                <a:tab pos="7350125" algn="ctr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tabLst>
                <a:tab pos="7350125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Research Objectives &amp;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Methodology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4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  <a:tabLst>
                <a:tab pos="7350125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Summary of Key Findings &amp;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Implications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FontTx/>
              <a:buAutoNum type="arabicPeriod"/>
              <a:tabLst>
                <a:tab pos="7350125" algn="ctr"/>
              </a:tabLst>
            </a:pP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Detailed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Findings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tabLst>
                <a:tab pos="7350125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Boating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Participation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tabLst>
                <a:tab pos="7350125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Awareness of Safe Boating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Messages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tabLst>
                <a:tab pos="7350125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 Boating Attitudes &amp;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tabLst>
                <a:tab pos="7350125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Wearing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PFDs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tabLst>
                <a:tab pos="7350125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Cold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43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Font typeface="Arial" charset="0"/>
              <a:buAutoNum type="arabicPeriod" startAt="4"/>
              <a:tabLst>
                <a:tab pos="7350125" algn="ctr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Appendix	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415525" y="1331025"/>
            <a:ext cx="9810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Lower awareness in 2012 than 2010 in most boating activity subgroups; still higher than 2006-08 levels amongst fishermen, powerboat passengers and PWC riders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(eg. on TV, radio, in newspapers, magazines, on-line, etc.)</a:t>
            </a:r>
          </a:p>
        </p:txBody>
      </p:sp>
      <p:sp>
        <p:nvSpPr>
          <p:cNvPr id="8" name="Rectangle 232"/>
          <p:cNvSpPr>
            <a:spLocks noChangeArrowheads="1"/>
          </p:cNvSpPr>
          <p:nvPr/>
        </p:nvSpPr>
        <p:spPr bwMode="auto">
          <a:xfrm>
            <a:off x="936625" y="1458075"/>
            <a:ext cx="71977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boating activity participants who are</a:t>
            </a:r>
            <a:b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 of boating safety messages (1+)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28900" y="2201151"/>
          <a:ext cx="5905500" cy="3320884"/>
        </p:xfrm>
        <a:graphic>
          <a:graphicData uri="http://schemas.openxmlformats.org/presentationml/2006/ole">
            <p:oleObj spid="_x0000_s3074" name="Chart" r:id="rId3" imgW="4343400" imgH="3324134" progId="Excel.Sheet.8">
              <p:embed/>
            </p:oleObj>
          </a:graphicData>
        </a:graphic>
      </p:graphicFrame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505138" y="2472613"/>
            <a:ext cx="2214562" cy="29543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Fishing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n=256)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Pleasure powerboating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n=196)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Drivers of powerboats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n=132)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Passengers (only)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n=299)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Ride PWC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n=35)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Canoeing &amp; Kayaking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n=188)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Sailing 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n=35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1290950" y="5746300"/>
            <a:ext cx="3562350" cy="458788"/>
            <a:chOff x="6607534" y="3825917"/>
            <a:chExt cx="3562184" cy="459054"/>
          </a:xfrm>
        </p:grpSpPr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6695992" y="4093376"/>
              <a:ext cx="177800" cy="101600"/>
            </a:xfrm>
            <a:prstGeom prst="rect">
              <a:avLst/>
            </a:prstGeom>
            <a:solidFill>
              <a:srgbClr val="3366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6697317" y="3895920"/>
              <a:ext cx="177800" cy="101600"/>
            </a:xfrm>
            <a:prstGeom prst="rect">
              <a:avLst/>
            </a:prstGeom>
            <a:solidFill>
              <a:srgbClr val="D95E2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25"/>
            <p:cNvSpPr txBox="1">
              <a:spLocks noChangeArrowheads="1"/>
            </p:cNvSpPr>
            <p:nvPr/>
          </p:nvSpPr>
          <p:spPr bwMode="auto">
            <a:xfrm>
              <a:off x="6822221" y="4023361"/>
              <a:ext cx="295786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Total Aware - % saw or heard 1+ messages</a:t>
              </a:r>
            </a:p>
          </p:txBody>
        </p:sp>
        <p:sp>
          <p:nvSpPr>
            <p:cNvPr id="15" name="TextBox 26"/>
            <p:cNvSpPr txBox="1">
              <a:spLocks noChangeArrowheads="1"/>
            </p:cNvSpPr>
            <p:nvPr/>
          </p:nvSpPr>
          <p:spPr bwMode="auto">
            <a:xfrm>
              <a:off x="6823552" y="3825917"/>
              <a:ext cx="303801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Highly Aware - % saw or heard 5+ messages</a:t>
              </a: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6607534" y="3848431"/>
              <a:ext cx="3562184" cy="4134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29"/>
          <p:cNvSpPr txBox="1">
            <a:spLocks noChangeArrowheads="1"/>
          </p:cNvSpPr>
          <p:nvPr/>
        </p:nvSpPr>
        <p:spPr bwMode="auto">
          <a:xfrm>
            <a:off x="3452688" y="256392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30"/>
          <p:cNvSpPr txBox="1">
            <a:spLocks noChangeArrowheads="1"/>
          </p:cNvSpPr>
          <p:nvPr/>
        </p:nvSpPr>
        <p:spPr bwMode="auto">
          <a:xfrm>
            <a:off x="3295838" y="2986963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3437825" y="341006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3"/>
          <p:cNvSpPr txBox="1">
            <a:spLocks noChangeArrowheads="1"/>
          </p:cNvSpPr>
          <p:nvPr/>
        </p:nvSpPr>
        <p:spPr bwMode="auto">
          <a:xfrm>
            <a:off x="3381188" y="382522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34"/>
          <p:cNvSpPr txBox="1">
            <a:spLocks noChangeArrowheads="1"/>
          </p:cNvSpPr>
          <p:nvPr/>
        </p:nvSpPr>
        <p:spPr bwMode="auto">
          <a:xfrm>
            <a:off x="3666100" y="424591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36"/>
          <p:cNvSpPr txBox="1">
            <a:spLocks noChangeArrowheads="1"/>
          </p:cNvSpPr>
          <p:nvPr/>
        </p:nvSpPr>
        <p:spPr bwMode="auto">
          <a:xfrm>
            <a:off x="3200525" y="4665838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8"/>
          <p:cNvSpPr txBox="1">
            <a:spLocks noChangeArrowheads="1"/>
          </p:cNvSpPr>
          <p:nvPr/>
        </p:nvSpPr>
        <p:spPr bwMode="auto">
          <a:xfrm>
            <a:off x="3419600" y="5103988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52"/>
          <p:cNvSpPr txBox="1">
            <a:spLocks noChangeArrowheads="1"/>
          </p:cNvSpPr>
          <p:nvPr/>
        </p:nvSpPr>
        <p:spPr bwMode="auto">
          <a:xfrm>
            <a:off x="4911313" y="511110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40"/>
          <p:cNvSpPr txBox="1">
            <a:spLocks noChangeArrowheads="1"/>
          </p:cNvSpPr>
          <p:nvPr/>
        </p:nvSpPr>
        <p:spPr bwMode="auto">
          <a:xfrm>
            <a:off x="4798613" y="466895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56"/>
          <p:cNvSpPr txBox="1">
            <a:spLocks noChangeArrowheads="1"/>
          </p:cNvSpPr>
          <p:nvPr/>
        </p:nvSpPr>
        <p:spPr bwMode="auto">
          <a:xfrm>
            <a:off x="5919925" y="4257788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71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>
            <a:off x="5538138" y="3398188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58"/>
          <p:cNvSpPr txBox="1">
            <a:spLocks noChangeArrowheads="1"/>
          </p:cNvSpPr>
          <p:nvPr/>
        </p:nvSpPr>
        <p:spPr bwMode="auto">
          <a:xfrm>
            <a:off x="5165725" y="3813350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59"/>
          <p:cNvSpPr txBox="1">
            <a:spLocks noChangeArrowheads="1"/>
          </p:cNvSpPr>
          <p:nvPr/>
        </p:nvSpPr>
        <p:spPr bwMode="auto">
          <a:xfrm>
            <a:off x="4970313" y="2963213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62"/>
          <p:cNvSpPr txBox="1">
            <a:spLocks noChangeArrowheads="1"/>
          </p:cNvSpPr>
          <p:nvPr/>
        </p:nvSpPr>
        <p:spPr bwMode="auto">
          <a:xfrm>
            <a:off x="5447150" y="2540175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49"/>
          <p:cNvSpPr txBox="1">
            <a:spLocks noChangeArrowheads="1"/>
          </p:cNvSpPr>
          <p:nvPr/>
        </p:nvSpPr>
        <p:spPr bwMode="auto">
          <a:xfrm>
            <a:off x="5348913" y="2324975"/>
            <a:ext cx="568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64"/>
          <p:cNvSpPr txBox="1">
            <a:spLocks noChangeArrowheads="1"/>
          </p:cNvSpPr>
          <p:nvPr/>
        </p:nvSpPr>
        <p:spPr bwMode="auto">
          <a:xfrm>
            <a:off x="7948925" y="1994775"/>
            <a:ext cx="944563" cy="303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Change vs</a:t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2006-08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0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US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3" name="TextBox 64"/>
          <p:cNvSpPr txBox="1">
            <a:spLocks noChangeArrowheads="1"/>
          </p:cNvSpPr>
          <p:nvPr/>
        </p:nvSpPr>
        <p:spPr bwMode="auto">
          <a:xfrm>
            <a:off x="7296463" y="2290050"/>
            <a:ext cx="942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2008</a:t>
            </a: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lnSpc>
                <a:spcPts val="1800"/>
              </a:lnSpc>
              <a:spcBef>
                <a:spcPts val="12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65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45</a:t>
            </a:r>
          </a:p>
          <a:p>
            <a:pPr algn="ctr">
              <a:lnSpc>
                <a:spcPts val="1800"/>
              </a:lnSpc>
              <a:spcBef>
                <a:spcPts val="12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71</a:t>
            </a:r>
            <a:r>
              <a:rPr lang="en-US" sz="10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0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64"/>
          <p:cNvSpPr txBox="1">
            <a:spLocks noChangeArrowheads="1"/>
          </p:cNvSpPr>
          <p:nvPr/>
        </p:nvSpPr>
        <p:spPr bwMode="auto">
          <a:xfrm>
            <a:off x="6591613" y="2290050"/>
            <a:ext cx="9429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</a:p>
          <a:p>
            <a:pPr algn="ctr">
              <a:lnSpc>
                <a:spcPts val="1800"/>
              </a:lnSpc>
              <a:spcBef>
                <a:spcPts val="12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76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</a:p>
          <a:p>
            <a:pPr algn="ctr">
              <a:lnSpc>
                <a:spcPts val="1800"/>
              </a:lnSpc>
              <a:spcBef>
                <a:spcPts val="12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78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58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64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65"/>
          <p:cNvCxnSpPr>
            <a:cxnSpLocks noChangeShapeType="1"/>
          </p:cNvCxnSpPr>
          <p:nvPr/>
        </p:nvCxnSpPr>
        <p:spPr bwMode="auto">
          <a:xfrm rot="5400000" flipH="1" flipV="1">
            <a:off x="7102788" y="3034588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7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8326875" y="3982325"/>
            <a:ext cx="17303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8" name="Straight Arrow Connector 68"/>
          <p:cNvCxnSpPr>
            <a:cxnSpLocks noChangeShapeType="1"/>
          </p:cNvCxnSpPr>
          <p:nvPr/>
        </p:nvCxnSpPr>
        <p:spPr bwMode="auto">
          <a:xfrm rot="5400000" flipH="1" flipV="1">
            <a:off x="8319763" y="4356438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1" name="Straight Arrow Connector 73"/>
          <p:cNvCxnSpPr>
            <a:cxnSpLocks noChangeShapeType="1"/>
          </p:cNvCxnSpPr>
          <p:nvPr/>
        </p:nvCxnSpPr>
        <p:spPr bwMode="auto">
          <a:xfrm rot="5400000">
            <a:off x="6428894" y="4362531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42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7104375" y="3520363"/>
            <a:ext cx="1730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3" name="Straight Arrow Connector 75"/>
          <p:cNvCxnSpPr>
            <a:cxnSpLocks noChangeShapeType="1"/>
          </p:cNvCxnSpPr>
          <p:nvPr/>
        </p:nvCxnSpPr>
        <p:spPr bwMode="auto">
          <a:xfrm rot="5400000" flipH="1" flipV="1">
            <a:off x="7105963" y="4344275"/>
            <a:ext cx="1730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7114694" y="2687719"/>
            <a:ext cx="17145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5" name="TextBox 64"/>
          <p:cNvSpPr txBox="1">
            <a:spLocks noChangeArrowheads="1"/>
          </p:cNvSpPr>
          <p:nvPr/>
        </p:nvSpPr>
        <p:spPr bwMode="auto">
          <a:xfrm>
            <a:off x="5934388" y="2290050"/>
            <a:ext cx="9429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69</a:t>
            </a:r>
            <a:endParaRPr lang="en-US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2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75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57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2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62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68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65"/>
          <p:cNvCxnSpPr>
            <a:cxnSpLocks noChangeShapeType="1"/>
          </p:cNvCxnSpPr>
          <p:nvPr/>
        </p:nvCxnSpPr>
        <p:spPr bwMode="auto">
          <a:xfrm rot="5400000" flipH="1" flipV="1">
            <a:off x="8323980" y="2711974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51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8317788" y="5268838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5102032" y="5198751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5011482" y="4779651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68"/>
          <p:cNvCxnSpPr>
            <a:cxnSpLocks noChangeShapeType="1"/>
          </p:cNvCxnSpPr>
          <p:nvPr/>
        </p:nvCxnSpPr>
        <p:spPr bwMode="auto">
          <a:xfrm rot="16200000" flipH="1">
            <a:off x="5168707" y="3065151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73"/>
          <p:cNvCxnSpPr>
            <a:cxnSpLocks noChangeShapeType="1"/>
          </p:cNvCxnSpPr>
          <p:nvPr/>
        </p:nvCxnSpPr>
        <p:spPr bwMode="auto">
          <a:xfrm rot="5400000">
            <a:off x="5747794" y="3486231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52" name="Straight Arrow Connector 73"/>
          <p:cNvCxnSpPr>
            <a:cxnSpLocks noChangeShapeType="1"/>
          </p:cNvCxnSpPr>
          <p:nvPr/>
        </p:nvCxnSpPr>
        <p:spPr bwMode="auto">
          <a:xfrm rot="5400000">
            <a:off x="5662069" y="2648031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53" name="Straight Arrow Connector 65"/>
          <p:cNvCxnSpPr>
            <a:cxnSpLocks noChangeShapeType="1"/>
          </p:cNvCxnSpPr>
          <p:nvPr/>
        </p:nvCxnSpPr>
        <p:spPr bwMode="auto">
          <a:xfrm rot="5400000" flipH="1" flipV="1">
            <a:off x="6112188" y="4349038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0" y="0"/>
            <a:ext cx="7171721" cy="1052736"/>
          </a:xfrm>
        </p:spPr>
        <p:txBody>
          <a:bodyPr/>
          <a:lstStyle/>
          <a:p>
            <a:r>
              <a:rPr lang="en-CA" dirty="0" smtClean="0"/>
              <a:t>Lower message awareness in 2012 than 2010 in Ontario and Atlantic regions, amongst male boaters, and boaters 45 - 54 years of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(eg. on TV, radio, in newspapers, magazines, on-line, etc.)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33925"/>
            <a:ext cx="8229600" cy="268666"/>
          </a:xfrm>
        </p:spPr>
        <p:txBody>
          <a:bodyPr/>
          <a:lstStyle/>
          <a:p>
            <a:r>
              <a:rPr lang="en-CA" sz="1100" dirty="0" smtClean="0"/>
              <a:t>Below prior years 2006-2008 levels in Ontario and Atlantic, and amongst  boaters 45 – 54 yrs.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-261238" y="2066301"/>
          <a:ext cx="5997576" cy="3693226"/>
        </p:xfrm>
        <a:graphic>
          <a:graphicData uri="http://schemas.openxmlformats.org/presentationml/2006/ole">
            <p:oleObj spid="_x0000_s4098" name="Chart" r:id="rId3" imgW="4333966" imgH="2533831" progId="Excel.Sheet.8">
              <p:embed/>
            </p:oleObj>
          </a:graphicData>
        </a:graphic>
      </p:graphicFrame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1404775" y="5817550"/>
            <a:ext cx="3562350" cy="458788"/>
            <a:chOff x="6607534" y="3825917"/>
            <a:chExt cx="3562184" cy="459054"/>
          </a:xfrm>
        </p:grpSpPr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6695992" y="4093376"/>
              <a:ext cx="177800" cy="101600"/>
            </a:xfrm>
            <a:prstGeom prst="rect">
              <a:avLst/>
            </a:prstGeom>
            <a:solidFill>
              <a:srgbClr val="33669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6697317" y="3895920"/>
              <a:ext cx="177800" cy="101600"/>
            </a:xfrm>
            <a:prstGeom prst="rect">
              <a:avLst/>
            </a:prstGeom>
            <a:solidFill>
              <a:srgbClr val="D95E2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25"/>
            <p:cNvSpPr txBox="1">
              <a:spLocks noChangeArrowheads="1"/>
            </p:cNvSpPr>
            <p:nvPr/>
          </p:nvSpPr>
          <p:spPr bwMode="auto">
            <a:xfrm>
              <a:off x="6822221" y="4023361"/>
              <a:ext cx="295786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Total Aware - % saw or heard 1+ messages</a:t>
              </a:r>
            </a:p>
          </p:txBody>
        </p:sp>
        <p:sp>
          <p:nvSpPr>
            <p:cNvPr id="12" name="TextBox 26"/>
            <p:cNvSpPr txBox="1">
              <a:spLocks noChangeArrowheads="1"/>
            </p:cNvSpPr>
            <p:nvPr/>
          </p:nvSpPr>
          <p:spPr bwMode="auto">
            <a:xfrm>
              <a:off x="6823552" y="3825917"/>
              <a:ext cx="303801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Highly Aware - % saw or heard 5+ messages</a:t>
              </a:r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6607534" y="3848431"/>
              <a:ext cx="3562184" cy="41346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507963" y="2364738"/>
            <a:ext cx="808037" cy="3297237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Age: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15" name="TextBox 48"/>
          <p:cNvSpPr txBox="1">
            <a:spLocks noChangeArrowheads="1"/>
          </p:cNvSpPr>
          <p:nvPr/>
        </p:nvSpPr>
        <p:spPr bwMode="auto">
          <a:xfrm>
            <a:off x="2707163" y="257682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29"/>
          <p:cNvSpPr txBox="1">
            <a:spLocks noChangeArrowheads="1"/>
          </p:cNvSpPr>
          <p:nvPr/>
        </p:nvSpPr>
        <p:spPr bwMode="auto">
          <a:xfrm>
            <a:off x="3285413" y="281495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2883500" y="305701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31"/>
          <p:cNvSpPr txBox="1">
            <a:spLocks noChangeArrowheads="1"/>
          </p:cNvSpPr>
          <p:nvPr/>
        </p:nvSpPr>
        <p:spPr bwMode="auto">
          <a:xfrm>
            <a:off x="3241200" y="329196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3058575" y="374916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33"/>
          <p:cNvSpPr txBox="1">
            <a:spLocks noChangeArrowheads="1"/>
          </p:cNvSpPr>
          <p:nvPr/>
        </p:nvSpPr>
        <p:spPr bwMode="auto">
          <a:xfrm>
            <a:off x="2743800" y="3995988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95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34"/>
          <p:cNvSpPr txBox="1">
            <a:spLocks noChangeArrowheads="1"/>
          </p:cNvSpPr>
          <p:nvPr/>
        </p:nvSpPr>
        <p:spPr bwMode="auto">
          <a:xfrm>
            <a:off x="2772625" y="4445250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35"/>
          <p:cNvSpPr txBox="1">
            <a:spLocks noChangeArrowheads="1"/>
          </p:cNvSpPr>
          <p:nvPr/>
        </p:nvSpPr>
        <p:spPr bwMode="auto">
          <a:xfrm>
            <a:off x="2815300" y="4684963"/>
            <a:ext cx="3921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6"/>
          <p:cNvSpPr txBox="1">
            <a:spLocks noChangeArrowheads="1"/>
          </p:cNvSpPr>
          <p:nvPr/>
        </p:nvSpPr>
        <p:spPr bwMode="auto">
          <a:xfrm>
            <a:off x="2870550" y="4915150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37"/>
          <p:cNvSpPr txBox="1">
            <a:spLocks noChangeArrowheads="1"/>
          </p:cNvSpPr>
          <p:nvPr/>
        </p:nvSpPr>
        <p:spPr bwMode="auto">
          <a:xfrm>
            <a:off x="2946938" y="5161150"/>
            <a:ext cx="3905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38"/>
          <p:cNvSpPr txBox="1">
            <a:spLocks noChangeArrowheads="1"/>
          </p:cNvSpPr>
          <p:nvPr/>
        </p:nvSpPr>
        <p:spPr bwMode="auto">
          <a:xfrm>
            <a:off x="3160625" y="5396100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9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</a:t>
            </a:r>
            <a:endParaRPr lang="en-US" sz="9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52"/>
          <p:cNvSpPr txBox="1">
            <a:spLocks noChangeArrowheads="1"/>
          </p:cNvSpPr>
          <p:nvPr/>
        </p:nvSpPr>
        <p:spPr bwMode="auto">
          <a:xfrm>
            <a:off x="5090200" y="538181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59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9"/>
          <p:cNvSpPr txBox="1">
            <a:spLocks noChangeArrowheads="1"/>
          </p:cNvSpPr>
          <p:nvPr/>
        </p:nvSpPr>
        <p:spPr bwMode="auto">
          <a:xfrm>
            <a:off x="4719924" y="5150099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0"/>
          <p:cNvSpPr txBox="1">
            <a:spLocks noChangeArrowheads="1"/>
          </p:cNvSpPr>
          <p:nvPr/>
        </p:nvSpPr>
        <p:spPr bwMode="auto">
          <a:xfrm>
            <a:off x="4611825" y="4922263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1"/>
          <p:cNvSpPr txBox="1">
            <a:spLocks noChangeArrowheads="1"/>
          </p:cNvSpPr>
          <p:nvPr/>
        </p:nvSpPr>
        <p:spPr bwMode="auto">
          <a:xfrm>
            <a:off x="4757250" y="4675438"/>
            <a:ext cx="3921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56"/>
          <p:cNvSpPr txBox="1">
            <a:spLocks noChangeArrowheads="1"/>
          </p:cNvSpPr>
          <p:nvPr/>
        </p:nvSpPr>
        <p:spPr bwMode="auto">
          <a:xfrm>
            <a:off x="3635488" y="445947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57"/>
          <p:cNvSpPr txBox="1">
            <a:spLocks noChangeArrowheads="1"/>
          </p:cNvSpPr>
          <p:nvPr/>
        </p:nvSpPr>
        <p:spPr bwMode="auto">
          <a:xfrm>
            <a:off x="4936513" y="3751513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58"/>
          <p:cNvSpPr txBox="1">
            <a:spLocks noChangeArrowheads="1"/>
          </p:cNvSpPr>
          <p:nvPr/>
        </p:nvSpPr>
        <p:spPr bwMode="auto">
          <a:xfrm>
            <a:off x="4314588" y="399040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59"/>
          <p:cNvSpPr txBox="1">
            <a:spLocks noChangeArrowheads="1"/>
          </p:cNvSpPr>
          <p:nvPr/>
        </p:nvSpPr>
        <p:spPr bwMode="auto">
          <a:xfrm>
            <a:off x="5252813" y="3289550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60"/>
          <p:cNvSpPr txBox="1">
            <a:spLocks noChangeArrowheads="1"/>
          </p:cNvSpPr>
          <p:nvPr/>
        </p:nvSpPr>
        <p:spPr bwMode="auto">
          <a:xfrm>
            <a:off x="4351213" y="3053013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61"/>
          <p:cNvSpPr txBox="1">
            <a:spLocks noChangeArrowheads="1"/>
          </p:cNvSpPr>
          <p:nvPr/>
        </p:nvSpPr>
        <p:spPr bwMode="auto">
          <a:xfrm>
            <a:off x="4442738" y="258705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62"/>
          <p:cNvSpPr txBox="1">
            <a:spLocks noChangeArrowheads="1"/>
          </p:cNvSpPr>
          <p:nvPr/>
        </p:nvSpPr>
        <p:spPr bwMode="auto">
          <a:xfrm>
            <a:off x="4941288" y="283235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9"/>
          <p:cNvSpPr txBox="1">
            <a:spLocks noChangeArrowheads="1"/>
          </p:cNvSpPr>
          <p:nvPr/>
        </p:nvSpPr>
        <p:spPr bwMode="auto">
          <a:xfrm>
            <a:off x="4423875" y="2367913"/>
            <a:ext cx="5667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64"/>
          <p:cNvSpPr txBox="1">
            <a:spLocks noChangeArrowheads="1"/>
          </p:cNvSpPr>
          <p:nvPr/>
        </p:nvSpPr>
        <p:spPr bwMode="auto">
          <a:xfrm>
            <a:off x="7326550" y="2039300"/>
            <a:ext cx="91122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buFontTx/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Change vs</a:t>
            </a: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2006-08</a:t>
            </a:r>
          </a:p>
          <a:p>
            <a:pPr algn="ctr">
              <a:lnSpc>
                <a:spcPts val="18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lnSpc>
                <a:spcPts val="18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buFontTx/>
              <a:buNone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/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0" name="TextBox 64"/>
          <p:cNvSpPr txBox="1">
            <a:spLocks noChangeArrowheads="1"/>
          </p:cNvSpPr>
          <p:nvPr/>
        </p:nvSpPr>
        <p:spPr bwMode="auto">
          <a:xfrm>
            <a:off x="6312138" y="2331400"/>
            <a:ext cx="9112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000" dirty="0">
                <a:latin typeface="Arial" pitchFamily="34" charset="0"/>
                <a:cs typeface="Arial" pitchFamily="34" charset="0"/>
                <a:sym typeface="Symbol" pitchFamily="18" charset="2"/>
              </a:rPr>
              <a:t>60</a:t>
            </a: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  <a:sym typeface="Symbol" pitchFamily="18" charset="2"/>
              </a:rPr>
              <a:t>58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  <a:sym typeface="Symbol" pitchFamily="18" charset="2"/>
              </a:rPr>
              <a:t>64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60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60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60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67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63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67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43</a:t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>
                <a:latin typeface="Arial" pitchFamily="34" charset="0"/>
                <a:cs typeface="Arial" pitchFamily="34" charset="0"/>
              </a:rPr>
              <a:t>56</a:t>
            </a:r>
          </a:p>
        </p:txBody>
      </p:sp>
      <p:cxnSp>
        <p:nvCxnSpPr>
          <p:cNvPr id="42" name="Straight Arrow Connector 44"/>
          <p:cNvCxnSpPr>
            <a:cxnSpLocks noChangeShapeType="1"/>
          </p:cNvCxnSpPr>
          <p:nvPr/>
        </p:nvCxnSpPr>
        <p:spPr bwMode="auto">
          <a:xfrm rot="5400000" flipH="1" flipV="1">
            <a:off x="7704313" y="5457188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7681388" y="4543200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8" name="Rectangle 232"/>
          <p:cNvSpPr>
            <a:spLocks noChangeArrowheads="1"/>
          </p:cNvSpPr>
          <p:nvPr/>
        </p:nvSpPr>
        <p:spPr bwMode="auto">
          <a:xfrm>
            <a:off x="563800" y="1740850"/>
            <a:ext cx="7197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boating activity participants who are</a:t>
            </a:r>
            <a:b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 of boating safety messages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64"/>
          <p:cNvSpPr txBox="1">
            <a:spLocks noChangeArrowheads="1"/>
          </p:cNvSpPr>
          <p:nvPr/>
        </p:nvSpPr>
        <p:spPr bwMode="auto">
          <a:xfrm>
            <a:off x="5550163" y="2329425"/>
            <a:ext cx="9112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62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  <a:sym typeface="Symbol" pitchFamily="18" charset="2"/>
              </a:rPr>
              <a:t>64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65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66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57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55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65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70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59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4829342" y="5051861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3843706" y="4553097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4544339" y="3163684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5138092" y="3888079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4" name="Straight Arrow Connector 48"/>
          <p:cNvCxnSpPr>
            <a:cxnSpLocks noChangeShapeType="1"/>
          </p:cNvCxnSpPr>
          <p:nvPr/>
        </p:nvCxnSpPr>
        <p:spPr bwMode="auto">
          <a:xfrm rot="16200000" flipH="1">
            <a:off x="7691283" y="4992483"/>
            <a:ext cx="1730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TextBox 54"/>
          <p:cNvSpPr txBox="1"/>
          <p:nvPr/>
        </p:nvSpPr>
        <p:spPr>
          <a:xfrm>
            <a:off x="6675663" y="5749632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Arrow Connector 73"/>
          <p:cNvCxnSpPr>
            <a:cxnSpLocks noChangeShapeType="1"/>
          </p:cNvCxnSpPr>
          <p:nvPr/>
        </p:nvCxnSpPr>
        <p:spPr bwMode="auto">
          <a:xfrm rot="5400000">
            <a:off x="4524636" y="4103736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58" name="Straight Arrow Connector 73"/>
          <p:cNvCxnSpPr>
            <a:cxnSpLocks noChangeShapeType="1"/>
          </p:cNvCxnSpPr>
          <p:nvPr/>
        </p:nvCxnSpPr>
        <p:spPr bwMode="auto">
          <a:xfrm rot="5400000">
            <a:off x="7678890" y="3187696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0" y="0"/>
            <a:ext cx="7647710" cy="1052736"/>
          </a:xfrm>
        </p:spPr>
        <p:txBody>
          <a:bodyPr/>
          <a:lstStyle/>
          <a:p>
            <a:r>
              <a:rPr lang="en-CA" dirty="0" smtClean="0"/>
              <a:t>Lower awareness in 2012 than 2010 for “get your PCOC” safe boating message; and slightly lower for “wear your lifejacket”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872"/>
            <a:ext cx="8229600" cy="638041"/>
          </a:xfrm>
        </p:spPr>
        <p:txBody>
          <a:bodyPr/>
          <a:lstStyle/>
          <a:p>
            <a:r>
              <a:rPr lang="en-CA" sz="1100" dirty="0" smtClean="0"/>
              <a:t>Highest awareness for “don’t drink and boat”, “get your PCOC” and “wear your lifejacket” messages</a:t>
            </a:r>
          </a:p>
          <a:p>
            <a:r>
              <a:rPr lang="en-CA" sz="1100" dirty="0" smtClean="0"/>
              <a:t>2012 awareness higher than earlier 2006-2008 levels for “get your PCOC” and “review your checklist” messages</a:t>
            </a:r>
            <a:endParaRPr lang="en-US" sz="1100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(eg. on TV, radio, in newspapers, magazines, on-line, etc.)</a:t>
            </a:r>
          </a:p>
        </p:txBody>
      </p:sp>
      <p:sp>
        <p:nvSpPr>
          <p:cNvPr id="32" name="Rectangle 232"/>
          <p:cNvSpPr>
            <a:spLocks noChangeArrowheads="1"/>
          </p:cNvSpPr>
          <p:nvPr/>
        </p:nvSpPr>
        <p:spPr bwMode="auto">
          <a:xfrm>
            <a:off x="536575" y="1696775"/>
            <a:ext cx="75834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total boaters who are Aware of boating safety messages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 =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436)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1614488" y="2220912"/>
          <a:ext cx="6008687" cy="4322392"/>
        </p:xfrm>
        <a:graphic>
          <a:graphicData uri="http://schemas.openxmlformats.org/presentationml/2006/ole">
            <p:oleObj spid="_x0000_s5122" name="Chart" r:id="rId3" imgW="4819831" imgH="1419134" progId="Excel.Sheet.8">
              <p:embed/>
            </p:oleObj>
          </a:graphicData>
        </a:graphic>
      </p:graphicFrame>
      <p:sp>
        <p:nvSpPr>
          <p:cNvPr id="34" name="TextBox 47"/>
          <p:cNvSpPr txBox="1">
            <a:spLocks noChangeArrowheads="1"/>
          </p:cNvSpPr>
          <p:nvPr/>
        </p:nvSpPr>
        <p:spPr bwMode="auto">
          <a:xfrm>
            <a:off x="4195925" y="5553013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14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319375" y="2295525"/>
            <a:ext cx="3325813" cy="4013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900"/>
              </a:spcBef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Don’t drink alcoholic beverages while boating… it’s that simple. If you drink, don’t drive.</a:t>
            </a:r>
          </a:p>
          <a:p>
            <a:pPr algn="r">
              <a:spcBef>
                <a:spcPts val="900"/>
              </a:spcBef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Everyone operating a motorized boat or water craft should get their Pleasure Craft Operator Card.</a:t>
            </a:r>
          </a:p>
          <a:p>
            <a:pPr algn="r">
              <a:spcBef>
                <a:spcPts val="900"/>
              </a:spcBef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 the smart choice. Don’t just carry your lifejacket aboard your boat. Wear it.</a:t>
            </a:r>
          </a:p>
          <a:p>
            <a:pPr algn="r">
              <a:spcBef>
                <a:spcPts val="900"/>
              </a:spcBef>
              <a:buFontTx/>
              <a:buNone/>
            </a:pP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Watch the weather while out boating…</a:t>
            </a:r>
            <a:b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keep a weather eye out.</a:t>
            </a:r>
          </a:p>
          <a:p>
            <a:pPr algn="r">
              <a:spcBef>
                <a:spcPts val="900"/>
              </a:spcBef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Review your checklist before you go out on the water. Be prepared.</a:t>
            </a:r>
          </a:p>
          <a:p>
            <a:pPr algn="r">
              <a:spcBef>
                <a:spcPts val="900"/>
              </a:spcBef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If you wear your lifejacket before falling into cold water you’ll float and have a chance to survive.</a:t>
            </a:r>
          </a:p>
          <a:p>
            <a:pPr algn="r">
              <a:spcBef>
                <a:spcPts val="900"/>
              </a:spcBef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Have the right safety equipment on board your boat… have a flare for rescue.</a:t>
            </a:r>
          </a:p>
          <a:p>
            <a:pPr algn="r">
              <a:spcBef>
                <a:spcPts val="900"/>
              </a:spcBef>
              <a:buFontTx/>
              <a:buNone/>
            </a:pP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prepared for the possibility of falling into cold water by wearing your lifejacket.</a:t>
            </a:r>
          </a:p>
          <a:p>
            <a:pPr algn="r">
              <a:spcBef>
                <a:spcPts val="900"/>
              </a:spcBef>
              <a:buFontTx/>
              <a:buNone/>
            </a:pP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knowledge you have, the more enjoyable boating becomes</a:t>
            </a:r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25"/>
          <p:cNvSpPr txBox="1">
            <a:spLocks noChangeArrowheads="1"/>
          </p:cNvSpPr>
          <p:nvPr/>
        </p:nvSpPr>
        <p:spPr bwMode="auto">
          <a:xfrm>
            <a:off x="4087400" y="6000688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4218913" y="5106925"/>
            <a:ext cx="390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29"/>
          <p:cNvSpPr txBox="1">
            <a:spLocks noChangeArrowheads="1"/>
          </p:cNvSpPr>
          <p:nvPr/>
        </p:nvSpPr>
        <p:spPr bwMode="auto">
          <a:xfrm>
            <a:off x="4283363" y="4664013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16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31"/>
          <p:cNvSpPr txBox="1">
            <a:spLocks noChangeArrowheads="1"/>
          </p:cNvSpPr>
          <p:nvPr/>
        </p:nvSpPr>
        <p:spPr bwMode="auto">
          <a:xfrm>
            <a:off x="4366488" y="4204463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19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34"/>
          <p:cNvSpPr txBox="1">
            <a:spLocks noChangeArrowheads="1"/>
          </p:cNvSpPr>
          <p:nvPr/>
        </p:nvSpPr>
        <p:spPr bwMode="auto">
          <a:xfrm>
            <a:off x="4683913" y="3344800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5"/>
          <p:cNvSpPr txBox="1">
            <a:spLocks noChangeArrowheads="1"/>
          </p:cNvSpPr>
          <p:nvPr/>
        </p:nvSpPr>
        <p:spPr bwMode="auto">
          <a:xfrm>
            <a:off x="4478313" y="3774250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22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36"/>
          <p:cNvSpPr txBox="1">
            <a:spLocks noChangeArrowheads="1"/>
          </p:cNvSpPr>
          <p:nvPr/>
        </p:nvSpPr>
        <p:spPr bwMode="auto">
          <a:xfrm>
            <a:off x="5213575" y="2441513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41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4708100" y="2881250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8451056" y="2977357"/>
            <a:ext cx="18732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8447088" y="4348925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Connector 62"/>
          <p:cNvCxnSpPr>
            <a:cxnSpLocks noChangeShapeType="1"/>
          </p:cNvCxnSpPr>
          <p:nvPr/>
        </p:nvCxnSpPr>
        <p:spPr bwMode="auto">
          <a:xfrm>
            <a:off x="265113" y="3660775"/>
            <a:ext cx="85867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50" name="TextBox 64"/>
          <p:cNvSpPr txBox="1">
            <a:spLocks noChangeArrowheads="1"/>
          </p:cNvSpPr>
          <p:nvPr/>
        </p:nvSpPr>
        <p:spPr bwMode="auto">
          <a:xfrm>
            <a:off x="8092727" y="1841500"/>
            <a:ext cx="944563" cy="4611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Change vs</a:t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2006-08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CA" sz="1100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CA" sz="1100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0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0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US" sz="11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1" name="TextBox 64"/>
          <p:cNvSpPr txBox="1">
            <a:spLocks noChangeArrowheads="1"/>
          </p:cNvSpPr>
          <p:nvPr/>
        </p:nvSpPr>
        <p:spPr bwMode="auto">
          <a:xfrm>
            <a:off x="7177088" y="2136775"/>
            <a:ext cx="94297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2008</a:t>
            </a:r>
          </a:p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39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18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25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17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12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10</a:t>
            </a:r>
          </a:p>
          <a:p>
            <a:pPr algn="ctr">
              <a:lnSpc>
                <a:spcPts val="1800"/>
              </a:lnSpc>
              <a:spcBef>
                <a:spcPts val="1500"/>
              </a:spcBef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9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64"/>
          <p:cNvSpPr txBox="1">
            <a:spLocks noChangeArrowheads="1"/>
          </p:cNvSpPr>
          <p:nvPr/>
        </p:nvSpPr>
        <p:spPr bwMode="auto">
          <a:xfrm>
            <a:off x="6415088" y="2136775"/>
            <a:ext cx="94297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45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25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27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20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16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16</a:t>
            </a: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14</a:t>
            </a:r>
          </a:p>
          <a:p>
            <a:pPr algn="ctr">
              <a:lnSpc>
                <a:spcPts val="1800"/>
              </a:lnSpc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16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49"/>
          <p:cNvSpPr txBox="1">
            <a:spLocks noChangeArrowheads="1"/>
          </p:cNvSpPr>
          <p:nvPr/>
        </p:nvSpPr>
        <p:spPr bwMode="auto">
          <a:xfrm>
            <a:off x="5113625" y="2170113"/>
            <a:ext cx="5667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Straight Arrow Connector 41"/>
          <p:cNvCxnSpPr>
            <a:cxnSpLocks noChangeShapeType="1"/>
          </p:cNvCxnSpPr>
          <p:nvPr/>
        </p:nvCxnSpPr>
        <p:spPr bwMode="auto">
          <a:xfrm rot="5400000" flipH="1" flipV="1">
            <a:off x="6928613" y="5665150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5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6918325" y="4341813"/>
            <a:ext cx="1889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6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6910388" y="2974975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7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6134751" y="3436050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58" name="Straight Arrow Connector 41"/>
          <p:cNvCxnSpPr>
            <a:cxnSpLocks noChangeShapeType="1"/>
          </p:cNvCxnSpPr>
          <p:nvPr/>
        </p:nvCxnSpPr>
        <p:spPr bwMode="auto">
          <a:xfrm rot="5400000" flipH="1" flipV="1">
            <a:off x="6916738" y="5267325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9" name="TextBox 64"/>
          <p:cNvSpPr txBox="1">
            <a:spLocks noChangeArrowheads="1"/>
          </p:cNvSpPr>
          <p:nvPr/>
        </p:nvSpPr>
        <p:spPr bwMode="auto">
          <a:xfrm>
            <a:off x="5629363" y="2134800"/>
            <a:ext cx="942975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40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37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32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17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12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8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14</a:t>
            </a:r>
          </a:p>
          <a:p>
            <a:pPr algn="ctr">
              <a:lnSpc>
                <a:spcPts val="1800"/>
              </a:lnSpc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17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1800"/>
              </a:lnSpc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13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traight Arrow Connector 40"/>
          <p:cNvCxnSpPr>
            <a:cxnSpLocks noChangeShapeType="1"/>
          </p:cNvCxnSpPr>
          <p:nvPr/>
        </p:nvCxnSpPr>
        <p:spPr bwMode="auto">
          <a:xfrm rot="5400000" flipH="1" flipV="1">
            <a:off x="6124663" y="2973000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5" name="Straight Arrow Connector 40"/>
          <p:cNvCxnSpPr>
            <a:cxnSpLocks noChangeShapeType="1"/>
          </p:cNvCxnSpPr>
          <p:nvPr/>
        </p:nvCxnSpPr>
        <p:spPr bwMode="auto">
          <a:xfrm rot="16200000" flipH="1">
            <a:off x="4862151" y="3445950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66" name="Straight Arrow Connector 40"/>
          <p:cNvCxnSpPr>
            <a:cxnSpLocks noChangeShapeType="1"/>
          </p:cNvCxnSpPr>
          <p:nvPr/>
        </p:nvCxnSpPr>
        <p:spPr bwMode="auto">
          <a:xfrm rot="16200000" flipH="1">
            <a:off x="4887688" y="3018525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Fishermen and Boat Drivers have highest awareness of “don’t drink &amp; boat”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92" y="1108873"/>
            <a:ext cx="8686800" cy="268990"/>
          </a:xfrm>
        </p:spPr>
        <p:txBody>
          <a:bodyPr/>
          <a:lstStyle/>
          <a:p>
            <a:r>
              <a:rPr lang="en-CA" sz="1100" dirty="0" smtClean="0"/>
              <a:t>Boat Drivers also have highest awareness of “get your PCOC” message and fishermen somewhat higher for lifejacket messages</a:t>
            </a:r>
            <a:endParaRPr lang="en-US" sz="1100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(eg. on TV, radio, in newspapers, magazines, on-line, etc.)</a:t>
            </a:r>
          </a:p>
        </p:txBody>
      </p:sp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1800225" y="2010372"/>
          <a:ext cx="4086225" cy="4396452"/>
        </p:xfrm>
        <a:graphic>
          <a:graphicData uri="http://schemas.openxmlformats.org/presentationml/2006/ole">
            <p:oleObj spid="_x0000_s17410" name="Chart" r:id="rId4" imgW="4819831" imgH="1419134" progId="Excel.Sheet.8">
              <p:embed/>
            </p:oleObj>
          </a:graphicData>
        </a:graphic>
      </p:graphicFrame>
      <p:sp>
        <p:nvSpPr>
          <p:cNvPr id="34" name="TextBox 47"/>
          <p:cNvSpPr txBox="1">
            <a:spLocks noChangeArrowheads="1"/>
          </p:cNvSpPr>
          <p:nvPr/>
        </p:nvSpPr>
        <p:spPr bwMode="auto">
          <a:xfrm>
            <a:off x="3563718" y="5407008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14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-160432" y="1990725"/>
            <a:ext cx="3325813" cy="42783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1000"/>
              </a:spcBef>
              <a:buFontTx/>
              <a:buNone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Don’t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drink alcoholic beverages while boating…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it’s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that simple. If you drink, don’t drive.</a:t>
            </a:r>
          </a:p>
          <a:p>
            <a:pPr algn="r">
              <a:spcBef>
                <a:spcPts val="1000"/>
              </a:spcBef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Everyone operating a motorized boat or water craft should get their Pleasure Craft Operator Card.</a:t>
            </a:r>
          </a:p>
          <a:p>
            <a:pPr algn="r">
              <a:spcBef>
                <a:spcPts val="1000"/>
              </a:spcBef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 the smart choice. Don’t just carry your lifejacket aboard your boat. Wear it.</a:t>
            </a:r>
          </a:p>
          <a:p>
            <a:pPr algn="r">
              <a:spcBef>
                <a:spcPts val="1000"/>
              </a:spcBef>
              <a:buFontTx/>
              <a:buNone/>
            </a:pP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Watch the weather while out boating…</a:t>
            </a:r>
            <a:b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keep a weather eye out.</a:t>
            </a:r>
          </a:p>
          <a:p>
            <a:pPr algn="r">
              <a:spcBef>
                <a:spcPts val="1000"/>
              </a:spcBef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Review your checklist before you go out on the water. Be prepared.</a:t>
            </a:r>
          </a:p>
          <a:p>
            <a:pPr algn="r">
              <a:spcBef>
                <a:spcPts val="1000"/>
              </a:spcBef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If you wear your lifejacket before falling into cold water you’ll float and have a chance to survive.</a:t>
            </a:r>
          </a:p>
          <a:p>
            <a:pPr algn="r">
              <a:spcBef>
                <a:spcPts val="1000"/>
              </a:spcBef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Have the right safety equipment on board your boat… have a flare for rescue.</a:t>
            </a:r>
          </a:p>
          <a:p>
            <a:pPr algn="r">
              <a:spcBef>
                <a:spcPts val="1000"/>
              </a:spcBef>
              <a:buFontTx/>
              <a:buNone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prepared for the possibility of falling into cold water by wearing your lifejacket.</a:t>
            </a:r>
          </a:p>
          <a:p>
            <a:pPr algn="r">
              <a:spcBef>
                <a:spcPts val="1000"/>
              </a:spcBef>
              <a:buFontTx/>
              <a:buNone/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knowledge you have, the more 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enjoyable </a:t>
            </a:r>
            <a:r>
              <a:rPr lang="en-US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boating becomes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25"/>
          <p:cNvSpPr txBox="1">
            <a:spLocks noChangeArrowheads="1"/>
          </p:cNvSpPr>
          <p:nvPr/>
        </p:nvSpPr>
        <p:spPr bwMode="auto">
          <a:xfrm>
            <a:off x="3483768" y="5854683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11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3586706" y="4970445"/>
            <a:ext cx="3905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29"/>
          <p:cNvSpPr txBox="1">
            <a:spLocks noChangeArrowheads="1"/>
          </p:cNvSpPr>
          <p:nvPr/>
        </p:nvSpPr>
        <p:spPr bwMode="auto">
          <a:xfrm>
            <a:off x="3622581" y="4498958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16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31"/>
          <p:cNvSpPr txBox="1">
            <a:spLocks noChangeArrowheads="1"/>
          </p:cNvSpPr>
          <p:nvPr/>
        </p:nvSpPr>
        <p:spPr bwMode="auto">
          <a:xfrm>
            <a:off x="3677131" y="4058458"/>
            <a:ext cx="3921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19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34"/>
          <p:cNvSpPr txBox="1">
            <a:spLocks noChangeArrowheads="1"/>
          </p:cNvSpPr>
          <p:nvPr/>
        </p:nvSpPr>
        <p:spPr bwMode="auto">
          <a:xfrm>
            <a:off x="3899306" y="3170220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5"/>
          <p:cNvSpPr txBox="1">
            <a:spLocks noChangeArrowheads="1"/>
          </p:cNvSpPr>
          <p:nvPr/>
        </p:nvSpPr>
        <p:spPr bwMode="auto">
          <a:xfrm>
            <a:off x="3760381" y="3618720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22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36"/>
          <p:cNvSpPr txBox="1">
            <a:spLocks noChangeArrowheads="1"/>
          </p:cNvSpPr>
          <p:nvPr/>
        </p:nvSpPr>
        <p:spPr bwMode="auto">
          <a:xfrm>
            <a:off x="4261075" y="2247883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41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37"/>
          <p:cNvSpPr txBox="1">
            <a:spLocks noChangeArrowheads="1"/>
          </p:cNvSpPr>
          <p:nvPr/>
        </p:nvSpPr>
        <p:spPr bwMode="auto">
          <a:xfrm>
            <a:off x="3904443" y="2687620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824288" y="1793920"/>
            <a:ext cx="5284787" cy="404813"/>
          </a:xfrm>
          <a:prstGeom prst="rect">
            <a:avLst/>
          </a:prstGeom>
          <a:solidFill>
            <a:srgbClr val="CAE2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8" name="Rectangle 232"/>
          <p:cNvSpPr>
            <a:spLocks noChangeArrowheads="1"/>
          </p:cNvSpPr>
          <p:nvPr/>
        </p:nvSpPr>
        <p:spPr bwMode="auto">
          <a:xfrm>
            <a:off x="1149350" y="1420583"/>
            <a:ext cx="75834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boating activity participants Aware of each boating safety message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0" name="Group 2"/>
          <p:cNvGraphicFramePr>
            <a:graphicFrameLocks/>
          </p:cNvGraphicFramePr>
          <p:nvPr/>
        </p:nvGraphicFramePr>
        <p:xfrm>
          <a:off x="4809504" y="1789158"/>
          <a:ext cx="4334496" cy="4357233"/>
        </p:xfrm>
        <a:graphic>
          <a:graphicData uri="http://schemas.openxmlformats.org/drawingml/2006/table">
            <a:tbl>
              <a:tblPr/>
              <a:tblGrid>
                <a:gridCol w="534390"/>
                <a:gridCol w="771896"/>
                <a:gridCol w="617517"/>
                <a:gridCol w="498415"/>
                <a:gridCol w="637426"/>
                <a:gridCol w="637426"/>
                <a:gridCol w="637426"/>
              </a:tblGrid>
              <a:tr h="449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Fisher-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(256)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Pleasure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Powerbtrs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(196)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Boat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Drivers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(132)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Pas-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sengrs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(299)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PWC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(35)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Canoeing &amp;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Kayakng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(188)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Sailing</a:t>
                      </a:r>
                      <a:b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(35)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0" marR="0" marT="3600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3798888" y="1808208"/>
            <a:ext cx="108267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Total Boaters</a:t>
            </a:r>
            <a:br>
              <a:rPr lang="en-US" sz="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436)</a:t>
            </a:r>
            <a:endParaRPr lang="en-US" sz="9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29"/>
          <p:cNvSpPr>
            <a:spLocks noChangeArrowheads="1"/>
          </p:cNvSpPr>
          <p:nvPr/>
        </p:nvSpPr>
        <p:spPr bwMode="auto">
          <a:xfrm>
            <a:off x="6254750" y="4492670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9" name="Oval 29"/>
          <p:cNvSpPr>
            <a:spLocks noChangeArrowheads="1"/>
          </p:cNvSpPr>
          <p:nvPr/>
        </p:nvSpPr>
        <p:spPr bwMode="auto">
          <a:xfrm>
            <a:off x="7385050" y="3594145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6254750" y="2220958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2" name="Oval 29"/>
          <p:cNvSpPr>
            <a:spLocks noChangeArrowheads="1"/>
          </p:cNvSpPr>
          <p:nvPr/>
        </p:nvSpPr>
        <p:spPr bwMode="auto">
          <a:xfrm>
            <a:off x="4910138" y="4497433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74" name="Straight Connector 62"/>
          <p:cNvCxnSpPr>
            <a:cxnSpLocks noChangeShapeType="1"/>
          </p:cNvCxnSpPr>
          <p:nvPr/>
        </p:nvCxnSpPr>
        <p:spPr bwMode="auto">
          <a:xfrm flipV="1">
            <a:off x="71438" y="3449683"/>
            <a:ext cx="890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5" name="Oval 29"/>
          <p:cNvSpPr>
            <a:spLocks noChangeArrowheads="1"/>
          </p:cNvSpPr>
          <p:nvPr/>
        </p:nvSpPr>
        <p:spPr bwMode="auto">
          <a:xfrm>
            <a:off x="6254750" y="2678158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6" name="Oval 29"/>
          <p:cNvSpPr>
            <a:spLocks noChangeArrowheads="1"/>
          </p:cNvSpPr>
          <p:nvPr/>
        </p:nvSpPr>
        <p:spPr bwMode="auto">
          <a:xfrm>
            <a:off x="4895850" y="2227308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7394946" y="2677766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4924752" y="3146713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significant changes in subgroups’ awareness of “don’t drink &amp; boat” message in 2012 vs 2010</a:t>
            </a:r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</a:t>
            </a:r>
            <a:r>
              <a:rPr lang="en-US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on TV, radio, in newspapers, magazines, on-line, etc.)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629913"/>
            <a:ext cx="71977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boaters aware of “don’t drink &amp; boat” message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42875" y="2041075"/>
          <a:ext cx="5648325" cy="4029075"/>
        </p:xfrm>
        <a:graphic>
          <a:graphicData uri="http://schemas.openxmlformats.org/presentationml/2006/ole">
            <p:oleObj spid="_x0000_s18435" name="Chart" r:id="rId4" imgW="3981631" imgH="2428966" progId="Excel.Sheet.8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839913" y="2269675"/>
            <a:ext cx="808037" cy="3651250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Age: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4057650" y="5406575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4033838" y="515575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0"/>
          <p:cNvSpPr txBox="1">
            <a:spLocks noChangeArrowheads="1"/>
          </p:cNvSpPr>
          <p:nvPr/>
        </p:nvSpPr>
        <p:spPr bwMode="auto">
          <a:xfrm>
            <a:off x="3678238" y="4906513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33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3362325" y="4644575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56"/>
          <p:cNvSpPr txBox="1">
            <a:spLocks noChangeArrowheads="1"/>
          </p:cNvSpPr>
          <p:nvPr/>
        </p:nvSpPr>
        <p:spPr bwMode="auto">
          <a:xfrm>
            <a:off x="4148138" y="567327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57"/>
          <p:cNvSpPr txBox="1">
            <a:spLocks noChangeArrowheads="1"/>
          </p:cNvSpPr>
          <p:nvPr/>
        </p:nvSpPr>
        <p:spPr bwMode="auto">
          <a:xfrm>
            <a:off x="4059238" y="388575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8"/>
          <p:cNvSpPr txBox="1">
            <a:spLocks noChangeArrowheads="1"/>
          </p:cNvSpPr>
          <p:nvPr/>
        </p:nvSpPr>
        <p:spPr bwMode="auto">
          <a:xfrm>
            <a:off x="3773488" y="4131813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>
            <a:off x="4246563" y="337457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60"/>
          <p:cNvSpPr txBox="1">
            <a:spLocks noChangeArrowheads="1"/>
          </p:cNvSpPr>
          <p:nvPr/>
        </p:nvSpPr>
        <p:spPr bwMode="auto">
          <a:xfrm>
            <a:off x="3817938" y="311422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1"/>
          <p:cNvSpPr txBox="1">
            <a:spLocks noChangeArrowheads="1"/>
          </p:cNvSpPr>
          <p:nvPr/>
        </p:nvSpPr>
        <p:spPr bwMode="auto">
          <a:xfrm>
            <a:off x="3762375" y="2593525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</a:rPr>
              <a:t>36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4235450" y="2871338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>
            <a:off x="4030663" y="2315713"/>
            <a:ext cx="566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64"/>
          <p:cNvSpPr txBox="1">
            <a:spLocks noChangeArrowheads="1"/>
          </p:cNvSpPr>
          <p:nvPr/>
        </p:nvSpPr>
        <p:spPr bwMode="auto">
          <a:xfrm>
            <a:off x="4978400" y="2260150"/>
            <a:ext cx="966788" cy="37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43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33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36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4"/>
          <p:cNvSpPr txBox="1">
            <a:spLocks noChangeArrowheads="1"/>
          </p:cNvSpPr>
          <p:nvPr/>
        </p:nvSpPr>
        <p:spPr bwMode="auto">
          <a:xfrm>
            <a:off x="6103938" y="2258563"/>
            <a:ext cx="911225" cy="3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42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  <a:sym typeface="Symbol" pitchFamily="18" charset="2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52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45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59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39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>
                <a:latin typeface="Arial" pitchFamily="34" charset="0"/>
                <a:cs typeface="Arial" pitchFamily="34" charset="0"/>
              </a:rPr>
              <a:t>56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32</a:t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>
                <a:latin typeface="Arial" pitchFamily="34" charset="0"/>
                <a:cs typeface="Arial" pitchFamily="34" charset="0"/>
              </a:rPr>
              <a:t>36</a:t>
            </a:r>
          </a:p>
        </p:txBody>
      </p:sp>
      <p:cxnSp>
        <p:nvCxnSpPr>
          <p:cNvPr id="59" name="Straight Arrow Connector 73"/>
          <p:cNvCxnSpPr>
            <a:cxnSpLocks noChangeShapeType="1"/>
          </p:cNvCxnSpPr>
          <p:nvPr/>
        </p:nvCxnSpPr>
        <p:spPr bwMode="auto">
          <a:xfrm rot="5400000">
            <a:off x="5503049" y="4240621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62" name="Straight Arrow Connector 73"/>
          <p:cNvCxnSpPr>
            <a:cxnSpLocks noChangeShapeType="1"/>
          </p:cNvCxnSpPr>
          <p:nvPr/>
        </p:nvCxnSpPr>
        <p:spPr bwMode="auto">
          <a:xfrm rot="5400000">
            <a:off x="5498141" y="5243158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64" name="Straight Arrow Connector 73"/>
          <p:cNvCxnSpPr>
            <a:cxnSpLocks noChangeShapeType="1"/>
          </p:cNvCxnSpPr>
          <p:nvPr/>
        </p:nvCxnSpPr>
        <p:spPr bwMode="auto">
          <a:xfrm rot="5400000">
            <a:off x="5497997" y="4751795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6" name="TextBox 65"/>
          <p:cNvSpPr txBox="1"/>
          <p:nvPr/>
        </p:nvSpPr>
        <p:spPr>
          <a:xfrm>
            <a:off x="7067550" y="5203375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73"/>
          <p:cNvCxnSpPr>
            <a:cxnSpLocks noChangeShapeType="1"/>
          </p:cNvCxnSpPr>
          <p:nvPr/>
        </p:nvCxnSpPr>
        <p:spPr bwMode="auto">
          <a:xfrm rot="5400000">
            <a:off x="5496018" y="3217900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Highest awareness of “get your Pleasure Craft Operator Card” message in British Columbia and among older boaters 55+ yrs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873"/>
            <a:ext cx="8229600" cy="262728"/>
          </a:xfrm>
        </p:spPr>
        <p:txBody>
          <a:bodyPr/>
          <a:lstStyle/>
          <a:p>
            <a:r>
              <a:rPr lang="en-CA" sz="1100" dirty="0" smtClean="0"/>
              <a:t>Lower awareness of “get your PCOC” message in 2012 vs 2010  in Ontario, amongst women and 45+ yrs age groups.</a:t>
            </a:r>
            <a:endParaRPr lang="en-US" sz="1100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</a:t>
            </a:r>
            <a:r>
              <a:rPr lang="en-US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on TV, radio, in newspapers, magazines, on-line, etc.)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760538"/>
            <a:ext cx="71977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boaters aware of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“get your PCOC”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38113" y="2168524"/>
          <a:ext cx="5986240" cy="4019625"/>
        </p:xfrm>
        <a:graphic>
          <a:graphicData uri="http://schemas.openxmlformats.org/presentationml/2006/ole">
            <p:oleObj spid="_x0000_s19458" name="Chart" r:id="rId4" imgW="3991066" imgH="2209800" progId="Excel.Sheet.8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967509" y="2400300"/>
            <a:ext cx="808037" cy="3651250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Age: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3642963" y="5537200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3502188" y="527574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0"/>
          <p:cNvSpPr txBox="1">
            <a:spLocks noChangeArrowheads="1"/>
          </p:cNvSpPr>
          <p:nvPr/>
        </p:nvSpPr>
        <p:spPr bwMode="auto">
          <a:xfrm>
            <a:off x="3858999" y="5026505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3468655" y="4775200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56"/>
          <p:cNvSpPr txBox="1">
            <a:spLocks noChangeArrowheads="1"/>
          </p:cNvSpPr>
          <p:nvPr/>
        </p:nvSpPr>
        <p:spPr bwMode="auto">
          <a:xfrm>
            <a:off x="4211936" y="5793267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57"/>
          <p:cNvSpPr txBox="1">
            <a:spLocks noChangeArrowheads="1"/>
          </p:cNvSpPr>
          <p:nvPr/>
        </p:nvSpPr>
        <p:spPr bwMode="auto">
          <a:xfrm>
            <a:off x="3899743" y="400574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8"/>
          <p:cNvSpPr txBox="1">
            <a:spLocks noChangeArrowheads="1"/>
          </p:cNvSpPr>
          <p:nvPr/>
        </p:nvSpPr>
        <p:spPr bwMode="auto">
          <a:xfrm>
            <a:off x="3454498" y="4251805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>
            <a:off x="4023270" y="3494567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60"/>
          <p:cNvSpPr txBox="1">
            <a:spLocks noChangeArrowheads="1"/>
          </p:cNvSpPr>
          <p:nvPr/>
        </p:nvSpPr>
        <p:spPr bwMode="auto">
          <a:xfrm>
            <a:off x="3658443" y="3244850"/>
            <a:ext cx="392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1"/>
          <p:cNvSpPr txBox="1">
            <a:spLocks noChangeArrowheads="1"/>
          </p:cNvSpPr>
          <p:nvPr/>
        </p:nvSpPr>
        <p:spPr bwMode="auto">
          <a:xfrm>
            <a:off x="3443385" y="2724150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3693167" y="2980697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>
            <a:off x="4030663" y="2446338"/>
            <a:ext cx="566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64"/>
          <p:cNvSpPr txBox="1">
            <a:spLocks noChangeArrowheads="1"/>
          </p:cNvSpPr>
          <p:nvPr/>
        </p:nvSpPr>
        <p:spPr bwMode="auto">
          <a:xfrm>
            <a:off x="4978400" y="2390775"/>
            <a:ext cx="966788" cy="37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41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41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34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41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39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31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4"/>
          <p:cNvSpPr txBox="1">
            <a:spLocks noChangeArrowheads="1"/>
          </p:cNvSpPr>
          <p:nvPr/>
        </p:nvSpPr>
        <p:spPr bwMode="auto">
          <a:xfrm>
            <a:off x="6103938" y="2389188"/>
            <a:ext cx="911225" cy="3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32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32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24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73"/>
          <p:cNvCxnSpPr>
            <a:cxnSpLocks noChangeShapeType="1"/>
          </p:cNvCxnSpPr>
          <p:nvPr/>
        </p:nvCxnSpPr>
        <p:spPr bwMode="auto">
          <a:xfrm rot="5400000">
            <a:off x="3709907" y="5392785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6" name="TextBox 65"/>
          <p:cNvSpPr txBox="1"/>
          <p:nvPr/>
        </p:nvSpPr>
        <p:spPr>
          <a:xfrm>
            <a:off x="7067550" y="5334000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73"/>
          <p:cNvCxnSpPr>
            <a:cxnSpLocks noChangeShapeType="1"/>
          </p:cNvCxnSpPr>
          <p:nvPr/>
        </p:nvCxnSpPr>
        <p:spPr bwMode="auto">
          <a:xfrm rot="5400000">
            <a:off x="3734728" y="4378090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" name="Straight Arrow Connector 73"/>
          <p:cNvCxnSpPr>
            <a:cxnSpLocks noChangeShapeType="1"/>
          </p:cNvCxnSpPr>
          <p:nvPr/>
        </p:nvCxnSpPr>
        <p:spPr bwMode="auto">
          <a:xfrm rot="5400000">
            <a:off x="4285143" y="3599427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" name="Straight Arrow Connector 73"/>
          <p:cNvCxnSpPr>
            <a:cxnSpLocks noChangeShapeType="1"/>
          </p:cNvCxnSpPr>
          <p:nvPr/>
        </p:nvCxnSpPr>
        <p:spPr bwMode="auto">
          <a:xfrm rot="5400000">
            <a:off x="3876501" y="3325282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" name="Straight Arrow Connector 73"/>
          <p:cNvCxnSpPr>
            <a:cxnSpLocks noChangeShapeType="1"/>
          </p:cNvCxnSpPr>
          <p:nvPr/>
        </p:nvCxnSpPr>
        <p:spPr bwMode="auto">
          <a:xfrm rot="5400000" flipH="1" flipV="1">
            <a:off x="5510374" y="3588793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4022873" y="3493689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4214258" y="5790322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87479" y="4263656"/>
            <a:ext cx="265814" cy="2126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Highest awareness of “make the smart choice... wear your lifejacket” message in B.C. and amongst older boaters 55+ yrs; and lower in Atlantic Canada</a:t>
            </a:r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</a:t>
            </a:r>
            <a:r>
              <a:rPr lang="en-US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on TV, radio, in newspapers, magazines, on-line, etc.)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579777"/>
            <a:ext cx="71977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boaters aware of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“make the smart choice… wear your lifejacket”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38113" y="1987762"/>
          <a:ext cx="6038850" cy="4104686"/>
        </p:xfrm>
        <a:graphic>
          <a:graphicData uri="http://schemas.openxmlformats.org/presentationml/2006/ole">
            <p:oleObj spid="_x0000_s20482" name="Chart" r:id="rId4" imgW="3981631" imgH="2038531" progId="Excel.Sheet.8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967509" y="2243289"/>
            <a:ext cx="808037" cy="375111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Age: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3855623" y="5388338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3619151" y="5137513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0"/>
          <p:cNvSpPr txBox="1">
            <a:spLocks noChangeArrowheads="1"/>
          </p:cNvSpPr>
          <p:nvPr/>
        </p:nvSpPr>
        <p:spPr bwMode="auto">
          <a:xfrm>
            <a:off x="3763302" y="4877643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3277261" y="4626338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56"/>
          <p:cNvSpPr txBox="1">
            <a:spLocks noChangeArrowheads="1"/>
          </p:cNvSpPr>
          <p:nvPr/>
        </p:nvSpPr>
        <p:spPr bwMode="auto">
          <a:xfrm>
            <a:off x="4052441" y="564440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57"/>
          <p:cNvSpPr txBox="1">
            <a:spLocks noChangeArrowheads="1"/>
          </p:cNvSpPr>
          <p:nvPr/>
        </p:nvSpPr>
        <p:spPr bwMode="auto">
          <a:xfrm>
            <a:off x="3857211" y="3835614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8"/>
          <p:cNvSpPr txBox="1">
            <a:spLocks noChangeArrowheads="1"/>
          </p:cNvSpPr>
          <p:nvPr/>
        </p:nvSpPr>
        <p:spPr bwMode="auto">
          <a:xfrm>
            <a:off x="3550195" y="4092310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>
            <a:off x="4076435" y="3324439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38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60"/>
          <p:cNvSpPr txBox="1">
            <a:spLocks noChangeArrowheads="1"/>
          </p:cNvSpPr>
          <p:nvPr/>
        </p:nvSpPr>
        <p:spPr bwMode="auto">
          <a:xfrm>
            <a:off x="3552113" y="3074722"/>
            <a:ext cx="392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1"/>
          <p:cNvSpPr txBox="1">
            <a:spLocks noChangeArrowheads="1"/>
          </p:cNvSpPr>
          <p:nvPr/>
        </p:nvSpPr>
        <p:spPr bwMode="auto">
          <a:xfrm>
            <a:off x="3592247" y="2543389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3416709" y="2810569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>
            <a:off x="3883740" y="2265577"/>
            <a:ext cx="566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64"/>
          <p:cNvSpPr txBox="1">
            <a:spLocks noChangeArrowheads="1"/>
          </p:cNvSpPr>
          <p:nvPr/>
        </p:nvSpPr>
        <p:spPr bwMode="auto">
          <a:xfrm>
            <a:off x="4978400" y="2210014"/>
            <a:ext cx="966788" cy="37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32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33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32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31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4"/>
          <p:cNvSpPr txBox="1">
            <a:spLocks noChangeArrowheads="1"/>
          </p:cNvSpPr>
          <p:nvPr/>
        </p:nvSpPr>
        <p:spPr bwMode="auto">
          <a:xfrm>
            <a:off x="6103938" y="2208427"/>
            <a:ext cx="911225" cy="3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17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29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33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44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34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5506808" y="5437793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6" name="TextBox 65"/>
          <p:cNvSpPr txBox="1"/>
          <p:nvPr/>
        </p:nvSpPr>
        <p:spPr>
          <a:xfrm>
            <a:off x="7067550" y="5153239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73"/>
          <p:cNvCxnSpPr>
            <a:cxnSpLocks noChangeShapeType="1"/>
          </p:cNvCxnSpPr>
          <p:nvPr/>
        </p:nvCxnSpPr>
        <p:spPr bwMode="auto">
          <a:xfrm rot="5400000">
            <a:off x="3549848" y="4739592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5" name="Straight Arrow Connector 73"/>
          <p:cNvCxnSpPr>
            <a:cxnSpLocks noChangeShapeType="1"/>
          </p:cNvCxnSpPr>
          <p:nvPr/>
        </p:nvCxnSpPr>
        <p:spPr bwMode="auto">
          <a:xfrm rot="5400000" flipH="1" flipV="1">
            <a:off x="5499740" y="3920880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73"/>
          <p:cNvCxnSpPr>
            <a:cxnSpLocks noChangeShapeType="1"/>
          </p:cNvCxnSpPr>
          <p:nvPr/>
        </p:nvCxnSpPr>
        <p:spPr bwMode="auto">
          <a:xfrm rot="5400000" flipH="1" flipV="1">
            <a:off x="5503286" y="2659148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5510346" y="5717789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4086668" y="3323561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4054770" y="5641459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06726" y="4635788"/>
            <a:ext cx="265814" cy="2126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 significant changes in subgroups awareness of “be prepared for possibility of falling into cold water by wearing your lifejacket” message in 2012 vs 2010</a:t>
            </a:r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</a:t>
            </a:r>
            <a:r>
              <a:rPr lang="en-US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on TV, radio, in newspapers, magazines, on-line, etc.)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526612"/>
            <a:ext cx="71977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boaters aware of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“be prepared for the possibility of falling into cold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water by wearing your lifejacket”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38113" y="1935162"/>
          <a:ext cx="6804947" cy="4072233"/>
        </p:xfrm>
        <a:graphic>
          <a:graphicData uri="http://schemas.openxmlformats.org/presentationml/2006/ole">
            <p:oleObj spid="_x0000_s21506" name="Chart" r:id="rId4" imgW="3971834" imgH="1809931" progId="Excel.Sheet.8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297132" y="2166374"/>
            <a:ext cx="808037" cy="3651250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Age: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3674870" y="5304518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3746742" y="505369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0"/>
          <p:cNvSpPr txBox="1">
            <a:spLocks noChangeArrowheads="1"/>
          </p:cNvSpPr>
          <p:nvPr/>
        </p:nvSpPr>
        <p:spPr bwMode="auto">
          <a:xfrm>
            <a:off x="3561283" y="4783190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3553707" y="4542518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56"/>
          <p:cNvSpPr txBox="1">
            <a:spLocks noChangeArrowheads="1"/>
          </p:cNvSpPr>
          <p:nvPr/>
        </p:nvSpPr>
        <p:spPr bwMode="auto">
          <a:xfrm>
            <a:off x="4031176" y="5561827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57"/>
          <p:cNvSpPr txBox="1">
            <a:spLocks noChangeArrowheads="1"/>
          </p:cNvSpPr>
          <p:nvPr/>
        </p:nvSpPr>
        <p:spPr bwMode="auto">
          <a:xfrm>
            <a:off x="3814681" y="3773059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8"/>
          <p:cNvSpPr txBox="1">
            <a:spLocks noChangeArrowheads="1"/>
          </p:cNvSpPr>
          <p:nvPr/>
        </p:nvSpPr>
        <p:spPr bwMode="auto">
          <a:xfrm>
            <a:off x="3613990" y="4029755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>
            <a:off x="3916946" y="3239376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60"/>
          <p:cNvSpPr txBox="1">
            <a:spLocks noChangeArrowheads="1"/>
          </p:cNvSpPr>
          <p:nvPr/>
        </p:nvSpPr>
        <p:spPr bwMode="auto">
          <a:xfrm>
            <a:off x="3594643" y="2990902"/>
            <a:ext cx="392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1"/>
          <p:cNvSpPr txBox="1">
            <a:spLocks noChangeArrowheads="1"/>
          </p:cNvSpPr>
          <p:nvPr/>
        </p:nvSpPr>
        <p:spPr bwMode="auto">
          <a:xfrm>
            <a:off x="3687940" y="2468959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3459239" y="2736139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>
            <a:off x="3966865" y="2212412"/>
            <a:ext cx="566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64"/>
          <p:cNvSpPr txBox="1">
            <a:spLocks noChangeArrowheads="1"/>
          </p:cNvSpPr>
          <p:nvPr/>
        </p:nvSpPr>
        <p:spPr bwMode="auto">
          <a:xfrm>
            <a:off x="4978400" y="2156849"/>
            <a:ext cx="966788" cy="37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18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4"/>
          <p:cNvSpPr txBox="1">
            <a:spLocks noChangeArrowheads="1"/>
          </p:cNvSpPr>
          <p:nvPr/>
        </p:nvSpPr>
        <p:spPr bwMode="auto">
          <a:xfrm>
            <a:off x="6103938" y="2155262"/>
            <a:ext cx="911225" cy="3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16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12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24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16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67550" y="5100074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73"/>
          <p:cNvCxnSpPr>
            <a:cxnSpLocks noChangeShapeType="1"/>
          </p:cNvCxnSpPr>
          <p:nvPr/>
        </p:nvCxnSpPr>
        <p:spPr bwMode="auto">
          <a:xfrm rot="5400000">
            <a:off x="5467842" y="4665162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Oval 29"/>
          <p:cNvSpPr>
            <a:spLocks noChangeArrowheads="1"/>
          </p:cNvSpPr>
          <p:nvPr/>
        </p:nvSpPr>
        <p:spPr bwMode="auto">
          <a:xfrm>
            <a:off x="3927180" y="3249142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High awareness of “if you wear your lifejacket before falling into cold water you’ll float and have a chance to survive” message amongst men and 55+ yrs</a:t>
            </a:r>
            <a:endParaRPr lang="en-US" dirty="0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94462"/>
            <a:ext cx="83439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Which of the following boating safety messages have you seen or heard during the last few weeks? (</a:t>
            </a:r>
            <a:r>
              <a:rPr lang="en-US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on TV, radio, in newspapers, magazines, on-line, etc.)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526612"/>
            <a:ext cx="7197725" cy="49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boaters aware of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“if you wear your lifejacket before falling into cold water you’ll float and have a chance to survive”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message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38113" y="2030860"/>
          <a:ext cx="6932612" cy="4104130"/>
        </p:xfrm>
        <a:graphic>
          <a:graphicData uri="http://schemas.openxmlformats.org/presentationml/2006/ole">
            <p:oleObj spid="_x0000_s22530" name="Chart" r:id="rId4" imgW="3981631" imgH="1619431" progId="Excel.Sheet.8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350297" y="2262071"/>
            <a:ext cx="808037" cy="3651250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Age: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3961961" y="5388340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3736109" y="5137514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0"/>
          <p:cNvSpPr txBox="1">
            <a:spLocks noChangeArrowheads="1"/>
          </p:cNvSpPr>
          <p:nvPr/>
        </p:nvSpPr>
        <p:spPr bwMode="auto">
          <a:xfrm>
            <a:off x="3912172" y="4877645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3691936" y="4615707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56"/>
          <p:cNvSpPr txBox="1">
            <a:spLocks noChangeArrowheads="1"/>
          </p:cNvSpPr>
          <p:nvPr/>
        </p:nvSpPr>
        <p:spPr bwMode="auto">
          <a:xfrm>
            <a:off x="4094974" y="5655040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57"/>
          <p:cNvSpPr txBox="1">
            <a:spLocks noChangeArrowheads="1"/>
          </p:cNvSpPr>
          <p:nvPr/>
        </p:nvSpPr>
        <p:spPr bwMode="auto">
          <a:xfrm>
            <a:off x="4027341" y="3856881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8"/>
          <p:cNvSpPr txBox="1">
            <a:spLocks noChangeArrowheads="1"/>
          </p:cNvSpPr>
          <p:nvPr/>
        </p:nvSpPr>
        <p:spPr bwMode="auto">
          <a:xfrm>
            <a:off x="3624623" y="4113577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>
            <a:off x="4257202" y="3335073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60"/>
          <p:cNvSpPr txBox="1">
            <a:spLocks noChangeArrowheads="1"/>
          </p:cNvSpPr>
          <p:nvPr/>
        </p:nvSpPr>
        <p:spPr bwMode="auto">
          <a:xfrm>
            <a:off x="3647808" y="3074724"/>
            <a:ext cx="3921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1"/>
          <p:cNvSpPr txBox="1">
            <a:spLocks noChangeArrowheads="1"/>
          </p:cNvSpPr>
          <p:nvPr/>
        </p:nvSpPr>
        <p:spPr bwMode="auto">
          <a:xfrm>
            <a:off x="3773004" y="2564656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14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4054687" y="2831836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22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>
            <a:off x="3992554" y="2308109"/>
            <a:ext cx="566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64"/>
          <p:cNvSpPr txBox="1">
            <a:spLocks noChangeArrowheads="1"/>
          </p:cNvSpPr>
          <p:nvPr/>
        </p:nvSpPr>
        <p:spPr bwMode="auto">
          <a:xfrm>
            <a:off x="4978400" y="2252546"/>
            <a:ext cx="966788" cy="372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9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4"/>
          <p:cNvSpPr txBox="1">
            <a:spLocks noChangeArrowheads="1"/>
          </p:cNvSpPr>
          <p:nvPr/>
        </p:nvSpPr>
        <p:spPr bwMode="auto">
          <a:xfrm>
            <a:off x="6103938" y="2250959"/>
            <a:ext cx="911225" cy="376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ts val="2000"/>
              </a:lnSpc>
              <a:spcBef>
                <a:spcPts val="30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12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16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13</a:t>
            </a:r>
            <a:endParaRPr lang="en-US" sz="1000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</a:rPr>
              <a:t>17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67550" y="5195771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73"/>
          <p:cNvCxnSpPr>
            <a:cxnSpLocks noChangeShapeType="1"/>
          </p:cNvCxnSpPr>
          <p:nvPr/>
        </p:nvCxnSpPr>
        <p:spPr bwMode="auto">
          <a:xfrm rot="5400000">
            <a:off x="5489108" y="4739593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" name="Oval 29"/>
          <p:cNvSpPr>
            <a:spLocks noChangeArrowheads="1"/>
          </p:cNvSpPr>
          <p:nvPr/>
        </p:nvSpPr>
        <p:spPr bwMode="auto">
          <a:xfrm>
            <a:off x="4256803" y="3344839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4026426" y="3858746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26" name="Straight Arrow Connector 73"/>
          <p:cNvCxnSpPr>
            <a:cxnSpLocks noChangeShapeType="1"/>
          </p:cNvCxnSpPr>
          <p:nvPr/>
        </p:nvCxnSpPr>
        <p:spPr bwMode="auto">
          <a:xfrm rot="5400000">
            <a:off x="5491589" y="5001057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8" name="Straight Arrow Connector 73"/>
          <p:cNvCxnSpPr>
            <a:cxnSpLocks noChangeShapeType="1"/>
          </p:cNvCxnSpPr>
          <p:nvPr/>
        </p:nvCxnSpPr>
        <p:spPr bwMode="auto">
          <a:xfrm rot="5400000">
            <a:off x="5495127" y="5259787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3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5509298" y="5507884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Desired Safe Boating</a:t>
            </a:r>
            <a:b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Attitudes/</a:t>
            </a:r>
            <a:r>
              <a:rPr 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Weaker PFD, cold water and boating education attitudes and behaviour in 2012; maintained position on drinking &amp; boating and preparedness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0" name="Text Box 1916"/>
          <p:cNvSpPr txBox="1">
            <a:spLocks noChangeArrowheads="1"/>
          </p:cNvSpPr>
          <p:nvPr/>
        </p:nvSpPr>
        <p:spPr bwMode="auto">
          <a:xfrm>
            <a:off x="114300" y="6480804"/>
            <a:ext cx="834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(on a scale from 1[Strongly disagree] to 10[Strongly agree])</a:t>
            </a:r>
          </a:p>
        </p:txBody>
      </p:sp>
      <p:graphicFrame>
        <p:nvGraphicFramePr>
          <p:cNvPr id="61" name="Object 4"/>
          <p:cNvGraphicFramePr>
            <a:graphicFrameLocks noChangeAspect="1"/>
          </p:cNvGraphicFramePr>
          <p:nvPr/>
        </p:nvGraphicFramePr>
        <p:xfrm>
          <a:off x="2625725" y="1807535"/>
          <a:ext cx="4848225" cy="4688958"/>
        </p:xfrm>
        <a:graphic>
          <a:graphicData uri="http://schemas.openxmlformats.org/presentationml/2006/ole">
            <p:oleObj spid="_x0000_s23555" name="Chart" r:id="rId3" imgW="2390866" imgH="2352766" progId="Excel.Sheet.8">
              <p:embed/>
            </p:oleObj>
          </a:graphicData>
        </a:graphic>
      </p:graphicFrame>
      <p:sp>
        <p:nvSpPr>
          <p:cNvPr id="63" name="TextBox 42"/>
          <p:cNvSpPr txBox="1">
            <a:spLocks noChangeArrowheads="1"/>
          </p:cNvSpPr>
          <p:nvPr/>
        </p:nvSpPr>
        <p:spPr bwMode="auto">
          <a:xfrm>
            <a:off x="5026949" y="3650473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>
                <a:latin typeface="Arial" pitchFamily="34" charset="0"/>
                <a:cs typeface="Arial" pitchFamily="34" charset="0"/>
              </a:rPr>
              <a:t>25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43"/>
          <p:cNvSpPr txBox="1">
            <a:spLocks noChangeArrowheads="1"/>
          </p:cNvSpPr>
          <p:nvPr/>
        </p:nvSpPr>
        <p:spPr bwMode="auto">
          <a:xfrm>
            <a:off x="5756940" y="2985791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50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47"/>
          <p:cNvSpPr txBox="1">
            <a:spLocks noChangeArrowheads="1"/>
          </p:cNvSpPr>
          <p:nvPr/>
        </p:nvSpPr>
        <p:spPr bwMode="auto">
          <a:xfrm>
            <a:off x="4691247" y="5979964"/>
            <a:ext cx="39211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13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625" y="1866123"/>
            <a:ext cx="4206875" cy="4441825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850" b="1" dirty="0">
                <a:latin typeface="Arial" pitchFamily="34" charset="0"/>
                <a:cs typeface="Arial" pitchFamily="34" charset="0"/>
              </a:rPr>
              <a:t>Drinking &amp; boating:</a:t>
            </a:r>
            <a:r>
              <a:rPr lang="en-US" sz="850" dirty="0">
                <a:latin typeface="Arial" pitchFamily="34" charset="0"/>
                <a:cs typeface="Arial" pitchFamily="34" charset="0"/>
              </a:rPr>
              <a:t/>
            </a:r>
            <a:br>
              <a:rPr lang="en-US" sz="850" dirty="0">
                <a:latin typeface="Arial" pitchFamily="34" charset="0"/>
                <a:cs typeface="Arial" pitchFamily="34" charset="0"/>
              </a:rPr>
            </a:br>
            <a:r>
              <a:rPr lang="en-US" sz="850" dirty="0">
                <a:latin typeface="Arial" pitchFamily="34" charset="0"/>
                <a:cs typeface="Arial" pitchFamily="34" charset="0"/>
              </a:rPr>
              <a:t>I am not going to drink any alcoholic beverages while out on the water in a boat this season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850" b="1" dirty="0">
                <a:latin typeface="Arial" pitchFamily="34" charset="0"/>
                <a:cs typeface="Arial" pitchFamily="34" charset="0"/>
              </a:rPr>
              <a:t>Wearing your PFD:</a:t>
            </a:r>
            <a:r>
              <a:rPr lang="en-US" sz="850" dirty="0">
                <a:latin typeface="Arial" pitchFamily="34" charset="0"/>
                <a:cs typeface="Arial" pitchFamily="34" charset="0"/>
              </a:rPr>
              <a:t/>
            </a:r>
            <a:br>
              <a:rPr lang="en-US" sz="850" dirty="0">
                <a:latin typeface="Arial" pitchFamily="34" charset="0"/>
                <a:cs typeface="Arial" pitchFamily="34" charset="0"/>
              </a:rPr>
            </a:br>
            <a:r>
              <a:rPr lang="en-US" sz="850" dirty="0">
                <a:latin typeface="Arial" pitchFamily="34" charset="0"/>
                <a:cs typeface="Arial" pitchFamily="34" charset="0"/>
              </a:rPr>
              <a:t>I will wear my PFD or lifejacket all the time when I’m out on the water in a boat this season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850" spc="-20" dirty="0">
                <a:latin typeface="Arial" pitchFamily="34" charset="0"/>
                <a:cs typeface="Arial" pitchFamily="34" charset="0"/>
              </a:rPr>
              <a:t>I am going to strongly encourage everyone else who is out in a boat with me this season to wear their PFD or lifejacket, no matter what their age or swimming ability may be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850" b="1" dirty="0">
                <a:latin typeface="Arial" pitchFamily="34" charset="0"/>
                <a:cs typeface="Arial" pitchFamily="34" charset="0"/>
              </a:rPr>
              <a:t>Preparedness:</a:t>
            </a:r>
            <a:r>
              <a:rPr lang="en-US" sz="850" dirty="0">
                <a:latin typeface="Arial" pitchFamily="34" charset="0"/>
                <a:cs typeface="Arial" pitchFamily="34" charset="0"/>
              </a:rPr>
              <a:t/>
            </a:r>
            <a:br>
              <a:rPr lang="en-US" sz="850" dirty="0">
                <a:latin typeface="Arial" pitchFamily="34" charset="0"/>
                <a:cs typeface="Arial" pitchFamily="34" charset="0"/>
              </a:rPr>
            </a:br>
            <a:r>
              <a:rPr lang="en-US" sz="850" dirty="0">
                <a:latin typeface="Arial" pitchFamily="34" charset="0"/>
                <a:cs typeface="Arial" pitchFamily="34" charset="0"/>
              </a:rPr>
              <a:t>I will always check my boat over every time before I go out on the water this season; including making sure I have enough PFDs/lifejackets on board</a:t>
            </a:r>
          </a:p>
          <a:p>
            <a:pPr>
              <a:spcBef>
                <a:spcPts val="40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I’m going to review my pre-departure checklist, every time I go out on the water this season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 have a pre-departure checklist written down that identifies the things to check every time before I head out on the water</a:t>
            </a:r>
          </a:p>
          <a:p>
            <a:pPr>
              <a:spcBef>
                <a:spcPts val="200"/>
              </a:spcBef>
              <a:buFontTx/>
              <a:buNone/>
              <a:defRPr/>
            </a:pPr>
            <a:r>
              <a:rPr lang="en-US" sz="850" b="1" dirty="0">
                <a:latin typeface="Arial" pitchFamily="34" charset="0"/>
                <a:cs typeface="Arial" pitchFamily="34" charset="0"/>
              </a:rPr>
              <a:t>Cold water:</a:t>
            </a:r>
            <a:r>
              <a:rPr lang="en-US" sz="850" dirty="0">
                <a:latin typeface="Arial" pitchFamily="34" charset="0"/>
                <a:cs typeface="Arial" pitchFamily="34" charset="0"/>
              </a:rPr>
              <a:t/>
            </a:r>
            <a:br>
              <a:rPr lang="en-US" sz="850" dirty="0">
                <a:latin typeface="Arial" pitchFamily="34" charset="0"/>
                <a:cs typeface="Arial" pitchFamily="34" charset="0"/>
              </a:rPr>
            </a:br>
            <a:r>
              <a:rPr lang="en-US" sz="850" dirty="0">
                <a:latin typeface="Arial" pitchFamily="34" charset="0"/>
                <a:cs typeface="Arial" pitchFamily="34" charset="0"/>
              </a:rPr>
              <a:t>I’m going to make a point of being better prepared for the possibility of falling into cold water this season, by wearing my lifejacket</a:t>
            </a:r>
          </a:p>
          <a:p>
            <a:pPr>
              <a:spcBef>
                <a:spcPts val="30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 don’t worry about the temperature of the water, as I don’t boat during what I consider to be the cold water season</a:t>
            </a:r>
          </a:p>
          <a:p>
            <a:pPr>
              <a:spcBef>
                <a:spcPts val="30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 feel that I am well prepared for the possibility of cold water immersion/ falling into cold water while out in a boat</a:t>
            </a:r>
          </a:p>
          <a:p>
            <a:pPr>
              <a:spcBef>
                <a:spcPts val="100"/>
              </a:spcBef>
              <a:buFontTx/>
              <a:buNone/>
              <a:defRPr/>
            </a:pPr>
            <a:r>
              <a:rPr lang="en-US" sz="850" b="1" dirty="0">
                <a:latin typeface="Arial" pitchFamily="34" charset="0"/>
                <a:cs typeface="Arial" pitchFamily="34" charset="0"/>
              </a:rPr>
              <a:t>Boating education: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I’m going to make a point of getting more information, or taking a course to learn more about how to boat safely</a:t>
            </a:r>
          </a:p>
          <a:p>
            <a:pPr>
              <a:spcBef>
                <a:spcPts val="400"/>
              </a:spcBef>
              <a:buFontTx/>
              <a:buNone/>
              <a:defRPr/>
            </a:pPr>
            <a:r>
              <a:rPr lang="en-CA" sz="850" dirty="0">
                <a:latin typeface="Arial" pitchFamily="34" charset="0"/>
                <a:cs typeface="Arial" pitchFamily="34" charset="0"/>
              </a:rPr>
              <a:t>I already have my Pleasure Craft Operator Card</a:t>
            </a:r>
            <a:endParaRPr lang="en-US" sz="85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60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 don’t have my Pleasure Craft Operator Card yet, but I’m going to get it this year</a:t>
            </a:r>
          </a:p>
          <a:p>
            <a:pPr>
              <a:spcBef>
                <a:spcPts val="1400"/>
              </a:spcBef>
              <a:buFontTx/>
              <a:buNone/>
              <a:defRPr/>
            </a:pPr>
            <a:r>
              <a:rPr lang="en-US" sz="850" dirty="0">
                <a:latin typeface="Arial" pitchFamily="34" charset="0"/>
                <a:cs typeface="Arial" pitchFamily="34" charset="0"/>
              </a:rPr>
              <a:t>I have already taken boating safety education training beyond the PCOC level</a:t>
            </a:r>
          </a:p>
        </p:txBody>
      </p:sp>
      <p:sp>
        <p:nvSpPr>
          <p:cNvPr id="69" name="TextBox 25"/>
          <p:cNvSpPr txBox="1">
            <a:spLocks noChangeArrowheads="1"/>
          </p:cNvSpPr>
          <p:nvPr/>
        </p:nvSpPr>
        <p:spPr bwMode="auto">
          <a:xfrm>
            <a:off x="5290917" y="4305630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34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27"/>
          <p:cNvSpPr txBox="1">
            <a:spLocks noChangeArrowheads="1"/>
          </p:cNvSpPr>
          <p:nvPr/>
        </p:nvSpPr>
        <p:spPr bwMode="auto">
          <a:xfrm>
            <a:off x="4646354" y="5635956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</a:rPr>
              <a:t>12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29"/>
          <p:cNvSpPr txBox="1">
            <a:spLocks noChangeArrowheads="1"/>
          </p:cNvSpPr>
          <p:nvPr/>
        </p:nvSpPr>
        <p:spPr bwMode="auto">
          <a:xfrm>
            <a:off x="4658575" y="4969685"/>
            <a:ext cx="3921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12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31"/>
          <p:cNvSpPr txBox="1">
            <a:spLocks noChangeArrowheads="1"/>
          </p:cNvSpPr>
          <p:nvPr/>
        </p:nvSpPr>
        <p:spPr bwMode="auto">
          <a:xfrm>
            <a:off x="4986596" y="4637898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24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34"/>
          <p:cNvSpPr txBox="1">
            <a:spLocks noChangeArrowheads="1"/>
          </p:cNvSpPr>
          <p:nvPr/>
        </p:nvSpPr>
        <p:spPr bwMode="auto">
          <a:xfrm>
            <a:off x="5541409" y="3977498"/>
            <a:ext cx="3921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43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36"/>
          <p:cNvSpPr txBox="1">
            <a:spLocks noChangeArrowheads="1"/>
          </p:cNvSpPr>
          <p:nvPr/>
        </p:nvSpPr>
        <p:spPr bwMode="auto">
          <a:xfrm>
            <a:off x="5159707" y="3322967"/>
            <a:ext cx="392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</a:rPr>
              <a:t>29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Straight Connector 62"/>
          <p:cNvCxnSpPr>
            <a:cxnSpLocks noChangeShapeType="1"/>
          </p:cNvCxnSpPr>
          <p:nvPr/>
        </p:nvCxnSpPr>
        <p:spPr bwMode="auto">
          <a:xfrm flipV="1">
            <a:off x="106363" y="2289985"/>
            <a:ext cx="890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76" name="TextBox 49"/>
          <p:cNvSpPr txBox="1">
            <a:spLocks noChangeArrowheads="1"/>
          </p:cNvSpPr>
          <p:nvPr/>
        </p:nvSpPr>
        <p:spPr bwMode="auto">
          <a:xfrm>
            <a:off x="6096000" y="1804210"/>
            <a:ext cx="5651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9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Straight Connector 62"/>
          <p:cNvCxnSpPr>
            <a:cxnSpLocks noChangeShapeType="1"/>
          </p:cNvCxnSpPr>
          <p:nvPr/>
        </p:nvCxnSpPr>
        <p:spPr bwMode="auto">
          <a:xfrm flipV="1">
            <a:off x="117475" y="2940860"/>
            <a:ext cx="890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8" name="Straight Connector 62"/>
          <p:cNvCxnSpPr>
            <a:cxnSpLocks noChangeShapeType="1"/>
          </p:cNvCxnSpPr>
          <p:nvPr/>
        </p:nvCxnSpPr>
        <p:spPr bwMode="auto">
          <a:xfrm flipV="1">
            <a:off x="104775" y="3925110"/>
            <a:ext cx="890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9" name="Straight Connector 62"/>
          <p:cNvCxnSpPr>
            <a:cxnSpLocks noChangeShapeType="1"/>
          </p:cNvCxnSpPr>
          <p:nvPr/>
        </p:nvCxnSpPr>
        <p:spPr bwMode="auto">
          <a:xfrm flipV="1">
            <a:off x="104775" y="4914123"/>
            <a:ext cx="8905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80" name="TextBox 43"/>
          <p:cNvSpPr txBox="1">
            <a:spLocks noChangeArrowheads="1"/>
          </p:cNvSpPr>
          <p:nvPr/>
        </p:nvSpPr>
        <p:spPr bwMode="auto">
          <a:xfrm>
            <a:off x="5893169" y="2670506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43"/>
          <p:cNvSpPr txBox="1">
            <a:spLocks noChangeArrowheads="1"/>
          </p:cNvSpPr>
          <p:nvPr/>
        </p:nvSpPr>
        <p:spPr bwMode="auto">
          <a:xfrm>
            <a:off x="5865518" y="2335542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43"/>
          <p:cNvSpPr txBox="1">
            <a:spLocks noChangeArrowheads="1"/>
          </p:cNvSpPr>
          <p:nvPr/>
        </p:nvSpPr>
        <p:spPr bwMode="auto">
          <a:xfrm>
            <a:off x="6063807" y="2001060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61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232"/>
          <p:cNvSpPr>
            <a:spLocks noChangeArrowheads="1"/>
          </p:cNvSpPr>
          <p:nvPr/>
        </p:nvSpPr>
        <p:spPr bwMode="auto">
          <a:xfrm>
            <a:off x="191386" y="1177617"/>
            <a:ext cx="8761228" cy="4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n=436)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27"/>
          <p:cNvSpPr txBox="1">
            <a:spLocks noChangeArrowheads="1"/>
          </p:cNvSpPr>
          <p:nvPr/>
        </p:nvSpPr>
        <p:spPr bwMode="auto">
          <a:xfrm>
            <a:off x="5017903" y="5296710"/>
            <a:ext cx="390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</a:rPr>
              <a:t>25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8397876" y="3420285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6" name="TextBox 64"/>
          <p:cNvSpPr txBox="1">
            <a:spLocks noChangeArrowheads="1"/>
          </p:cNvSpPr>
          <p:nvPr/>
        </p:nvSpPr>
        <p:spPr bwMode="auto">
          <a:xfrm>
            <a:off x="8020050" y="1523702"/>
            <a:ext cx="944563" cy="370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200"/>
              </a:spcBef>
              <a:buFontTx/>
              <a:buNone/>
            </a:pPr>
            <a:r>
              <a:rPr lang="en-US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Change </a:t>
            </a:r>
            <a:r>
              <a:rPr lang="en-US" sz="9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vs</a:t>
            </a:r>
            <a: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9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9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2008</a:t>
            </a:r>
          </a:p>
          <a:p>
            <a:pPr algn="ctr">
              <a:spcBef>
                <a:spcPts val="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16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2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7" name="TextBox 64"/>
          <p:cNvSpPr txBox="1">
            <a:spLocks noChangeArrowheads="1"/>
          </p:cNvSpPr>
          <p:nvPr/>
        </p:nvSpPr>
        <p:spPr bwMode="auto">
          <a:xfrm>
            <a:off x="7453546" y="1805798"/>
            <a:ext cx="9429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2008</a:t>
            </a:r>
          </a:p>
          <a:p>
            <a:pPr algn="ctr">
              <a:spcBef>
                <a:spcPts val="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65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68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n/a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40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n/a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n/a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</a:rPr>
              <a:t>n/a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</a:rPr>
              <a:t>22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</a:rPr>
              <a:t>21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</a:rPr>
              <a:t>14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</a:rPr>
              <a:t>16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64"/>
          <p:cNvSpPr txBox="1">
            <a:spLocks noChangeArrowheads="1"/>
          </p:cNvSpPr>
          <p:nvPr/>
        </p:nvSpPr>
        <p:spPr bwMode="auto">
          <a:xfrm>
            <a:off x="6917236" y="1805798"/>
            <a:ext cx="9429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400"/>
              </a:spcBef>
              <a:buFontTx/>
              <a:buNone/>
            </a:pPr>
            <a:r>
              <a:rPr lang="en-US" sz="900" b="1" u="sng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spcBef>
                <a:spcPts val="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70</a:t>
            </a:r>
            <a:endParaRPr lang="en-US" sz="900" b="1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64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33</a:t>
            </a: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22</a:t>
            </a: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50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30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32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21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17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17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>
                <a:latin typeface="Arial" pitchFamily="34" charset="0"/>
                <a:cs typeface="Arial" pitchFamily="34" charset="0"/>
                <a:sym typeface="Symbol" pitchFamily="18" charset="2"/>
              </a:rPr>
              <a:t>15</a:t>
            </a:r>
            <a:endParaRPr lang="en-US" sz="10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8399463" y="4096560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0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8399462" y="2777348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1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8401050" y="2459848"/>
            <a:ext cx="1889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3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5732648" y="4051151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4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5179754" y="4742268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5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4882043" y="6081969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6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4839513" y="5762993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7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4850146" y="5071877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8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6083522" y="2764612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9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8401420" y="5061243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00" name="TextBox 64"/>
          <p:cNvSpPr txBox="1">
            <a:spLocks noChangeArrowheads="1"/>
          </p:cNvSpPr>
          <p:nvPr/>
        </p:nvSpPr>
        <p:spPr bwMode="auto">
          <a:xfrm>
            <a:off x="6367858" y="1798703"/>
            <a:ext cx="9429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400"/>
              </a:spcBef>
              <a:buFontTx/>
              <a:buNone/>
            </a:pPr>
            <a:r>
              <a:rPr lang="en-US" sz="9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endParaRPr lang="en-US" sz="900" b="1" u="sng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  <a:endParaRPr lang="en-US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62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34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25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6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>
                <a:latin typeface="Arial" pitchFamily="34" charset="0"/>
                <a:cs typeface="Arial" pitchFamily="34" charset="0"/>
                <a:sym typeface="Symbol" pitchFamily="18" charset="2"/>
              </a:rPr>
              <a:t>30</a:t>
            </a: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36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25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</a:t>
            </a:r>
            <a:endParaRPr lang="en-CA" sz="9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1500"/>
              </a:spcBef>
              <a:buFontTx/>
              <a:buNone/>
            </a:pPr>
            <a:r>
              <a:rPr lang="en-CA" sz="9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19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Anglers and powerboat passengers in particular have poorer PFD-wearing attitudes &amp; behaviours in 2012 compared to 2010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0" name="Text Box 1916"/>
          <p:cNvSpPr txBox="1">
            <a:spLocks noChangeArrowheads="1"/>
          </p:cNvSpPr>
          <p:nvPr/>
        </p:nvSpPr>
        <p:spPr bwMode="auto">
          <a:xfrm>
            <a:off x="114300" y="6480804"/>
            <a:ext cx="834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(on a scale from 1[Strongly disagree] to 10[Strongly agree])</a:t>
            </a:r>
          </a:p>
        </p:txBody>
      </p:sp>
      <p:sp>
        <p:nvSpPr>
          <p:cNvPr id="83" name="Rectangle 232"/>
          <p:cNvSpPr>
            <a:spLocks noChangeArrowheads="1"/>
          </p:cNvSpPr>
          <p:nvPr/>
        </p:nvSpPr>
        <p:spPr bwMode="auto">
          <a:xfrm>
            <a:off x="191386" y="1426599"/>
            <a:ext cx="8761228" cy="4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n=436)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202032" y="2508418"/>
          <a:ext cx="8746577" cy="1944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397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  <a:gridCol w="260185"/>
              </a:tblGrid>
              <a:tr h="26565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Fisher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-men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Pleasure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Power </a:t>
                      </a:r>
                      <a:r>
                        <a:rPr lang="en-US" sz="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btrs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Pas-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sengrs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PWC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Canoeing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&amp; Kayaking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Sailing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7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(230)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(202)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545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Wearing your PFD: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will wear my PFD or lifejacket all the time when I’m out on the water in a boat this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6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2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am going to strongly encourage everyone else who is out in a boat with me this season to wear their PFD or lifejacket, no matter what their age or swimming ability may be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2" name="Straight Arrow Connector 41"/>
          <p:cNvCxnSpPr>
            <a:cxnSpLocks noChangeShapeType="1"/>
          </p:cNvCxnSpPr>
          <p:nvPr/>
        </p:nvCxnSpPr>
        <p:spPr bwMode="auto">
          <a:xfrm rot="16200000" flipH="1" flipV="1">
            <a:off x="1819867" y="4329389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 rot="16200000" flipH="1" flipV="1">
            <a:off x="4949384" y="4322300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" name="Straight Arrow Connector 73"/>
          <p:cNvCxnSpPr>
            <a:cxnSpLocks noChangeShapeType="1"/>
          </p:cNvCxnSpPr>
          <p:nvPr/>
        </p:nvCxnSpPr>
        <p:spPr bwMode="auto">
          <a:xfrm rot="5400000">
            <a:off x="4942237" y="3484150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108873"/>
            <a:ext cx="8229600" cy="262728"/>
          </a:xfrm>
        </p:spPr>
        <p:txBody>
          <a:bodyPr/>
          <a:lstStyle/>
          <a:p>
            <a:r>
              <a:rPr lang="en-CA" sz="1100" dirty="0" smtClean="0"/>
              <a:t>Other boating subgroups maintained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Weaker overall cold water attitudes reflect weaker attitudes in most boating activity sub-groups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519552"/>
            <a:ext cx="8343900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(on a scale from  1[Strongly disagree] to 10[Strongly agree])</a:t>
            </a:r>
          </a:p>
        </p:txBody>
      </p:sp>
      <p:sp>
        <p:nvSpPr>
          <p:cNvPr id="6" name="Rectangle 232"/>
          <p:cNvSpPr>
            <a:spLocks noChangeArrowheads="1"/>
          </p:cNvSpPr>
          <p:nvPr/>
        </p:nvSpPr>
        <p:spPr bwMode="auto">
          <a:xfrm>
            <a:off x="641350" y="1425888"/>
            <a:ext cx="7583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6527" y="2019300"/>
          <a:ext cx="8460000" cy="2703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</a:tblGrid>
              <a:tr h="26565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Fisher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-men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Pleasure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Power </a:t>
                      </a:r>
                      <a:r>
                        <a:rPr lang="en-US" sz="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btrs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Pas-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sengrs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PWC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Canoeing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&amp; Kayaking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Sailing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7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(230)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(202)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Cold water: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make a point of being better prepared for the possibility of falling into cold water this season, by wearing my lifejacket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4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worry about the temperature of the water, as I don’t boat during what I consider to be the cold water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feel that I am well prepared for the possibility of cold water immersion/ falling into cold water while out in a boat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916"/>
          <p:cNvSpPr txBox="1">
            <a:spLocks noChangeArrowheads="1"/>
          </p:cNvSpPr>
          <p:nvPr/>
        </p:nvSpPr>
        <p:spPr bwMode="auto">
          <a:xfrm>
            <a:off x="5664612" y="6122472"/>
            <a:ext cx="3200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Note:  Arrows indicate significant changes in 2010 </a:t>
            </a:r>
            <a:r>
              <a:rPr lang="en-US" sz="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2008</a:t>
            </a:r>
          </a:p>
        </p:txBody>
      </p:sp>
      <p:cxnSp>
        <p:nvCxnSpPr>
          <p:cNvPr id="9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5935899" y="4621105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1918669" y="3293176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5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6931137" y="4614478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4941489" y="3286551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7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6953170" y="3278599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8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962986" y="3286551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9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956361" y="4019398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925544" y="461448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1913864" y="4614478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5937225" y="400223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fishermen, boat drivers, passengers and canoeists/ kayakers say they have their PCOC in 2012 than in 2010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0" name="Text Box 1916"/>
          <p:cNvSpPr txBox="1">
            <a:spLocks noChangeArrowheads="1"/>
          </p:cNvSpPr>
          <p:nvPr/>
        </p:nvSpPr>
        <p:spPr bwMode="auto">
          <a:xfrm>
            <a:off x="114300" y="6480804"/>
            <a:ext cx="834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(on a scale from 1[Strongly disagree] to 10[Strongly agree])</a:t>
            </a:r>
          </a:p>
        </p:txBody>
      </p:sp>
      <p:sp>
        <p:nvSpPr>
          <p:cNvPr id="83" name="Rectangle 232"/>
          <p:cNvSpPr>
            <a:spLocks noChangeArrowheads="1"/>
          </p:cNvSpPr>
          <p:nvPr/>
        </p:nvSpPr>
        <p:spPr bwMode="auto">
          <a:xfrm>
            <a:off x="191386" y="1617993"/>
            <a:ext cx="8761228" cy="4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n=436)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87080" y="2479960"/>
          <a:ext cx="8533679" cy="25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679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</a:tblGrid>
              <a:tr h="26565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Fisher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-men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Pleasure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Power </a:t>
                      </a:r>
                      <a:r>
                        <a:rPr lang="en-US" sz="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btrs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Pas-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sengrs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PWC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Canoeing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&amp; Kayaking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Sailing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7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(256)</a:t>
                      </a:r>
                      <a:endParaRPr lang="en-US" sz="75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(230)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(202)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7235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Boating education: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make a point of getting more information, or taking a course to learn more about how to boat safely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1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already have my Pleasure Craft Operator Card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have my Pleasure Craft Operator Card yet, but I’m going to get it this year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39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have already taken boating safety education training beyond the PCOC level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3895655" y="3958882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4914115" y="3951905"/>
            <a:ext cx="1889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6940272" y="3611182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4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1902021" y="3613211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5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907898" y="4452744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108873"/>
            <a:ext cx="8229600" cy="443480"/>
          </a:xfrm>
        </p:spPr>
        <p:txBody>
          <a:bodyPr/>
          <a:lstStyle/>
          <a:p>
            <a:r>
              <a:rPr lang="en-CA" sz="1100" dirty="0" smtClean="0"/>
              <a:t>Somewhat less intent to get more boating safety information/training among fishermen and canoeists/kayakers in 2012 than in 2010.</a:t>
            </a:r>
            <a:endParaRPr lang="en-US" sz="1100" dirty="0"/>
          </a:p>
        </p:txBody>
      </p:sp>
      <p:cxnSp>
        <p:nvCxnSpPr>
          <p:cNvPr id="17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1903133" y="4456287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1902764" y="3973058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6931963" y="3962427"/>
            <a:ext cx="1889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6943819" y="4444066"/>
            <a:ext cx="1889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significant changes in 2012 vs 2010 for “drinking &amp; boating” nor “preparedness” attitudes &amp; behaviours, by boating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519552"/>
            <a:ext cx="8343900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(on a scale from  1[Strongly disagree] to 10[Strongly agree])</a:t>
            </a:r>
          </a:p>
        </p:txBody>
      </p:sp>
      <p:sp>
        <p:nvSpPr>
          <p:cNvPr id="6" name="Rectangle 232"/>
          <p:cNvSpPr>
            <a:spLocks noChangeArrowheads="1"/>
          </p:cNvSpPr>
          <p:nvPr/>
        </p:nvSpPr>
        <p:spPr bwMode="auto">
          <a:xfrm>
            <a:off x="641350" y="1425888"/>
            <a:ext cx="7583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6527" y="2019300"/>
          <a:ext cx="8460000" cy="350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</a:tblGrid>
              <a:tr h="26565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Fisher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-men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Pleasure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Power </a:t>
                      </a:r>
                      <a:r>
                        <a:rPr lang="en-US" sz="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btrs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Drivers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Pas-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sengrs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PWC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Canoeing</a:t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&amp; Kayaking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Sailing</a:t>
                      </a:r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7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(230)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(196)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(138)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(202)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(220)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(42)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(191)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(189)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(45)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b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(48)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7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7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(44)</a:t>
                      </a:r>
                      <a:endParaRPr lang="en-US" sz="7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690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Drinking &amp; boating: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am not going to drink any alcoholic beverages while out on the water in a boat this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6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Preparedness: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will always check my boat over every time before I go out on the water this season; including making sure I have enough PFDs/lifejackets on board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79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review my pre-departure checklist, every time I go out on the water this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11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have a pre-departure checklist written down that identifies the things to check every time before I head out on the water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9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916"/>
          <p:cNvSpPr txBox="1">
            <a:spLocks noChangeArrowheads="1"/>
          </p:cNvSpPr>
          <p:nvPr/>
        </p:nvSpPr>
        <p:spPr bwMode="auto">
          <a:xfrm>
            <a:off x="5664612" y="6122472"/>
            <a:ext cx="3200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Note:  Arrows indicate significant changes in 2010 </a:t>
            </a:r>
            <a:r>
              <a:rPr lang="en-US" sz="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Still evidence of stronger safe boating attitudes and behaviours amongst those aware of SBAW messages; although not as strong impact as in 2010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0" name="Text Box 1916"/>
          <p:cNvSpPr txBox="1">
            <a:spLocks noChangeArrowheads="1"/>
          </p:cNvSpPr>
          <p:nvPr/>
        </p:nvSpPr>
        <p:spPr bwMode="auto">
          <a:xfrm>
            <a:off x="114300" y="6480804"/>
            <a:ext cx="834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(on a scale from 1[Strongly disagree] to 10[Strongly agree])</a:t>
            </a:r>
          </a:p>
        </p:txBody>
      </p:sp>
      <p:sp>
        <p:nvSpPr>
          <p:cNvPr id="83" name="Rectangle 232"/>
          <p:cNvSpPr>
            <a:spLocks noChangeArrowheads="1"/>
          </p:cNvSpPr>
          <p:nvPr/>
        </p:nvSpPr>
        <p:spPr bwMode="auto">
          <a:xfrm>
            <a:off x="191386" y="1386551"/>
            <a:ext cx="8761228" cy="4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200" b="1" dirty="0">
                <a:latin typeface="Arial" pitchFamily="34" charset="0"/>
                <a:cs typeface="Arial" pitchFamily="34" charset="0"/>
              </a:rPr>
            </a:br>
            <a:r>
              <a:rPr lang="en-US" sz="1200" b="1" dirty="0">
                <a:latin typeface="Arial" pitchFamily="34" charset="0"/>
                <a:cs typeface="Arial" pitchFamily="34" charset="0"/>
              </a:rPr>
              <a:t>(top-2-box 9-10 rating on 10 pt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scale)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450" y="1053224"/>
            <a:ext cx="8651168" cy="392804"/>
          </a:xfrm>
        </p:spPr>
        <p:txBody>
          <a:bodyPr/>
          <a:lstStyle/>
          <a:p>
            <a:r>
              <a:rPr lang="en-CA" sz="1100" dirty="0" smtClean="0"/>
              <a:t>In 2012, “drinking &amp; boating” and “wearing your PFD” attitudes not positively affected by awareness of SBAW messages; whereas they were impacted in 2010.</a:t>
            </a:r>
            <a:endParaRPr lang="en-US" sz="11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12655" y="1885114"/>
          <a:ext cx="8712000" cy="4473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000"/>
                <a:gridCol w="756000"/>
                <a:gridCol w="756000"/>
                <a:gridCol w="756000"/>
                <a:gridCol w="756000"/>
                <a:gridCol w="756000"/>
                <a:gridCol w="756000"/>
              </a:tblGrid>
              <a:tr h="19331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Awareness of NASBAW Campaign Messages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56599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26227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n-CA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Aware</a:t>
                      </a: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(198)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(258)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Highly 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(5+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(77)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n-CA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Aware</a:t>
                      </a: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(164)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(273)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Highly 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(5+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(69)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3087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Drinking &amp; boating: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am not going to drink any alcoholic beverages while out on the water in a boat this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Wearing your PFD: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will wear my PFD or lifejacket all the time when I’m out on the water in a boat this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9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2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am going to strongly encourage everyone else who is out in a boat with me this season to wear their PFD or lifejacket, no matter what their age or swimming ability may be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Preparedness: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will always check my boat over every time before I go out on the water this season; including making sure I have enough PFDs/lifejackets on board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9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review my pre-departure checklist, every time I go out on the water this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have a pre-departure checklist written down that identifies the things to check every time before I head out on the water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Cold water: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make a point of being better prepared for the possibility of falling into cold water this season, by wearing my lifejacket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worry about the temperature of the water, as I don’t boat during what I consider to be the cold water season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feel that I am well prepared for the possibility of cold water immersion/ falling into cold water while out in a boat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Boating education: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make a point of getting more information, or taking a course to learn more about how to boat safely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3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already have my Pleasure Craft Operator Card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have my Pleasure Craft Operator Card yet, but I’m going to get it this year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have already taken boating safety education training beyond the PCOC level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5391508" y="3752490"/>
            <a:ext cx="232913" cy="163903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40805" y="4933507"/>
            <a:ext cx="265814" cy="2126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78805" y="4930631"/>
            <a:ext cx="265814" cy="21265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403801" y="4936382"/>
            <a:ext cx="265814" cy="21265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9"/>
          <p:cNvSpPr>
            <a:spLocks noChangeArrowheads="1"/>
          </p:cNvSpPr>
          <p:nvPr/>
        </p:nvSpPr>
        <p:spPr bwMode="auto">
          <a:xfrm>
            <a:off x="5397258" y="5857336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5" name="Oval 29"/>
          <p:cNvSpPr>
            <a:spLocks noChangeArrowheads="1"/>
          </p:cNvSpPr>
          <p:nvPr/>
        </p:nvSpPr>
        <p:spPr bwMode="auto">
          <a:xfrm>
            <a:off x="6153507" y="5702061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6" name="Oval 29"/>
          <p:cNvSpPr>
            <a:spLocks noChangeArrowheads="1"/>
          </p:cNvSpPr>
          <p:nvPr/>
        </p:nvSpPr>
        <p:spPr bwMode="auto">
          <a:xfrm>
            <a:off x="6150632" y="5276491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6159258" y="4672641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8" name="Oval 29"/>
          <p:cNvSpPr>
            <a:spLocks noChangeArrowheads="1"/>
          </p:cNvSpPr>
          <p:nvPr/>
        </p:nvSpPr>
        <p:spPr bwMode="auto">
          <a:xfrm>
            <a:off x="8419379" y="6018363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9" name="Oval 29"/>
          <p:cNvSpPr>
            <a:spLocks noChangeArrowheads="1"/>
          </p:cNvSpPr>
          <p:nvPr/>
        </p:nvSpPr>
        <p:spPr bwMode="auto">
          <a:xfrm>
            <a:off x="5400133" y="569918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0" name="Oval 29"/>
          <p:cNvSpPr>
            <a:spLocks noChangeArrowheads="1"/>
          </p:cNvSpPr>
          <p:nvPr/>
        </p:nvSpPr>
        <p:spPr bwMode="auto">
          <a:xfrm>
            <a:off x="5397265" y="6205251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1" name="Oval 29"/>
          <p:cNvSpPr>
            <a:spLocks noChangeArrowheads="1"/>
          </p:cNvSpPr>
          <p:nvPr/>
        </p:nvSpPr>
        <p:spPr bwMode="auto">
          <a:xfrm>
            <a:off x="6153485" y="621100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Oval 29"/>
          <p:cNvSpPr>
            <a:spLocks noChangeArrowheads="1"/>
          </p:cNvSpPr>
          <p:nvPr/>
        </p:nvSpPr>
        <p:spPr bwMode="auto">
          <a:xfrm>
            <a:off x="6167869" y="585447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Oval 29"/>
          <p:cNvSpPr>
            <a:spLocks noChangeArrowheads="1"/>
          </p:cNvSpPr>
          <p:nvPr/>
        </p:nvSpPr>
        <p:spPr bwMode="auto">
          <a:xfrm>
            <a:off x="6159237" y="423268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4" name="Oval 29"/>
          <p:cNvSpPr>
            <a:spLocks noChangeArrowheads="1"/>
          </p:cNvSpPr>
          <p:nvPr/>
        </p:nvSpPr>
        <p:spPr bwMode="auto">
          <a:xfrm>
            <a:off x="6156369" y="3764013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6162127" y="393366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7663116" y="303651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7" name="Oval 29"/>
          <p:cNvSpPr>
            <a:spLocks noChangeArrowheads="1"/>
          </p:cNvSpPr>
          <p:nvPr/>
        </p:nvSpPr>
        <p:spPr bwMode="auto">
          <a:xfrm>
            <a:off x="7671742" y="3321190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8" name="Oval 29"/>
          <p:cNvSpPr>
            <a:spLocks noChangeArrowheads="1"/>
          </p:cNvSpPr>
          <p:nvPr/>
        </p:nvSpPr>
        <p:spPr bwMode="auto">
          <a:xfrm>
            <a:off x="8430867" y="2717341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8430867" y="303651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1" name="Oval 29"/>
          <p:cNvSpPr>
            <a:spLocks noChangeArrowheads="1"/>
          </p:cNvSpPr>
          <p:nvPr/>
        </p:nvSpPr>
        <p:spPr bwMode="auto">
          <a:xfrm>
            <a:off x="8422242" y="3321190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2" name="Oval 29"/>
          <p:cNvSpPr>
            <a:spLocks noChangeArrowheads="1"/>
          </p:cNvSpPr>
          <p:nvPr/>
        </p:nvSpPr>
        <p:spPr bwMode="auto">
          <a:xfrm>
            <a:off x="7660248" y="393075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3" name="Oval 29"/>
          <p:cNvSpPr>
            <a:spLocks noChangeArrowheads="1"/>
          </p:cNvSpPr>
          <p:nvPr/>
        </p:nvSpPr>
        <p:spPr bwMode="auto">
          <a:xfrm>
            <a:off x="7668874" y="4241304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8427999" y="375821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8427999" y="393075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6" name="Oval 29"/>
          <p:cNvSpPr>
            <a:spLocks noChangeArrowheads="1"/>
          </p:cNvSpPr>
          <p:nvPr/>
        </p:nvSpPr>
        <p:spPr bwMode="auto">
          <a:xfrm>
            <a:off x="8419374" y="4241304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7" name="Oval 29"/>
          <p:cNvSpPr>
            <a:spLocks noChangeArrowheads="1"/>
          </p:cNvSpPr>
          <p:nvPr/>
        </p:nvSpPr>
        <p:spPr bwMode="auto">
          <a:xfrm>
            <a:off x="7657417" y="3763977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7666006" y="467836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2" name="Oval 29"/>
          <p:cNvSpPr>
            <a:spLocks noChangeArrowheads="1"/>
          </p:cNvSpPr>
          <p:nvPr/>
        </p:nvSpPr>
        <p:spPr bwMode="auto">
          <a:xfrm>
            <a:off x="8416506" y="467836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3" name="Oval 29"/>
          <p:cNvSpPr>
            <a:spLocks noChangeArrowheads="1"/>
          </p:cNvSpPr>
          <p:nvPr/>
        </p:nvSpPr>
        <p:spPr bwMode="auto">
          <a:xfrm>
            <a:off x="7666006" y="5273556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4" name="Oval 29"/>
          <p:cNvSpPr>
            <a:spLocks noChangeArrowheads="1"/>
          </p:cNvSpPr>
          <p:nvPr/>
        </p:nvSpPr>
        <p:spPr bwMode="auto">
          <a:xfrm>
            <a:off x="8416506" y="5273556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5" name="Oval 29"/>
          <p:cNvSpPr>
            <a:spLocks noChangeArrowheads="1"/>
          </p:cNvSpPr>
          <p:nvPr/>
        </p:nvSpPr>
        <p:spPr bwMode="auto">
          <a:xfrm>
            <a:off x="7671764" y="5701988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6" name="Oval 29"/>
          <p:cNvSpPr>
            <a:spLocks noChangeArrowheads="1"/>
          </p:cNvSpPr>
          <p:nvPr/>
        </p:nvSpPr>
        <p:spPr bwMode="auto">
          <a:xfrm>
            <a:off x="8422264" y="5701988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7" name="Oval 29"/>
          <p:cNvSpPr>
            <a:spLocks noChangeArrowheads="1"/>
          </p:cNvSpPr>
          <p:nvPr/>
        </p:nvSpPr>
        <p:spPr bwMode="auto">
          <a:xfrm>
            <a:off x="7668896" y="5854388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8" name="Oval 29"/>
          <p:cNvSpPr>
            <a:spLocks noChangeArrowheads="1"/>
          </p:cNvSpPr>
          <p:nvPr/>
        </p:nvSpPr>
        <p:spPr bwMode="auto">
          <a:xfrm>
            <a:off x="8419396" y="5854388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9" name="Oval 29"/>
          <p:cNvSpPr>
            <a:spLocks noChangeArrowheads="1"/>
          </p:cNvSpPr>
          <p:nvPr/>
        </p:nvSpPr>
        <p:spPr bwMode="auto">
          <a:xfrm>
            <a:off x="7666028" y="6205186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0" name="Oval 29"/>
          <p:cNvSpPr>
            <a:spLocks noChangeArrowheads="1"/>
          </p:cNvSpPr>
          <p:nvPr/>
        </p:nvSpPr>
        <p:spPr bwMode="auto">
          <a:xfrm>
            <a:off x="8416528" y="6205186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1" name="Oval 29"/>
          <p:cNvSpPr>
            <a:spLocks noChangeArrowheads="1"/>
          </p:cNvSpPr>
          <p:nvPr/>
        </p:nvSpPr>
        <p:spPr bwMode="auto">
          <a:xfrm>
            <a:off x="7666028" y="6032666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Wearing PFDs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5"/>
          <p:cNvGraphicFramePr>
            <a:graphicFrameLocks/>
          </p:cNvGraphicFramePr>
          <p:nvPr/>
        </p:nvGraphicFramePr>
        <p:xfrm>
          <a:off x="1400175" y="2161313"/>
          <a:ext cx="6905625" cy="4049486"/>
        </p:xfrm>
        <a:graphic>
          <a:graphicData uri="http://schemas.openxmlformats.org/presentationml/2006/ole">
            <p:oleObj spid="_x0000_s31746" name="Chart" r:id="rId3" imgW="6972300" imgH="4048034" progId="Excel.Sheet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significant changes from wave to wave, although slightly fewer boaters in 2010+2012 saying they “Always” wear a PFD, compared to 2008+2009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1" name="Text Box 1916"/>
          <p:cNvSpPr txBox="1">
            <a:spLocks noChangeArrowheads="1"/>
          </p:cNvSpPr>
          <p:nvPr/>
        </p:nvSpPr>
        <p:spPr bwMode="auto">
          <a:xfrm>
            <a:off x="5735864" y="5997512"/>
            <a:ext cx="3200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Note:  Arrows indicate significant changes in 2010 </a:t>
            </a:r>
            <a:r>
              <a:rPr lang="en-US" sz="7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700" dirty="0">
                <a:latin typeface="Arial" pitchFamily="34" charset="0"/>
                <a:cs typeface="Arial" pitchFamily="34" charset="0"/>
              </a:rPr>
              <a:t> 2008</a:t>
            </a:r>
          </a:p>
        </p:txBody>
      </p:sp>
      <p:sp>
        <p:nvSpPr>
          <p:cNvPr id="23" name="Text Box 1916"/>
          <p:cNvSpPr txBox="1">
            <a:spLocks noChangeArrowheads="1"/>
          </p:cNvSpPr>
          <p:nvPr/>
        </p:nvSpPr>
        <p:spPr bwMode="auto">
          <a:xfrm>
            <a:off x="114300" y="6507162"/>
            <a:ext cx="8343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4. How often do you personally wear a PFD (“Personal Flotation Device”) or lifejacket when out in a boat?</a:t>
            </a:r>
          </a:p>
        </p:txBody>
      </p:sp>
      <p:sp>
        <p:nvSpPr>
          <p:cNvPr id="25" name="Rectangle 232"/>
          <p:cNvSpPr>
            <a:spLocks noChangeArrowheads="1"/>
          </p:cNvSpPr>
          <p:nvPr/>
        </p:nvSpPr>
        <p:spPr bwMode="auto">
          <a:xfrm>
            <a:off x="966788" y="1692513"/>
            <a:ext cx="7197725" cy="63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often boaters say they wear a PFD/lifejacket</a:t>
            </a:r>
            <a:b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total boaters (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62"/>
          <p:cNvSpPr txBox="1">
            <a:spLocks noChangeArrowheads="1"/>
          </p:cNvSpPr>
          <p:nvPr/>
        </p:nvSpPr>
        <p:spPr bwMode="auto">
          <a:xfrm>
            <a:off x="6875713" y="4188088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3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62"/>
          <p:cNvSpPr txBox="1">
            <a:spLocks noChangeArrowheads="1"/>
          </p:cNvSpPr>
          <p:nvPr/>
        </p:nvSpPr>
        <p:spPr bwMode="auto">
          <a:xfrm>
            <a:off x="6732838" y="4186500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6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62"/>
          <p:cNvSpPr txBox="1">
            <a:spLocks noChangeArrowheads="1"/>
          </p:cNvSpPr>
          <p:nvPr/>
        </p:nvSpPr>
        <p:spPr bwMode="auto">
          <a:xfrm>
            <a:off x="6407400" y="4194438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11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62"/>
          <p:cNvSpPr txBox="1">
            <a:spLocks noChangeArrowheads="1"/>
          </p:cNvSpPr>
          <p:nvPr/>
        </p:nvSpPr>
        <p:spPr bwMode="auto">
          <a:xfrm>
            <a:off x="5813675" y="4186500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24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62"/>
          <p:cNvSpPr txBox="1">
            <a:spLocks noChangeArrowheads="1"/>
          </p:cNvSpPr>
          <p:nvPr/>
        </p:nvSpPr>
        <p:spPr bwMode="auto">
          <a:xfrm>
            <a:off x="4657088" y="4186500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56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62"/>
          <p:cNvSpPr txBox="1">
            <a:spLocks noChangeArrowheads="1"/>
          </p:cNvSpPr>
          <p:nvPr/>
        </p:nvSpPr>
        <p:spPr bwMode="auto">
          <a:xfrm>
            <a:off x="6936863" y="3398475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2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62"/>
          <p:cNvSpPr txBox="1">
            <a:spLocks noChangeArrowheads="1"/>
          </p:cNvSpPr>
          <p:nvPr/>
        </p:nvSpPr>
        <p:spPr bwMode="auto">
          <a:xfrm>
            <a:off x="6790050" y="3398475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7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62"/>
          <p:cNvSpPr txBox="1">
            <a:spLocks noChangeArrowheads="1"/>
          </p:cNvSpPr>
          <p:nvPr/>
        </p:nvSpPr>
        <p:spPr bwMode="auto">
          <a:xfrm>
            <a:off x="6372538" y="3398475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12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62"/>
          <p:cNvSpPr txBox="1">
            <a:spLocks noChangeArrowheads="1"/>
          </p:cNvSpPr>
          <p:nvPr/>
        </p:nvSpPr>
        <p:spPr bwMode="auto">
          <a:xfrm>
            <a:off x="5769800" y="3406413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27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62"/>
          <p:cNvSpPr txBox="1">
            <a:spLocks noChangeArrowheads="1"/>
          </p:cNvSpPr>
          <p:nvPr/>
        </p:nvSpPr>
        <p:spPr bwMode="auto">
          <a:xfrm>
            <a:off x="4444938" y="3406413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52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62"/>
          <p:cNvSpPr txBox="1">
            <a:spLocks noChangeArrowheads="1"/>
          </p:cNvSpPr>
          <p:nvPr/>
        </p:nvSpPr>
        <p:spPr bwMode="auto">
          <a:xfrm>
            <a:off x="6918778" y="4976050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1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62"/>
          <p:cNvSpPr txBox="1">
            <a:spLocks noChangeArrowheads="1"/>
          </p:cNvSpPr>
          <p:nvPr/>
        </p:nvSpPr>
        <p:spPr bwMode="auto">
          <a:xfrm>
            <a:off x="6808275" y="4974463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6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62"/>
          <p:cNvSpPr txBox="1">
            <a:spLocks noChangeArrowheads="1"/>
          </p:cNvSpPr>
          <p:nvPr/>
        </p:nvSpPr>
        <p:spPr bwMode="auto">
          <a:xfrm>
            <a:off x="6443150" y="4974463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11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62"/>
          <p:cNvSpPr txBox="1">
            <a:spLocks noChangeArrowheads="1"/>
          </p:cNvSpPr>
          <p:nvPr/>
        </p:nvSpPr>
        <p:spPr bwMode="auto">
          <a:xfrm>
            <a:off x="5873238" y="4974463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26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62"/>
          <p:cNvSpPr txBox="1">
            <a:spLocks noChangeArrowheads="1"/>
          </p:cNvSpPr>
          <p:nvPr/>
        </p:nvSpPr>
        <p:spPr bwMode="auto">
          <a:xfrm>
            <a:off x="4597588" y="4974463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55</a:t>
            </a: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1"/>
          <p:cNvCxnSpPr>
            <a:cxnSpLocks noChangeShapeType="1"/>
          </p:cNvCxnSpPr>
          <p:nvPr/>
        </p:nvCxnSpPr>
        <p:spPr bwMode="auto">
          <a:xfrm>
            <a:off x="3361274" y="3715250"/>
            <a:ext cx="0" cy="36986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47" name="TextBox 62"/>
          <p:cNvSpPr txBox="1">
            <a:spLocks noChangeArrowheads="1"/>
          </p:cNvSpPr>
          <p:nvPr/>
        </p:nvSpPr>
        <p:spPr bwMode="auto">
          <a:xfrm>
            <a:off x="6923013" y="2624625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62"/>
          <p:cNvSpPr txBox="1">
            <a:spLocks noChangeArrowheads="1"/>
          </p:cNvSpPr>
          <p:nvPr/>
        </p:nvSpPr>
        <p:spPr bwMode="auto">
          <a:xfrm>
            <a:off x="6657450" y="2624625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62"/>
          <p:cNvSpPr txBox="1">
            <a:spLocks noChangeArrowheads="1"/>
          </p:cNvSpPr>
          <p:nvPr/>
        </p:nvSpPr>
        <p:spPr bwMode="auto">
          <a:xfrm>
            <a:off x="6156813" y="2624625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15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62"/>
          <p:cNvSpPr txBox="1">
            <a:spLocks noChangeArrowheads="1"/>
          </p:cNvSpPr>
          <p:nvPr/>
        </p:nvSpPr>
        <p:spPr bwMode="auto">
          <a:xfrm>
            <a:off x="5447200" y="2632563"/>
            <a:ext cx="3921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25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62"/>
          <p:cNvSpPr txBox="1">
            <a:spLocks noChangeArrowheads="1"/>
          </p:cNvSpPr>
          <p:nvPr/>
        </p:nvSpPr>
        <p:spPr bwMode="auto">
          <a:xfrm>
            <a:off x="4205463" y="2632563"/>
            <a:ext cx="39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47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Left Bracket 51"/>
          <p:cNvSpPr/>
          <p:nvPr/>
        </p:nvSpPr>
        <p:spPr>
          <a:xfrm>
            <a:off x="4444410" y="4099891"/>
            <a:ext cx="276446" cy="1212111"/>
          </a:xfrm>
          <a:prstGeom prst="leftBracket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ket 52"/>
          <p:cNvSpPr/>
          <p:nvPr/>
        </p:nvSpPr>
        <p:spPr>
          <a:xfrm>
            <a:off x="4150243" y="2561715"/>
            <a:ext cx="276446" cy="1212111"/>
          </a:xfrm>
          <a:prstGeom prst="leftBracket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/>
          <p:cNvSpPr/>
          <p:nvPr/>
        </p:nvSpPr>
        <p:spPr>
          <a:xfrm>
            <a:off x="3498112" y="2760188"/>
            <a:ext cx="552893" cy="2296633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Somewhat fewer younger, B.C. and Atlantic boaters “Always” wearing PFDs in 2010+12 than 2008+09</a:t>
            </a:r>
            <a:endParaRPr lang="en-US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321556"/>
            <a:ext cx="7197725" cy="49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boaters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each sub-group who say they Always 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wear a PFD/lifejacket when out in a boat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142875" y="1988294"/>
          <a:ext cx="5662613" cy="4316817"/>
        </p:xfrm>
        <a:graphic>
          <a:graphicData uri="http://schemas.openxmlformats.org/presentationml/2006/ole">
            <p:oleObj spid="_x0000_s32770" name="Worksheet" r:id="rId4" imgW="3991066" imgH="2181134" progId="Excel.Sheet.8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594884" y="2227143"/>
            <a:ext cx="1073887" cy="393954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CA" sz="1100" b="1" dirty="0" smtClean="0">
                <a:latin typeface="Arial" pitchFamily="34" charset="0"/>
                <a:cs typeface="Arial" pitchFamily="34" charset="0"/>
              </a:rPr>
              <a:t>Total boaters</a:t>
            </a:r>
            <a:endParaRPr lang="en-US" sz="11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Age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18-34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35-44*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45-54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55+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Gender: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Male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Female</a:t>
            </a:r>
          </a:p>
          <a:p>
            <a:pPr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Region: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Atlantic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Quebec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Ontario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Prairies</a:t>
            </a:r>
          </a:p>
          <a:p>
            <a:pPr marL="82550">
              <a:lnSpc>
                <a:spcPts val="20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B.C.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4174613" y="5629868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4044471" y="5379043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0"/>
          <p:cNvSpPr txBox="1">
            <a:spLocks noChangeArrowheads="1"/>
          </p:cNvSpPr>
          <p:nvPr/>
        </p:nvSpPr>
        <p:spPr bwMode="auto">
          <a:xfrm>
            <a:off x="4018494" y="5108540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1"/>
          <p:cNvSpPr txBox="1">
            <a:spLocks noChangeArrowheads="1"/>
          </p:cNvSpPr>
          <p:nvPr/>
        </p:nvSpPr>
        <p:spPr bwMode="auto">
          <a:xfrm>
            <a:off x="4670184" y="4857235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65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56"/>
          <p:cNvSpPr txBox="1">
            <a:spLocks noChangeArrowheads="1"/>
          </p:cNvSpPr>
          <p:nvPr/>
        </p:nvSpPr>
        <p:spPr bwMode="auto">
          <a:xfrm>
            <a:off x="4116239" y="5885935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57"/>
          <p:cNvSpPr txBox="1">
            <a:spLocks noChangeArrowheads="1"/>
          </p:cNvSpPr>
          <p:nvPr/>
        </p:nvSpPr>
        <p:spPr bwMode="auto">
          <a:xfrm>
            <a:off x="4091137" y="4087777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8"/>
          <p:cNvSpPr txBox="1">
            <a:spLocks noChangeArrowheads="1"/>
          </p:cNvSpPr>
          <p:nvPr/>
        </p:nvSpPr>
        <p:spPr bwMode="auto">
          <a:xfrm>
            <a:off x="4177542" y="4344473"/>
            <a:ext cx="3921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>
            <a:off x="4204031" y="357660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60"/>
          <p:cNvSpPr txBox="1">
            <a:spLocks noChangeArrowheads="1"/>
          </p:cNvSpPr>
          <p:nvPr/>
        </p:nvSpPr>
        <p:spPr bwMode="auto">
          <a:xfrm>
            <a:off x="4307056" y="331625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1"/>
          <p:cNvSpPr txBox="1">
            <a:spLocks noChangeArrowheads="1"/>
          </p:cNvSpPr>
          <p:nvPr/>
        </p:nvSpPr>
        <p:spPr bwMode="auto">
          <a:xfrm>
            <a:off x="3943136" y="2795552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62"/>
          <p:cNvSpPr txBox="1">
            <a:spLocks noChangeArrowheads="1"/>
          </p:cNvSpPr>
          <p:nvPr/>
        </p:nvSpPr>
        <p:spPr bwMode="auto">
          <a:xfrm>
            <a:off x="3533672" y="3062732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28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>
            <a:off x="4126356" y="2039272"/>
            <a:ext cx="566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4"/>
          <p:cNvSpPr txBox="1">
            <a:spLocks noChangeArrowheads="1"/>
          </p:cNvSpPr>
          <p:nvPr/>
        </p:nvSpPr>
        <p:spPr bwMode="auto">
          <a:xfrm>
            <a:off x="5625449" y="1982122"/>
            <a:ext cx="911225" cy="4161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57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67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47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58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73"/>
          <p:cNvCxnSpPr>
            <a:cxnSpLocks noChangeShapeType="1"/>
          </p:cNvCxnSpPr>
          <p:nvPr/>
        </p:nvCxnSpPr>
        <p:spPr bwMode="auto">
          <a:xfrm rot="5400000">
            <a:off x="7427519" y="2932824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62" name="Straight Arrow Connector 73"/>
          <p:cNvCxnSpPr>
            <a:cxnSpLocks noChangeShapeType="1"/>
          </p:cNvCxnSpPr>
          <p:nvPr/>
        </p:nvCxnSpPr>
        <p:spPr bwMode="auto">
          <a:xfrm rot="5400000">
            <a:off x="7422604" y="5944913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 type="arrow" w="med" len="med"/>
          </a:ln>
        </p:spPr>
      </p:cxnSp>
      <p:cxnSp>
        <p:nvCxnSpPr>
          <p:cNvPr id="64" name="Straight Arrow Connector 73"/>
          <p:cNvCxnSpPr>
            <a:cxnSpLocks noChangeShapeType="1"/>
          </p:cNvCxnSpPr>
          <p:nvPr/>
        </p:nvCxnSpPr>
        <p:spPr bwMode="auto">
          <a:xfrm rot="5400000">
            <a:off x="7422462" y="5198368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66" name="TextBox 65"/>
          <p:cNvSpPr txBox="1"/>
          <p:nvPr/>
        </p:nvSpPr>
        <p:spPr>
          <a:xfrm>
            <a:off x="7715250" y="5883864"/>
            <a:ext cx="142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latin typeface="Arial" pitchFamily="34" charset="0"/>
                <a:cs typeface="Arial" pitchFamily="34" charset="0"/>
              </a:rPr>
              <a:t>* Very small base size for 35-44 yrs in 2012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73"/>
          <p:cNvCxnSpPr>
            <a:cxnSpLocks noChangeShapeType="1"/>
          </p:cNvCxnSpPr>
          <p:nvPr/>
        </p:nvCxnSpPr>
        <p:spPr bwMode="auto">
          <a:xfrm rot="5400000">
            <a:off x="7420488" y="2388546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27" name="Text Box 1916"/>
          <p:cNvSpPr txBox="1">
            <a:spLocks noChangeArrowheads="1"/>
          </p:cNvSpPr>
          <p:nvPr/>
        </p:nvSpPr>
        <p:spPr bwMode="auto">
          <a:xfrm>
            <a:off x="114300" y="6507162"/>
            <a:ext cx="8343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4. How often do you personally wear a PFD (“Personal Flotation Device”) or lifejacket when out in a boat?</a:t>
            </a:r>
          </a:p>
        </p:txBody>
      </p:sp>
      <p:sp>
        <p:nvSpPr>
          <p:cNvPr id="28" name="TextBox 61"/>
          <p:cNvSpPr txBox="1">
            <a:spLocks noChangeArrowheads="1"/>
          </p:cNvSpPr>
          <p:nvPr/>
        </p:nvSpPr>
        <p:spPr bwMode="auto">
          <a:xfrm>
            <a:off x="4116801" y="2288734"/>
            <a:ext cx="3905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64"/>
          <p:cNvSpPr txBox="1">
            <a:spLocks noChangeArrowheads="1"/>
          </p:cNvSpPr>
          <p:nvPr/>
        </p:nvSpPr>
        <p:spPr bwMode="auto">
          <a:xfrm>
            <a:off x="5012273" y="1985660"/>
            <a:ext cx="911225" cy="419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46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48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48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45</a:t>
            </a:r>
            <a:endParaRPr lang="en-US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4" name="TextBox 64"/>
          <p:cNvSpPr txBox="1">
            <a:spLocks noChangeArrowheads="1"/>
          </p:cNvSpPr>
          <p:nvPr/>
        </p:nvSpPr>
        <p:spPr bwMode="auto">
          <a:xfrm>
            <a:off x="6249239" y="1989198"/>
            <a:ext cx="911225" cy="419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000"/>
              </a:lnSpc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2008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62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57</a:t>
            </a:r>
          </a:p>
          <a:p>
            <a:pPr algn="ctr">
              <a:lnSpc>
                <a:spcPts val="2000"/>
              </a:lnSpc>
              <a:buFontTx/>
              <a:buNone/>
            </a:pPr>
            <a:endParaRPr lang="en-CA" sz="11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38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64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</a:p>
          <a:p>
            <a:pPr algn="ctr">
              <a:lnSpc>
                <a:spcPts val="2000"/>
              </a:lnSpc>
              <a:buFontTx/>
              <a:buNone/>
            </a:pPr>
            <a:r>
              <a:rPr lang="en-CA" sz="11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65</a:t>
            </a:r>
          </a:p>
        </p:txBody>
      </p:sp>
      <p:sp>
        <p:nvSpPr>
          <p:cNvPr id="35" name="TextBox 49"/>
          <p:cNvSpPr txBox="1">
            <a:spLocks noChangeArrowheads="1"/>
          </p:cNvSpPr>
          <p:nvPr/>
        </p:nvSpPr>
        <p:spPr bwMode="auto">
          <a:xfrm>
            <a:off x="7032703" y="1713187"/>
            <a:ext cx="98423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2010+12</a:t>
            </a:r>
            <a:b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Change</a:t>
            </a: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u="sng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vs</a:t>
            </a: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2008+09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4678550" y="4861767"/>
            <a:ext cx="304800" cy="228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 claimed wearing of PFDs in 2010+2012 than 2008+09 among powerboat passengers</a:t>
            </a:r>
            <a:endParaRPr lang="en-US" dirty="0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9" name="Rectangle 232"/>
          <p:cNvSpPr>
            <a:spLocks noChangeArrowheads="1"/>
          </p:cNvSpPr>
          <p:nvPr/>
        </p:nvSpPr>
        <p:spPr bwMode="auto">
          <a:xfrm>
            <a:off x="658813" y="1693711"/>
            <a:ext cx="7868499" cy="49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 of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boating activity participants who say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they Always wear a PFD/lifejacket 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916"/>
          <p:cNvSpPr txBox="1">
            <a:spLocks noChangeArrowheads="1"/>
          </p:cNvSpPr>
          <p:nvPr/>
        </p:nvSpPr>
        <p:spPr bwMode="auto">
          <a:xfrm>
            <a:off x="114300" y="6507162"/>
            <a:ext cx="8343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4. How often do you personally wear a PFD (“Personal Flotation Device”) or lifejacket when out in a boat?</a:t>
            </a:r>
          </a:p>
        </p:txBody>
      </p:sp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628041" y="2328531"/>
          <a:ext cx="5464175" cy="3753292"/>
        </p:xfrm>
        <a:graphic>
          <a:graphicData uri="http://schemas.openxmlformats.org/presentationml/2006/ole">
            <p:oleObj spid="_x0000_s33795" name="Chart" r:id="rId4" imgW="3981631" imgH="2505166" progId="Excel.Sheet.8">
              <p:embed/>
            </p:oleObj>
          </a:graphicData>
        </a:graphic>
      </p:graphicFrame>
      <p:sp>
        <p:nvSpPr>
          <p:cNvPr id="37" name="TextBox 26"/>
          <p:cNvSpPr txBox="1">
            <a:spLocks noChangeArrowheads="1"/>
          </p:cNvSpPr>
          <p:nvPr/>
        </p:nvSpPr>
        <p:spPr bwMode="auto">
          <a:xfrm>
            <a:off x="824937" y="2647512"/>
            <a:ext cx="2214562" cy="3466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Total boaters </a:t>
            </a:r>
            <a:r>
              <a:rPr lang="en-CA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CA" sz="900" dirty="0" smtClean="0">
                <a:latin typeface="Arial" pitchFamily="34" charset="0"/>
                <a:cs typeface="Arial" pitchFamily="34" charset="0"/>
              </a:rPr>
              <a:t>436)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Fishing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n=256)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Pleasure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powerboating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n=196)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Drivers of powerboats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n=132)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Passengers (only)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n=299)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Ride PWC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n=35)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Canoeing &amp; Kayaking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n=188)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Sailing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n=35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)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52"/>
          <p:cNvSpPr txBox="1">
            <a:spLocks noChangeArrowheads="1"/>
          </p:cNvSpPr>
          <p:nvPr/>
        </p:nvSpPr>
        <p:spPr bwMode="auto">
          <a:xfrm>
            <a:off x="4431555" y="5597227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4424046" y="5184477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56"/>
          <p:cNvSpPr txBox="1">
            <a:spLocks noChangeArrowheads="1"/>
          </p:cNvSpPr>
          <p:nvPr/>
        </p:nvSpPr>
        <p:spPr bwMode="auto">
          <a:xfrm>
            <a:off x="4550404" y="4782840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57"/>
          <p:cNvSpPr txBox="1">
            <a:spLocks noChangeArrowheads="1"/>
          </p:cNvSpPr>
          <p:nvPr/>
        </p:nvSpPr>
        <p:spPr bwMode="auto">
          <a:xfrm>
            <a:off x="4372766" y="3954165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58"/>
          <p:cNvSpPr txBox="1">
            <a:spLocks noChangeArrowheads="1"/>
          </p:cNvSpPr>
          <p:nvPr/>
        </p:nvSpPr>
        <p:spPr bwMode="auto">
          <a:xfrm>
            <a:off x="4451182" y="4371677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59"/>
          <p:cNvSpPr txBox="1">
            <a:spLocks noChangeArrowheads="1"/>
          </p:cNvSpPr>
          <p:nvPr/>
        </p:nvSpPr>
        <p:spPr bwMode="auto">
          <a:xfrm>
            <a:off x="4340867" y="3548873"/>
            <a:ext cx="3921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62"/>
          <p:cNvSpPr txBox="1">
            <a:spLocks noChangeArrowheads="1"/>
          </p:cNvSpPr>
          <p:nvPr/>
        </p:nvSpPr>
        <p:spPr bwMode="auto">
          <a:xfrm>
            <a:off x="4519743" y="313660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49"/>
          <p:cNvSpPr txBox="1">
            <a:spLocks noChangeArrowheads="1"/>
          </p:cNvSpPr>
          <p:nvPr/>
        </p:nvSpPr>
        <p:spPr bwMode="auto">
          <a:xfrm>
            <a:off x="4383846" y="2411115"/>
            <a:ext cx="568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endParaRPr lang="en-US" sz="11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64"/>
          <p:cNvSpPr txBox="1">
            <a:spLocks noChangeArrowheads="1"/>
          </p:cNvSpPr>
          <p:nvPr/>
        </p:nvSpPr>
        <p:spPr bwMode="auto">
          <a:xfrm>
            <a:off x="7496175" y="2082502"/>
            <a:ext cx="944563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2010+12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Change </a:t>
            </a:r>
            <a:r>
              <a:rPr lang="en-US" sz="11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vs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2008+09</a:t>
            </a:r>
            <a:endParaRPr lang="en-US" sz="1100" b="1" u="sng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US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61" name="TextBox 64"/>
          <p:cNvSpPr txBox="1">
            <a:spLocks noChangeArrowheads="1"/>
          </p:cNvSpPr>
          <p:nvPr/>
        </p:nvSpPr>
        <p:spPr bwMode="auto">
          <a:xfrm>
            <a:off x="6623316" y="2358727"/>
            <a:ext cx="9429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2008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48</a:t>
            </a:r>
          </a:p>
          <a:p>
            <a:pPr algn="ctr">
              <a:lnSpc>
                <a:spcPct val="150000"/>
              </a:lnSpc>
              <a:spcBef>
                <a:spcPts val="16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49</a:t>
            </a: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41</a:t>
            </a:r>
            <a:endParaRPr lang="en-US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47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4"/>
          <p:cNvSpPr txBox="1">
            <a:spLocks noChangeArrowheads="1"/>
          </p:cNvSpPr>
          <p:nvPr/>
        </p:nvSpPr>
        <p:spPr bwMode="auto">
          <a:xfrm>
            <a:off x="5771606" y="2358727"/>
            <a:ext cx="9429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  <a:endParaRPr lang="en-US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50</a:t>
            </a:r>
          </a:p>
          <a:p>
            <a:pPr algn="ctr">
              <a:lnSpc>
                <a:spcPct val="150000"/>
              </a:lnSpc>
              <a:spcBef>
                <a:spcPts val="1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48</a:t>
            </a: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57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53</a:t>
            </a: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55</a:t>
            </a: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48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2"/>
          <p:cNvSpPr txBox="1">
            <a:spLocks noChangeArrowheads="1"/>
          </p:cNvSpPr>
          <p:nvPr/>
        </p:nvSpPr>
        <p:spPr bwMode="auto">
          <a:xfrm>
            <a:off x="4453729" y="273020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Straight Arrow Connector 73"/>
          <p:cNvCxnSpPr>
            <a:cxnSpLocks noChangeShapeType="1"/>
          </p:cNvCxnSpPr>
          <p:nvPr/>
        </p:nvCxnSpPr>
        <p:spPr bwMode="auto">
          <a:xfrm rot="5400000">
            <a:off x="7876382" y="4503884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 type="arrow" w="med" len="med"/>
          </a:ln>
        </p:spPr>
      </p:cxnSp>
      <p:cxnSp>
        <p:nvCxnSpPr>
          <p:cNvPr id="87" name="Straight Arrow Connector 73"/>
          <p:cNvCxnSpPr>
            <a:cxnSpLocks noChangeShapeType="1"/>
          </p:cNvCxnSpPr>
          <p:nvPr/>
        </p:nvCxnSpPr>
        <p:spPr bwMode="auto">
          <a:xfrm rot="5400000">
            <a:off x="7881144" y="2850058"/>
            <a:ext cx="190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88" name="TextBox 64"/>
          <p:cNvSpPr txBox="1">
            <a:spLocks noChangeArrowheads="1"/>
          </p:cNvSpPr>
          <p:nvPr/>
        </p:nvSpPr>
        <p:spPr bwMode="auto">
          <a:xfrm>
            <a:off x="4988302" y="2362265"/>
            <a:ext cx="9429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endParaRPr lang="en-US" sz="1100" b="1" u="sng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  <a:endParaRPr lang="en-US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  <a:endParaRPr lang="en-US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49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49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38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ct val="150000"/>
              </a:lnSpc>
              <a:spcBef>
                <a:spcPts val="15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40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9413" y="1473200"/>
            <a:ext cx="8301037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 &amp; track awareness of safe boating messages communicated by the North American Safe Boating Awareness Week annual communication campaign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how well specific campaign messages are being communicated, in the areas of “Wearing PFDs”, “drinking &amp; boating”, “preparedness”, “cold water” and “boating training/education”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Identify who the campaign is reaching and opportunities to improve its reach &amp; impact</a:t>
            </a:r>
          </a:p>
          <a:p>
            <a:pPr marL="342900" indent="-342900">
              <a:spcAft>
                <a:spcPts val="1200"/>
              </a:spcAft>
              <a:buFont typeface="Arial" charset="0"/>
              <a:buAutoNum type="arabicPeriod"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 &amp; track boating safety attitudes and behaviours among Canadian boaters, and how they have been affected by awareness of the NASBAW campaign messages.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belief in 2012 that “I can put PFD on if I need to” as a top reason boaters are not always wearing their PFD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 Box 170"/>
          <p:cNvSpPr txBox="1">
            <a:spLocks noChangeArrowheads="1"/>
          </p:cNvSpPr>
          <p:nvPr/>
        </p:nvSpPr>
        <p:spPr bwMode="auto">
          <a:xfrm>
            <a:off x="165100" y="1186854"/>
            <a:ext cx="87130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0"/>
              </a:spcBef>
              <a:buFont typeface="Arial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Also more belief in 2010+2012 than 2008+09 that “it’s good enough to be a good swimmer“ as another top reason for not always wearing their PFD.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916"/>
          <p:cNvSpPr txBox="1">
            <a:spLocks noChangeArrowheads="1"/>
          </p:cNvSpPr>
          <p:nvPr/>
        </p:nvSpPr>
        <p:spPr bwMode="auto">
          <a:xfrm>
            <a:off x="114300" y="6507163"/>
            <a:ext cx="8343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5. Which if any of the following reasons describe why you do not always wear a  PFD or lifejacket when boating?</a:t>
            </a:r>
          </a:p>
        </p:txBody>
      </p:sp>
      <p:sp>
        <p:nvSpPr>
          <p:cNvPr id="7" name="Rectangle 232"/>
          <p:cNvSpPr>
            <a:spLocks noChangeArrowheads="1"/>
          </p:cNvSpPr>
          <p:nvPr/>
        </p:nvSpPr>
        <p:spPr bwMode="auto">
          <a:xfrm>
            <a:off x="641350" y="1592263"/>
            <a:ext cx="7583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Reasons for not Always wearing a PFD/lifejacket when out in a boat</a:t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> - % of boaters who do not always wear a PFD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8135" y="2141570"/>
          <a:ext cx="8748000" cy="411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000"/>
                <a:gridCol w="972000"/>
                <a:gridCol w="972000"/>
                <a:gridCol w="972000"/>
                <a:gridCol w="972000"/>
                <a:gridCol w="972000"/>
              </a:tblGrid>
              <a:tr h="477806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(222)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(210)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(195)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(215)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2010+12</a:t>
                      </a:r>
                      <a:br>
                        <a:rPr lang="en-CA" sz="1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r>
                        <a:rPr lang="en-CA" sz="10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vs</a:t>
                      </a:r>
                      <a:r>
                        <a:rPr lang="en-CA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2008+09</a:t>
                      </a:r>
                      <a:endParaRPr lang="en-US" sz="1000" b="1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can put a PFD on if I need to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a good swimmer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91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 is enough for me to know that there are PFDs available in the boat, if we need them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PFD is not comfortable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PFD restricts my activity on the boat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91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need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 wear a PFD when the boat is in shallow water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go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far enough from shore to need a PFD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3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When I go out on a large boat I don’t need to wear a PFD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391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tend to go along with other people on the boat. I will wear a PFD if they wear one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6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need to wear a PFD when the boat isn’t moving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2676"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think I will ever fall in the water and need a PFD</a:t>
                      </a:r>
                    </a:p>
                  </a:txBody>
                  <a:tcPr marL="36000" marR="0" marT="0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73"/>
          <p:cNvCxnSpPr>
            <a:cxnSpLocks noChangeShapeType="1"/>
          </p:cNvCxnSpPr>
          <p:nvPr/>
        </p:nvCxnSpPr>
        <p:spPr bwMode="auto">
          <a:xfrm rot="5400000">
            <a:off x="4562993" y="3764718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0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8318701" y="3076978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8330920" y="6050040"/>
            <a:ext cx="1889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4577171" y="4097871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3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4580716" y="4760636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4" name="Straight Arrow Connector 73"/>
          <p:cNvCxnSpPr>
            <a:cxnSpLocks noChangeShapeType="1"/>
          </p:cNvCxnSpPr>
          <p:nvPr/>
        </p:nvCxnSpPr>
        <p:spPr bwMode="auto">
          <a:xfrm rot="16200000" flipV="1">
            <a:off x="4570084" y="2751079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Rough water or being out in a kayak are the conditions that most motivate boaters to wear their PFDs; followed by being out in a canoe or small sailboat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 Box 170"/>
          <p:cNvSpPr txBox="1">
            <a:spLocks noChangeArrowheads="1"/>
          </p:cNvSpPr>
          <p:nvPr/>
        </p:nvSpPr>
        <p:spPr bwMode="auto">
          <a:xfrm>
            <a:off x="165100" y="1101790"/>
            <a:ext cx="87130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0"/>
              </a:spcBef>
              <a:buFont typeface="Arial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Little change since 2009 in how motivating these various factors are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18460" y="1881631"/>
          <a:ext cx="8070850" cy="4604229"/>
        </p:xfrm>
        <a:graphic>
          <a:graphicData uri="http://schemas.openxmlformats.org/presentationml/2006/ole">
            <p:oleObj spid="_x0000_s34818" name="Chart" r:id="rId3" imgW="3971834" imgH="2181134" progId="Excel.Shee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7100" y="1749127"/>
            <a:ext cx="2517775" cy="4575175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Overall % of boaters who would always wear a PFD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(before any conditions are mentioned)</a:t>
            </a:r>
          </a:p>
          <a:p>
            <a:pPr marL="177800" indent="-17780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Water is…</a:t>
            </a:r>
            <a:br>
              <a:rPr lang="en-US" sz="1100" b="1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Rough (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. can see white caps)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Calm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Cold</a:t>
            </a:r>
          </a:p>
          <a:p>
            <a:pPr marL="177800" indent="-17780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In an area…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/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I am not familiar with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I know very well</a:t>
            </a:r>
          </a:p>
          <a:p>
            <a:pPr marL="177800" indent="-177800">
              <a:lnSpc>
                <a:spcPts val="1800"/>
              </a:lnSpc>
              <a:spcBef>
                <a:spcPts val="40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Boat is…</a:t>
            </a:r>
            <a:br>
              <a:rPr lang="en-US" sz="1100" b="1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More than 50 feet from shore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Close to shore (within 50 feet)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Under way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Anchored or drifting</a:t>
            </a:r>
          </a:p>
          <a:p>
            <a:pPr marL="177800" indent="-177800">
              <a:lnSpc>
                <a:spcPts val="1800"/>
              </a:lnSpc>
              <a:spcBef>
                <a:spcPts val="0"/>
              </a:spcBef>
              <a:buFontTx/>
              <a:buNone/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Out in a…</a:t>
            </a:r>
            <a:br>
              <a:rPr lang="en-US" sz="1100" b="1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Kayak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Canoe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Small sailboat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Small, open powerboat &gt; 6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metres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52"/>
          <p:cNvSpPr txBox="1">
            <a:spLocks noChangeArrowheads="1"/>
          </p:cNvSpPr>
          <p:nvPr/>
        </p:nvSpPr>
        <p:spPr bwMode="auto">
          <a:xfrm>
            <a:off x="6245558" y="5326392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69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40"/>
          <p:cNvSpPr txBox="1">
            <a:spLocks noChangeArrowheads="1"/>
          </p:cNvSpPr>
          <p:nvPr/>
        </p:nvSpPr>
        <p:spPr bwMode="auto">
          <a:xfrm>
            <a:off x="5306570" y="4422624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41"/>
          <p:cNvSpPr txBox="1">
            <a:spLocks noChangeArrowheads="1"/>
          </p:cNvSpPr>
          <p:nvPr/>
        </p:nvSpPr>
        <p:spPr bwMode="auto">
          <a:xfrm>
            <a:off x="6031541" y="5553885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56"/>
          <p:cNvSpPr txBox="1">
            <a:spLocks noChangeArrowheads="1"/>
          </p:cNvSpPr>
          <p:nvPr/>
        </p:nvSpPr>
        <p:spPr bwMode="auto">
          <a:xfrm>
            <a:off x="5742467" y="4648049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7"/>
          <p:cNvSpPr txBox="1">
            <a:spLocks noChangeArrowheads="1"/>
          </p:cNvSpPr>
          <p:nvPr/>
        </p:nvSpPr>
        <p:spPr bwMode="auto">
          <a:xfrm>
            <a:off x="5532143" y="3746977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51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58"/>
          <p:cNvSpPr txBox="1">
            <a:spLocks noChangeArrowheads="1"/>
          </p:cNvSpPr>
          <p:nvPr/>
        </p:nvSpPr>
        <p:spPr bwMode="auto">
          <a:xfrm>
            <a:off x="5691076" y="4184980"/>
            <a:ext cx="3921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55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9"/>
          <p:cNvSpPr txBox="1">
            <a:spLocks noChangeArrowheads="1"/>
          </p:cNvSpPr>
          <p:nvPr/>
        </p:nvSpPr>
        <p:spPr bwMode="auto">
          <a:xfrm>
            <a:off x="5873935" y="3082922"/>
            <a:ext cx="3921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60"/>
          <p:cNvSpPr txBox="1">
            <a:spLocks noChangeArrowheads="1"/>
          </p:cNvSpPr>
          <p:nvPr/>
        </p:nvSpPr>
        <p:spPr bwMode="auto">
          <a:xfrm>
            <a:off x="5418322" y="2849079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61"/>
          <p:cNvSpPr txBox="1">
            <a:spLocks noChangeArrowheads="1"/>
          </p:cNvSpPr>
          <p:nvPr/>
        </p:nvSpPr>
        <p:spPr bwMode="auto">
          <a:xfrm>
            <a:off x="5383102" y="2192483"/>
            <a:ext cx="390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47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62"/>
          <p:cNvSpPr txBox="1">
            <a:spLocks noChangeArrowheads="1"/>
          </p:cNvSpPr>
          <p:nvPr/>
        </p:nvSpPr>
        <p:spPr bwMode="auto">
          <a:xfrm>
            <a:off x="6276717" y="2610328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70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49"/>
          <p:cNvSpPr txBox="1">
            <a:spLocks noChangeArrowheads="1"/>
          </p:cNvSpPr>
          <p:nvPr/>
        </p:nvSpPr>
        <p:spPr bwMode="auto">
          <a:xfrm>
            <a:off x="5551818" y="1861840"/>
            <a:ext cx="10525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(</a:t>
            </a: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n=423)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5879214" y="3534880"/>
            <a:ext cx="3921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60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52"/>
          <p:cNvSpPr txBox="1">
            <a:spLocks noChangeArrowheads="1"/>
          </p:cNvSpPr>
          <p:nvPr/>
        </p:nvSpPr>
        <p:spPr bwMode="auto">
          <a:xfrm>
            <a:off x="5210470" y="4874434"/>
            <a:ext cx="390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43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56"/>
          <p:cNvSpPr txBox="1">
            <a:spLocks noChangeArrowheads="1"/>
          </p:cNvSpPr>
          <p:nvPr/>
        </p:nvSpPr>
        <p:spPr bwMode="auto">
          <a:xfrm>
            <a:off x="5824868" y="6002040"/>
            <a:ext cx="392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58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56"/>
          <p:cNvSpPr txBox="1">
            <a:spLocks noChangeArrowheads="1"/>
          </p:cNvSpPr>
          <p:nvPr/>
        </p:nvSpPr>
        <p:spPr bwMode="auto">
          <a:xfrm>
            <a:off x="5999973" y="5774548"/>
            <a:ext cx="3921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63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42"/>
          <p:cNvSpPr>
            <a:spLocks noChangeArrowheads="1"/>
          </p:cNvSpPr>
          <p:nvPr/>
        </p:nvSpPr>
        <p:spPr bwMode="auto">
          <a:xfrm>
            <a:off x="6263021" y="5330673"/>
            <a:ext cx="285750" cy="2254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42"/>
          <p:cNvSpPr>
            <a:spLocks noChangeArrowheads="1"/>
          </p:cNvSpPr>
          <p:nvPr/>
        </p:nvSpPr>
        <p:spPr bwMode="auto">
          <a:xfrm>
            <a:off x="6297355" y="2614610"/>
            <a:ext cx="285750" cy="2254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32"/>
          <p:cNvSpPr>
            <a:spLocks noChangeArrowheads="1"/>
          </p:cNvSpPr>
          <p:nvPr/>
        </p:nvSpPr>
        <p:spPr bwMode="auto">
          <a:xfrm>
            <a:off x="3327400" y="1338179"/>
            <a:ext cx="436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% of boaters who say they would </a:t>
            </a:r>
            <a:r>
              <a:rPr lang="en-US" sz="1100" b="1" u="sng" dirty="0">
                <a:latin typeface="Arial" pitchFamily="34" charset="0"/>
                <a:cs typeface="Arial" pitchFamily="34" charset="0"/>
              </a:rPr>
              <a:t>Always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wear a PFD/lifejacket out in a boat under the following conditions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64"/>
          <p:cNvSpPr txBox="1">
            <a:spLocks noChangeArrowheads="1"/>
          </p:cNvSpPr>
          <p:nvPr/>
        </p:nvSpPr>
        <p:spPr bwMode="auto">
          <a:xfrm>
            <a:off x="8105775" y="1520527"/>
            <a:ext cx="9445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2010+12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Change </a:t>
            </a:r>
            <a:r>
              <a:rPr lang="en-US" sz="1100" b="1" dirty="0" err="1">
                <a:latin typeface="Arial" pitchFamily="34" charset="0"/>
                <a:cs typeface="Arial" pitchFamily="34" charset="0"/>
                <a:sym typeface="Symbol" pitchFamily="18" charset="2"/>
              </a:rPr>
              <a:t>vs</a:t>
            </a:r>
            <a: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/>
            </a:r>
            <a:br>
              <a:rPr lang="en-US" sz="1100" b="1" dirty="0">
                <a:latin typeface="Arial" pitchFamily="34" charset="0"/>
                <a:cs typeface="Arial" pitchFamily="34" charset="0"/>
                <a:sym typeface="Symbol" pitchFamily="18" charset="2"/>
              </a:rPr>
            </a:b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3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5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2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2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CA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1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</a:p>
        </p:txBody>
      </p:sp>
      <p:sp>
        <p:nvSpPr>
          <p:cNvPr id="27" name="TextBox 64"/>
          <p:cNvSpPr txBox="1">
            <a:spLocks noChangeArrowheads="1"/>
          </p:cNvSpPr>
          <p:nvPr/>
        </p:nvSpPr>
        <p:spPr bwMode="auto">
          <a:xfrm>
            <a:off x="7441824" y="1853902"/>
            <a:ext cx="9429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sz="1100" b="1" u="sng" dirty="0">
                <a:latin typeface="Arial" pitchFamily="34" charset="0"/>
                <a:cs typeface="Arial" pitchFamily="34" charset="0"/>
                <a:sym typeface="Symbol" pitchFamily="18" charset="2"/>
              </a:rPr>
              <a:t>2009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56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US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72</a:t>
            </a:r>
            <a:endParaRPr lang="en-US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63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63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57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50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57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46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70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65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64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61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916"/>
          <p:cNvSpPr txBox="1">
            <a:spLocks noChangeArrowheads="1"/>
          </p:cNvSpPr>
          <p:nvPr/>
        </p:nvSpPr>
        <p:spPr bwMode="auto">
          <a:xfrm>
            <a:off x="114300" y="6507163"/>
            <a:ext cx="8343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7. How often do you personally wear a PFD or lifejacket when out in a boat, under each of the following specific conditions?</a:t>
            </a:r>
          </a:p>
        </p:txBody>
      </p:sp>
      <p:sp>
        <p:nvSpPr>
          <p:cNvPr id="33" name="TextBox 64"/>
          <p:cNvSpPr txBox="1">
            <a:spLocks noChangeArrowheads="1"/>
          </p:cNvSpPr>
          <p:nvPr/>
        </p:nvSpPr>
        <p:spPr bwMode="auto">
          <a:xfrm>
            <a:off x="6786116" y="1857440"/>
            <a:ext cx="9429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endParaRPr lang="en-US" sz="1100" b="1" u="sng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US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52</a:t>
            </a:r>
            <a:endParaRPr lang="en-US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US" sz="11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75</a:t>
            </a:r>
            <a:endParaRPr lang="en-US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51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63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54</a:t>
            </a:r>
          </a:p>
          <a:p>
            <a:pPr algn="ctr">
              <a:spcBef>
                <a:spcPts val="600"/>
              </a:spcBef>
              <a:buFontTx/>
              <a:buNone/>
            </a:pP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60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49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58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42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71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65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66</a:t>
            </a:r>
            <a:endParaRPr lang="en-CA" sz="10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buFontTx/>
              <a:buNone/>
            </a:pPr>
            <a:r>
              <a:rPr lang="en-CA" sz="1000" b="1" dirty="0">
                <a:latin typeface="Arial" pitchFamily="34" charset="0"/>
                <a:cs typeface="Arial" pitchFamily="34" charset="0"/>
                <a:sym typeface="Symbol" pitchFamily="18" charset="2"/>
              </a:rPr>
              <a:t>61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42"/>
          <p:cNvSpPr>
            <a:spLocks noChangeArrowheads="1"/>
          </p:cNvSpPr>
          <p:nvPr/>
        </p:nvSpPr>
        <p:spPr bwMode="auto">
          <a:xfrm>
            <a:off x="6043279" y="5568136"/>
            <a:ext cx="285750" cy="460524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73"/>
          <p:cNvCxnSpPr>
            <a:cxnSpLocks noChangeShapeType="1"/>
          </p:cNvCxnSpPr>
          <p:nvPr/>
        </p:nvCxnSpPr>
        <p:spPr bwMode="auto">
          <a:xfrm rot="5400000">
            <a:off x="8469369" y="2195753"/>
            <a:ext cx="190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7" name="Straight Arrow Connector 73"/>
          <p:cNvCxnSpPr>
            <a:cxnSpLocks noChangeShapeType="1"/>
          </p:cNvCxnSpPr>
          <p:nvPr/>
        </p:nvCxnSpPr>
        <p:spPr bwMode="auto">
          <a:xfrm rot="5400000">
            <a:off x="6069998" y="3671836"/>
            <a:ext cx="332512" cy="3416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Positive impact on intent to wear PFDs evident for awareness of SBAW messages in both 2012 and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 Box 170"/>
          <p:cNvSpPr txBox="1">
            <a:spLocks noChangeArrowheads="1"/>
          </p:cNvSpPr>
          <p:nvPr/>
        </p:nvSpPr>
        <p:spPr bwMode="auto">
          <a:xfrm>
            <a:off x="165100" y="1101790"/>
            <a:ext cx="87130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spcBef>
                <a:spcPct val="0"/>
              </a:spcBef>
              <a:buFont typeface="Arial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Slightly broader impact in 2012 than 2010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32"/>
          <p:cNvSpPr>
            <a:spLocks noChangeArrowheads="1"/>
          </p:cNvSpPr>
          <p:nvPr/>
        </p:nvSpPr>
        <p:spPr bwMode="auto">
          <a:xfrm>
            <a:off x="3327400" y="1338179"/>
            <a:ext cx="436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% of boaters who say they would </a:t>
            </a:r>
            <a:r>
              <a:rPr lang="en-US" sz="1100" b="1" u="sng" dirty="0">
                <a:latin typeface="Arial" pitchFamily="34" charset="0"/>
                <a:cs typeface="Arial" pitchFamily="34" charset="0"/>
              </a:rPr>
              <a:t>Always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wear a PFD/lifejacket out in a boat under the following conditions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916"/>
          <p:cNvSpPr txBox="1">
            <a:spLocks noChangeArrowheads="1"/>
          </p:cNvSpPr>
          <p:nvPr/>
        </p:nvSpPr>
        <p:spPr bwMode="auto">
          <a:xfrm>
            <a:off x="114300" y="6507163"/>
            <a:ext cx="83439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7. How often do you personally wear a PFD or lifejacket when out in a boat, under each of the following specific conditions?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2911" y="1885114"/>
          <a:ext cx="8100000" cy="4388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/>
                <a:gridCol w="900000"/>
                <a:gridCol w="900000"/>
                <a:gridCol w="900000"/>
                <a:gridCol w="900000"/>
                <a:gridCol w="900000"/>
                <a:gridCol w="900000"/>
              </a:tblGrid>
              <a:tr h="19331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Awareness of NASBAW Campaign Messages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56599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26227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n-CA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Aware</a:t>
                      </a: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(198)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(258)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Highly 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(5+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(77)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n-CA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Aware</a:t>
                      </a: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(164)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(273)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Highly Aware</a:t>
                      </a:r>
                      <a:b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(5+ messages)</a:t>
                      </a: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(69)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Arial" pitchFamily="34" charset="0"/>
                          <a:cs typeface="Arial" pitchFamily="34" charset="0"/>
                        </a:rPr>
                        <a:t>Overall % of boaters who would always wear a PFD </a:t>
                      </a:r>
                      <a:br>
                        <a:rPr lang="en-US" sz="8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latin typeface="Arial" pitchFamily="34" charset="0"/>
                          <a:cs typeface="Arial" pitchFamily="34" charset="0"/>
                        </a:rPr>
                        <a:t>(before any conditions are mentioned)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Water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is…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Rough (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ie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can see white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caps)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spc="-2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Calm</a:t>
                      </a:r>
                      <a:endParaRPr lang="en-US" sz="800" spc="-2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2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Cold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 an area…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am not familiar with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know very well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 is…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More than 50 fee from shore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Close to shore (within 50 feet)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Under way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Anchored or drifting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Out in a…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Kayak</a:t>
                      </a: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Canoe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Small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sailboat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Small, open powerboat &gt;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6 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metres</a:t>
                      </a:r>
                      <a:endParaRPr lang="en-US" sz="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4472226" y="2710099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5368236" y="2700804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4475764" y="2990095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5371774" y="2980800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4475764" y="3245287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5371774" y="323599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" name="Oval 29"/>
          <p:cNvSpPr>
            <a:spLocks noChangeArrowheads="1"/>
          </p:cNvSpPr>
          <p:nvPr/>
        </p:nvSpPr>
        <p:spPr bwMode="auto">
          <a:xfrm>
            <a:off x="5371774" y="3491184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" name="Oval 29"/>
          <p:cNvSpPr>
            <a:spLocks noChangeArrowheads="1"/>
          </p:cNvSpPr>
          <p:nvPr/>
        </p:nvSpPr>
        <p:spPr bwMode="auto">
          <a:xfrm>
            <a:off x="4475764" y="3787570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5371774" y="377827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5375312" y="402637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5375312" y="4313463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4479302" y="4577950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5375312" y="456865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5368217" y="481675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5371755" y="506484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371780" y="537312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5375318" y="561058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5375318" y="5865781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5375318" y="6120973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4" name="Oval 29"/>
          <p:cNvSpPr>
            <a:spLocks noChangeArrowheads="1"/>
          </p:cNvSpPr>
          <p:nvPr/>
        </p:nvSpPr>
        <p:spPr bwMode="auto">
          <a:xfrm>
            <a:off x="7179978" y="6130244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8075988" y="6120949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7183516" y="5878590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8079526" y="5869295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7183516" y="5623398"/>
            <a:ext cx="232913" cy="16102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079526" y="5614103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0" name="Oval 29"/>
          <p:cNvSpPr>
            <a:spLocks noChangeArrowheads="1"/>
          </p:cNvSpPr>
          <p:nvPr/>
        </p:nvSpPr>
        <p:spPr bwMode="auto">
          <a:xfrm>
            <a:off x="8068893" y="4317008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8068893" y="4572200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2" name="Oval 29"/>
          <p:cNvSpPr>
            <a:spLocks noChangeArrowheads="1"/>
          </p:cNvSpPr>
          <p:nvPr/>
        </p:nvSpPr>
        <p:spPr bwMode="auto">
          <a:xfrm>
            <a:off x="8061798" y="4820297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8065336" y="5068394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4" name="Oval 29"/>
          <p:cNvSpPr>
            <a:spLocks noChangeArrowheads="1"/>
          </p:cNvSpPr>
          <p:nvPr/>
        </p:nvSpPr>
        <p:spPr bwMode="auto">
          <a:xfrm>
            <a:off x="8061923" y="270434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5" name="Oval 29"/>
          <p:cNvSpPr>
            <a:spLocks noChangeArrowheads="1"/>
          </p:cNvSpPr>
          <p:nvPr/>
        </p:nvSpPr>
        <p:spPr bwMode="auto">
          <a:xfrm>
            <a:off x="8065461" y="2984338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6" name="Oval 29"/>
          <p:cNvSpPr>
            <a:spLocks noChangeArrowheads="1"/>
          </p:cNvSpPr>
          <p:nvPr/>
        </p:nvSpPr>
        <p:spPr bwMode="auto">
          <a:xfrm>
            <a:off x="8065461" y="3239530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8065461" y="3494722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8" name="Oval 29"/>
          <p:cNvSpPr>
            <a:spLocks noChangeArrowheads="1"/>
          </p:cNvSpPr>
          <p:nvPr/>
        </p:nvSpPr>
        <p:spPr bwMode="auto">
          <a:xfrm>
            <a:off x="8065461" y="3781813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9" name="Oval 29"/>
          <p:cNvSpPr>
            <a:spLocks noChangeArrowheads="1"/>
          </p:cNvSpPr>
          <p:nvPr/>
        </p:nvSpPr>
        <p:spPr bwMode="auto">
          <a:xfrm>
            <a:off x="8068999" y="4029910"/>
            <a:ext cx="232913" cy="16677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Cold Water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one-third (36%) of boaters say they’ve heard messages about the risks of cold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489700"/>
            <a:ext cx="83439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9a. Have you seen or heard any communications/messages (for example in ads ,on posters, on  websites, at events or training programs, etc.) about the risks associated with cold water, immersion/falling into cold water, either recently or any time in the past year?  3. Please indicate how much you agree or disagree that each of these statements applies to you, </a:t>
            </a:r>
            <a:r>
              <a:rPr lang="en-US" sz="7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700" dirty="0">
                <a:latin typeface="Arial" pitchFamily="34" charset="0"/>
                <a:cs typeface="Arial" pitchFamily="34" charset="0"/>
              </a:rPr>
              <a:t>. describes things you are doing or intend to do this year (on a scale from 1[Strongly disagree] to 10[Strongly agree])</a:t>
            </a:r>
          </a:p>
        </p:txBody>
      </p:sp>
      <p:graphicFrame>
        <p:nvGraphicFramePr>
          <p:cNvPr id="6" name="Chart 27"/>
          <p:cNvGraphicFramePr>
            <a:graphicFrameLocks/>
          </p:cNvGraphicFramePr>
          <p:nvPr/>
        </p:nvGraphicFramePr>
        <p:xfrm>
          <a:off x="-105203" y="3160713"/>
          <a:ext cx="2619375" cy="1724025"/>
        </p:xfrm>
        <a:graphic>
          <a:graphicData uri="http://schemas.openxmlformats.org/presentationml/2006/ole">
            <p:oleObj spid="_x0000_s51202" name="Chart" r:id="rId3" imgW="2571931" imgH="1685834" progId="Excel.Sheet.8">
              <p:embed/>
            </p:oleObj>
          </a:graphicData>
        </a:graphic>
      </p:graphicFrame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848885" y="2813050"/>
            <a:ext cx="755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200" b="1">
                <a:latin typeface="Arial" pitchFamily="34" charset="0"/>
                <a:cs typeface="Arial" pitchFamily="34" charset="0"/>
              </a:rPr>
              <a:t>Total </a:t>
            </a:r>
            <a:br>
              <a:rPr lang="en-US" sz="1200" b="1">
                <a:latin typeface="Arial" pitchFamily="34" charset="0"/>
                <a:cs typeface="Arial" pitchFamily="34" charset="0"/>
              </a:rPr>
            </a:br>
            <a:r>
              <a:rPr lang="en-US" sz="1200" b="1">
                <a:latin typeface="Arial" pitchFamily="34" charset="0"/>
                <a:cs typeface="Arial" pitchFamily="34" charset="0"/>
              </a:rPr>
              <a:t>Boaters</a:t>
            </a:r>
          </a:p>
        </p:txBody>
      </p:sp>
      <p:cxnSp>
        <p:nvCxnSpPr>
          <p:cNvPr id="8" name="Straight Arrow Connector 8"/>
          <p:cNvCxnSpPr>
            <a:cxnSpLocks noChangeShapeType="1"/>
          </p:cNvCxnSpPr>
          <p:nvPr/>
        </p:nvCxnSpPr>
        <p:spPr bwMode="auto">
          <a:xfrm rot="5400000">
            <a:off x="1441023" y="3133725"/>
            <a:ext cx="404812" cy="382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 Box 170"/>
          <p:cNvSpPr txBox="1">
            <a:spLocks noChangeArrowheads="1"/>
          </p:cNvSpPr>
          <p:nvPr/>
        </p:nvSpPr>
        <p:spPr bwMode="auto">
          <a:xfrm>
            <a:off x="82550" y="1204945"/>
            <a:ext cx="862965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CA" sz="1050" dirty="0" smtClean="0">
                <a:latin typeface="Arial" pitchFamily="34" charset="0"/>
                <a:cs typeface="Arial" pitchFamily="34" charset="0"/>
              </a:rPr>
              <a:t>Higher cold </a:t>
            </a:r>
            <a:r>
              <a:rPr lang="en-CA" sz="1050" dirty="0">
                <a:latin typeface="Arial" pitchFamily="34" charset="0"/>
                <a:cs typeface="Arial" pitchFamily="34" charset="0"/>
              </a:rPr>
              <a:t>water </a:t>
            </a:r>
            <a:r>
              <a:rPr lang="en-CA" sz="1050" dirty="0" smtClean="0">
                <a:latin typeface="Arial" pitchFamily="34" charset="0"/>
                <a:cs typeface="Arial" pitchFamily="34" charset="0"/>
              </a:rPr>
              <a:t>message awareness </a:t>
            </a:r>
            <a:r>
              <a:rPr lang="en-CA" sz="1050" dirty="0">
                <a:latin typeface="Arial" pitchFamily="34" charset="0"/>
                <a:cs typeface="Arial" pitchFamily="34" charset="0"/>
              </a:rPr>
              <a:t>among </a:t>
            </a:r>
            <a:r>
              <a:rPr lang="en-CA" sz="1050" dirty="0" smtClean="0">
                <a:latin typeface="Arial" pitchFamily="34" charset="0"/>
                <a:cs typeface="Arial" pitchFamily="34" charset="0"/>
              </a:rPr>
              <a:t>older </a:t>
            </a:r>
            <a:r>
              <a:rPr lang="en-CA" sz="1050" dirty="0">
                <a:latin typeface="Arial" pitchFamily="34" charset="0"/>
                <a:cs typeface="Arial" pitchFamily="34" charset="0"/>
              </a:rPr>
              <a:t>boaters </a:t>
            </a:r>
            <a:r>
              <a:rPr lang="en-CA" sz="1050" dirty="0" smtClean="0">
                <a:latin typeface="Arial" pitchFamily="34" charset="0"/>
                <a:cs typeface="Arial" pitchFamily="34" charset="0"/>
              </a:rPr>
              <a:t>55+ </a:t>
            </a:r>
            <a:r>
              <a:rPr lang="en-CA" sz="1050" dirty="0">
                <a:latin typeface="Arial" pitchFamily="34" charset="0"/>
                <a:cs typeface="Arial" pitchFamily="34" charset="0"/>
              </a:rPr>
              <a:t>years </a:t>
            </a:r>
            <a:r>
              <a:rPr lang="en-CA" sz="1050" dirty="0" smtClean="0">
                <a:latin typeface="Arial" pitchFamily="34" charset="0"/>
                <a:cs typeface="Arial" pitchFamily="34" charset="0"/>
              </a:rPr>
              <a:t>(54%), and boat drivers (54%)</a:t>
            </a:r>
            <a:endParaRPr lang="en-US" sz="1050" dirty="0">
              <a:latin typeface="Arial" pitchFamily="34" charset="0"/>
              <a:cs typeface="Arial" pitchFamily="34" charset="0"/>
            </a:endParaRPr>
          </a:p>
          <a:p>
            <a:pPr marL="177800" indent="-1778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Less evidence in 2012 than 2010 that those who have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seen/heard cold water messages, have more positive cold water attitudes &amp; intended behaviour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008438" y="2297113"/>
          <a:ext cx="4849812" cy="3260539"/>
        </p:xfrm>
        <a:graphic>
          <a:graphicData uri="http://schemas.openxmlformats.org/presentationml/2006/ole">
            <p:oleObj spid="_x0000_s51203" name="Worksheet" r:id="rId4" imgW="3981631" imgH="1581331" progId="Excel.Sheet.8">
              <p:embed/>
            </p:oleObj>
          </a:graphicData>
        </a:graphic>
      </p:graphicFrame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2378010" y="2179638"/>
            <a:ext cx="3235989" cy="3552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1200"/>
              </a:spcBef>
              <a:spcAft>
                <a:spcPts val="800"/>
              </a:spcAft>
              <a:buFontTx/>
              <a:buNone/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Safe boating cold water attitudes &amp; </a:t>
            </a:r>
            <a:r>
              <a:rPr lang="en-US" sz="1050" b="1" dirty="0" err="1"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050" b="1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1050" b="1" dirty="0">
                <a:latin typeface="Arial" pitchFamily="34" charset="0"/>
                <a:cs typeface="Arial" pitchFamily="34" charset="0"/>
              </a:rPr>
            </a:br>
            <a:r>
              <a:rPr lang="en-US" sz="800" dirty="0">
                <a:latin typeface="Arial" pitchFamily="34" charset="0"/>
                <a:cs typeface="Arial" pitchFamily="34" charset="0"/>
              </a:rPr>
              <a:t>(% of boaters who strongly agree (top-2-box 9-10 on 10 pt scale)</a:t>
            </a:r>
            <a:endParaRPr lang="en-US" sz="100" b="1" dirty="0">
              <a:latin typeface="Arial" pitchFamily="34" charset="0"/>
              <a:cs typeface="Arial" pitchFamily="34" charset="0"/>
            </a:endParaRPr>
          </a:p>
          <a:p>
            <a:pPr marL="177800" algn="r">
              <a:spcBef>
                <a:spcPts val="0"/>
              </a:spcBef>
              <a:buFontTx/>
              <a:buNone/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I’m going to make a point of being better prepared for the possibility of falling into cold water this season, by wearing my lifejacket</a:t>
            </a:r>
          </a:p>
          <a:p>
            <a:pPr marL="177800" algn="r">
              <a:spcBef>
                <a:spcPts val="0"/>
              </a:spcBef>
              <a:buFontTx/>
              <a:buNone/>
              <a:defRPr/>
            </a:pPr>
            <a:endParaRPr lang="en-CA" sz="1000" dirty="0">
              <a:latin typeface="Arial" pitchFamily="34" charset="0"/>
              <a:cs typeface="Arial" pitchFamily="34" charset="0"/>
            </a:endParaRPr>
          </a:p>
          <a:p>
            <a:pPr marL="177800" algn="r">
              <a:spcBef>
                <a:spcPts val="0"/>
              </a:spcBef>
              <a:buFontTx/>
              <a:buNone/>
              <a:defRPr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marL="177800" algn="r">
              <a:spcBef>
                <a:spcPts val="1800"/>
              </a:spcBef>
              <a:buFontTx/>
              <a:buNone/>
              <a:defRPr/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don’t worry about the temperature of the water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1000" dirty="0" smtClean="0">
                <a:latin typeface="Arial" pitchFamily="34" charset="0"/>
                <a:cs typeface="Arial" pitchFamily="34" charset="0"/>
              </a:rPr>
            </a:br>
            <a:r>
              <a:rPr lang="en-US" sz="10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I don’t boat during what I consider to be the cold water season</a:t>
            </a:r>
          </a:p>
          <a:p>
            <a:pPr marL="177800" algn="r">
              <a:spcBef>
                <a:spcPts val="1200"/>
              </a:spcBef>
              <a:buFontTx/>
              <a:buNone/>
              <a:defRPr/>
            </a:pP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marL="177800" algn="r">
              <a:buFontTx/>
              <a:buNone/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77800" algn="r">
              <a:spcBef>
                <a:spcPts val="1200"/>
              </a:spcBef>
              <a:buFontTx/>
              <a:buNone/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I feel that I am well prepared for the possibility of cold water immersion/ falling into cold water while out in a boat</a:t>
            </a:r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6526803" y="4777747"/>
            <a:ext cx="3905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1050" b="1" dirty="0" smtClean="0">
                <a:latin typeface="Arial" pitchFamily="34" charset="0"/>
                <a:cs typeface="Arial" pitchFamily="34" charset="0"/>
              </a:rPr>
              <a:t>27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31"/>
          <p:cNvSpPr txBox="1">
            <a:spLocks noChangeArrowheads="1"/>
          </p:cNvSpPr>
          <p:nvPr/>
        </p:nvSpPr>
        <p:spPr bwMode="auto">
          <a:xfrm>
            <a:off x="6610156" y="3704265"/>
            <a:ext cx="3921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7172131" y="2737928"/>
            <a:ext cx="3921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CA" sz="1050" b="1" dirty="0" smtClean="0">
                <a:latin typeface="Arial" pitchFamily="34" charset="0"/>
                <a:cs typeface="Arial" pitchFamily="34" charset="0"/>
              </a:rPr>
              <a:t>48</a:t>
            </a:r>
            <a:endParaRPr lang="en-US" sz="105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394858" y="5861081"/>
            <a:ext cx="4533900" cy="385338"/>
            <a:chOff x="5248894" y="5997044"/>
            <a:chExt cx="3096498" cy="384778"/>
          </a:xfrm>
        </p:grpSpPr>
        <p:sp>
          <p:nvSpPr>
            <p:cNvPr id="19" name="Rectangle 43"/>
            <p:cNvSpPr>
              <a:spLocks noChangeArrowheads="1"/>
            </p:cNvSpPr>
            <p:nvPr/>
          </p:nvSpPr>
          <p:spPr bwMode="auto">
            <a:xfrm>
              <a:off x="5296345" y="6151280"/>
              <a:ext cx="130628" cy="106878"/>
            </a:xfrm>
            <a:prstGeom prst="rect">
              <a:avLst/>
            </a:prstGeom>
            <a:solidFill>
              <a:srgbClr val="37609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45"/>
            <p:cNvSpPr txBox="1">
              <a:spLocks noChangeArrowheads="1"/>
            </p:cNvSpPr>
            <p:nvPr/>
          </p:nvSpPr>
          <p:spPr bwMode="auto">
            <a:xfrm>
              <a:off x="5403196" y="6091905"/>
              <a:ext cx="2942196" cy="261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boaters 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who have seen/heard about risks of cold </a:t>
              </a:r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water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46"/>
            <p:cNvSpPr>
              <a:spLocks noChangeArrowheads="1"/>
            </p:cNvSpPr>
            <p:nvPr/>
          </p:nvSpPr>
          <p:spPr bwMode="auto">
            <a:xfrm>
              <a:off x="5248894" y="5997044"/>
              <a:ext cx="2970893" cy="38477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ectangle 232"/>
          <p:cNvSpPr>
            <a:spLocks noChangeArrowheads="1"/>
          </p:cNvSpPr>
          <p:nvPr/>
        </p:nvSpPr>
        <p:spPr bwMode="auto">
          <a:xfrm>
            <a:off x="5407258" y="1807385"/>
            <a:ext cx="2514009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%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strongly agree</a:t>
            </a:r>
            <a:br>
              <a:rPr lang="en-US" sz="1100" b="1" dirty="0">
                <a:latin typeface="Arial" pitchFamily="34" charset="0"/>
                <a:cs typeface="Arial" pitchFamily="34" charset="0"/>
              </a:rPr>
            </a:br>
            <a:r>
              <a:rPr lang="en-US" sz="1000" b="1" dirty="0">
                <a:latin typeface="Arial" pitchFamily="34" charset="0"/>
                <a:cs typeface="Arial" pitchFamily="34" charset="0"/>
              </a:rPr>
              <a:t> (top-2-box 9-10 on 10 pt scale)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52"/>
          <p:cNvSpPr>
            <a:spLocks noChangeArrowheads="1"/>
          </p:cNvSpPr>
          <p:nvPr/>
        </p:nvSpPr>
        <p:spPr bwMode="auto">
          <a:xfrm>
            <a:off x="8068406" y="2749040"/>
            <a:ext cx="296862" cy="2254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6623" y="2876550"/>
            <a:ext cx="904048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36%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say they have seen/heard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about the risks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of cold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water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dirty="0" smtClean="0">
                <a:latin typeface="Arial" pitchFamily="34" charset="0"/>
                <a:cs typeface="Arial" pitchFamily="34" charset="0"/>
              </a:rPr>
              <a:t>(40% in 2010)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 rot="20492460">
            <a:off x="1807735" y="2151063"/>
            <a:ext cx="1404937" cy="500062"/>
          </a:xfrm>
          <a:custGeom>
            <a:avLst/>
            <a:gdLst>
              <a:gd name="connsiteX0" fmla="*/ 0 w 3683000"/>
              <a:gd name="connsiteY0" fmla="*/ 461433 h 461433"/>
              <a:gd name="connsiteX1" fmla="*/ 1841500 w 3683000"/>
              <a:gd name="connsiteY1" fmla="*/ 42333 h 461433"/>
              <a:gd name="connsiteX2" fmla="*/ 3683000 w 3683000"/>
              <a:gd name="connsiteY2" fmla="*/ 207433 h 461433"/>
              <a:gd name="connsiteX3" fmla="*/ 3683000 w 3683000"/>
              <a:gd name="connsiteY3" fmla="*/ 207433 h 46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0" h="461433">
                <a:moveTo>
                  <a:pt x="0" y="461433"/>
                </a:moveTo>
                <a:cubicBezTo>
                  <a:pt x="613833" y="273049"/>
                  <a:pt x="1227667" y="84666"/>
                  <a:pt x="1841500" y="42333"/>
                </a:cubicBezTo>
                <a:cubicBezTo>
                  <a:pt x="2455333" y="0"/>
                  <a:pt x="3683000" y="207433"/>
                  <a:pt x="3683000" y="207433"/>
                </a:cubicBezTo>
                <a:lnTo>
                  <a:pt x="3683000" y="207433"/>
                </a:lnTo>
              </a:path>
            </a:pathLst>
          </a:custGeom>
          <a:noFill/>
          <a:ln w="381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9"/>
          <p:cNvSpPr txBox="1">
            <a:spLocks noChangeArrowheads="1"/>
          </p:cNvSpPr>
          <p:nvPr/>
        </p:nvSpPr>
        <p:spPr bwMode="auto">
          <a:xfrm>
            <a:off x="7051088" y="2202096"/>
            <a:ext cx="56182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2012</a:t>
            </a:r>
            <a:r>
              <a:rPr lang="en-US" sz="11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64"/>
          <p:cNvSpPr txBox="1">
            <a:spLocks noChangeArrowheads="1"/>
          </p:cNvSpPr>
          <p:nvPr/>
        </p:nvSpPr>
        <p:spPr bwMode="auto">
          <a:xfrm>
            <a:off x="7881315" y="2144531"/>
            <a:ext cx="699147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  <a:spcAft>
                <a:spcPts val="1200"/>
              </a:spcAft>
              <a:buFontTx/>
              <a:buNone/>
            </a:pPr>
            <a:r>
              <a:rPr lang="en-US" sz="1100" b="1" u="sng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2010</a:t>
            </a:r>
            <a:endParaRPr lang="en-US" sz="1050" b="1" u="sng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ts val="1000"/>
              </a:spcBef>
              <a:spcAft>
                <a:spcPts val="1000"/>
              </a:spcAft>
              <a:buFontTx/>
              <a:buNone/>
            </a:pPr>
            <a:r>
              <a:rPr lang="en-CA" sz="105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59</a:t>
            </a:r>
          </a:p>
          <a:p>
            <a:pPr algn="ctr">
              <a:lnSpc>
                <a:spcPts val="2000"/>
              </a:lnSpc>
              <a:spcAft>
                <a:spcPts val="1200"/>
              </a:spcAft>
              <a:buFontTx/>
              <a:buNone/>
            </a:pPr>
            <a:endParaRPr lang="en-CA" sz="105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CA" sz="105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30</a:t>
            </a:r>
          </a:p>
          <a:p>
            <a:pPr algn="ctr">
              <a:lnSpc>
                <a:spcPts val="2000"/>
              </a:lnSpc>
              <a:spcAft>
                <a:spcPts val="1200"/>
              </a:spcAft>
              <a:buFontTx/>
              <a:buNone/>
            </a:pPr>
            <a:endParaRPr lang="en-CA" sz="105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buFontTx/>
              <a:buNone/>
            </a:pPr>
            <a:endParaRPr lang="en-CA" sz="105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algn="ctr">
              <a:lnSpc>
                <a:spcPts val="2000"/>
              </a:lnSpc>
              <a:spcBef>
                <a:spcPts val="600"/>
              </a:spcBef>
              <a:spcAft>
                <a:spcPts val="1800"/>
              </a:spcAft>
              <a:buFontTx/>
              <a:buNone/>
            </a:pPr>
            <a:r>
              <a:rPr lang="en-CA" sz="105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39</a:t>
            </a:r>
          </a:p>
          <a:p>
            <a:pPr algn="ctr">
              <a:lnSpc>
                <a:spcPts val="2000"/>
              </a:lnSpc>
              <a:spcAft>
                <a:spcPts val="1200"/>
              </a:spcAft>
              <a:buFontTx/>
              <a:buNone/>
            </a:pPr>
            <a:endParaRPr lang="en-US" sz="105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cxnSp>
        <p:nvCxnSpPr>
          <p:cNvPr id="31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445665" y="2835465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6727361" y="4888059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Oval 42"/>
          <p:cNvSpPr>
            <a:spLocks noChangeArrowheads="1"/>
          </p:cNvSpPr>
          <p:nvPr/>
        </p:nvSpPr>
        <p:spPr bwMode="auto">
          <a:xfrm>
            <a:off x="7174175" y="2727344"/>
            <a:ext cx="285750" cy="2254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 generation of awareness of cold water risks from boating safety organizations in 2012 than 2010 – </a:t>
            </a:r>
            <a:r>
              <a:rPr lang="en-CA" dirty="0" err="1" smtClean="0"/>
              <a:t>ie</a:t>
            </a:r>
            <a:r>
              <a:rPr lang="en-CA" dirty="0" smtClean="0"/>
              <a:t>. via their brochures/pamphlets and instructors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519552"/>
            <a:ext cx="8343900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9b.  Which of the following are ways you have seen or heard about risks associated with cold water immersion or falling into cold water?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17798" y="2123063"/>
          <a:ext cx="5221616" cy="40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000"/>
                <a:gridCol w="720000"/>
                <a:gridCol w="82961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of Boaters</a:t>
                      </a:r>
                      <a:b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who have seen/heard</a:t>
                      </a:r>
                      <a:endParaRPr lang="en-US" sz="900" b="1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72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 (169)</a:t>
                      </a:r>
                      <a:endParaRPr lang="en-US" sz="900" b="1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720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en-US" sz="9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 (179)</a:t>
                      </a:r>
                      <a:endParaRPr lang="en-US" sz="900" b="1" u="sng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720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Ads (net)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78%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76%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TV ads/PSAs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Radio ads/PSAs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Signs/posters/billboards/malls/transit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Newspaper ads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Internet/website ads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News coverage/articles/blogs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(net)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69%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News coverage, incl. TV, radio, newspaper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Magazine articles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Online blogs, forums, magazine websites, other websites, etc.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TV program/documentary show, </a:t>
                      </a:r>
                      <a:r>
                        <a:rPr lang="en-US" sz="9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eg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Cold Water Boot Camp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Brochures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or pamphlets, 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eg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from water safety or boating </a:t>
                      </a:r>
                      <a:r>
                        <a:rPr lang="en-US" sz="9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org’ns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Training session</a:t>
                      </a:r>
                      <a:r>
                        <a:rPr lang="en-CA" sz="9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/class (net)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Video shown in training session/class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From what instructor said in training session/class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In another type of training session/class, </a:t>
                      </a:r>
                      <a:r>
                        <a:rPr lang="en-CA" sz="9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eg</a:t>
                      </a: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at school, etc.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Friend or family member told me about it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sz="9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7200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32"/>
          <p:cNvSpPr>
            <a:spLocks noChangeArrowheads="1"/>
          </p:cNvSpPr>
          <p:nvPr/>
        </p:nvSpPr>
        <p:spPr bwMode="auto">
          <a:xfrm>
            <a:off x="4444472" y="1777947"/>
            <a:ext cx="37084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Sources for seeing/hearing about cold water risks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617798" y="1694438"/>
            <a:ext cx="5284677" cy="450240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rot="20492460">
            <a:off x="1804874" y="2126238"/>
            <a:ext cx="2806700" cy="500062"/>
          </a:xfrm>
          <a:custGeom>
            <a:avLst/>
            <a:gdLst>
              <a:gd name="connsiteX0" fmla="*/ 0 w 3683000"/>
              <a:gd name="connsiteY0" fmla="*/ 461433 h 461433"/>
              <a:gd name="connsiteX1" fmla="*/ 1841500 w 3683000"/>
              <a:gd name="connsiteY1" fmla="*/ 42333 h 461433"/>
              <a:gd name="connsiteX2" fmla="*/ 3683000 w 3683000"/>
              <a:gd name="connsiteY2" fmla="*/ 207433 h 461433"/>
              <a:gd name="connsiteX3" fmla="*/ 3683000 w 3683000"/>
              <a:gd name="connsiteY3" fmla="*/ 207433 h 46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0" h="461433">
                <a:moveTo>
                  <a:pt x="0" y="461433"/>
                </a:moveTo>
                <a:cubicBezTo>
                  <a:pt x="613833" y="273049"/>
                  <a:pt x="1227667" y="84666"/>
                  <a:pt x="1841500" y="42333"/>
                </a:cubicBezTo>
                <a:cubicBezTo>
                  <a:pt x="2455333" y="0"/>
                  <a:pt x="3683000" y="207433"/>
                  <a:pt x="3683000" y="207433"/>
                </a:cubicBezTo>
                <a:lnTo>
                  <a:pt x="3683000" y="207433"/>
                </a:lnTo>
              </a:path>
            </a:pathLst>
          </a:custGeom>
          <a:noFill/>
          <a:ln w="38100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70"/>
          <p:cNvSpPr txBox="1">
            <a:spLocks noChangeArrowheads="1"/>
          </p:cNvSpPr>
          <p:nvPr/>
        </p:nvSpPr>
        <p:spPr bwMode="auto">
          <a:xfrm>
            <a:off x="213175" y="1192373"/>
            <a:ext cx="86296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0"/>
              </a:spcBef>
              <a:buFont typeface="Arial" pitchFamily="34" charset="0"/>
              <a:buChar char="•"/>
            </a:pPr>
            <a:r>
              <a:rPr lang="en-CA" sz="1100" dirty="0" smtClean="0">
                <a:latin typeface="Arial" pitchFamily="34" charset="0"/>
                <a:cs typeface="Arial" pitchFamily="34" charset="0"/>
              </a:rPr>
              <a:t>Somewhat more awareness generated by radio and outdoor/mall/transit media</a:t>
            </a:r>
          </a:p>
          <a:p>
            <a:pPr marL="177800" indent="-177800">
              <a:spcBef>
                <a:spcPct val="0"/>
              </a:spcBef>
              <a:buFont typeface="Arial" pitchFamily="34" charset="0"/>
              <a:buChar char="•"/>
            </a:pPr>
            <a:r>
              <a:rPr lang="en-CA" sz="1100" dirty="0" smtClean="0">
                <a:latin typeface="Arial" pitchFamily="34" charset="0"/>
                <a:cs typeface="Arial" pitchFamily="34" charset="0"/>
              </a:rPr>
              <a:t>Somewhat less recognition of hearing about cold water risks via news coverage/articles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hart 27"/>
          <p:cNvGraphicFramePr>
            <a:graphicFrameLocks/>
          </p:cNvGraphicFramePr>
          <p:nvPr/>
        </p:nvGraphicFramePr>
        <p:xfrm>
          <a:off x="-258876" y="3329563"/>
          <a:ext cx="2619375" cy="1724025"/>
        </p:xfrm>
        <a:graphic>
          <a:graphicData uri="http://schemas.openxmlformats.org/presentationml/2006/ole">
            <p:oleObj spid="_x0000_s36866" name="Chart" r:id="rId3" imgW="2571931" imgH="1685834" progId="Excel.Sheet.8">
              <p:embed/>
            </p:oleObj>
          </a:graphicData>
        </a:graphic>
      </p:graphicFrame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695212" y="2981900"/>
            <a:ext cx="755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Total </a:t>
            </a:r>
            <a:br>
              <a:rPr lang="en-US" sz="1200" b="1" dirty="0">
                <a:latin typeface="Arial" pitchFamily="34" charset="0"/>
                <a:cs typeface="Arial" pitchFamily="34" charset="0"/>
              </a:rPr>
            </a:br>
            <a:r>
              <a:rPr lang="en-US" sz="1200" b="1" dirty="0">
                <a:latin typeface="Arial" pitchFamily="34" charset="0"/>
                <a:cs typeface="Arial" pitchFamily="34" charset="0"/>
              </a:rPr>
              <a:t>Boaters</a:t>
            </a:r>
          </a:p>
        </p:txBody>
      </p:sp>
      <p:cxnSp>
        <p:nvCxnSpPr>
          <p:cNvPr id="14" name="Straight Arrow Connector 8"/>
          <p:cNvCxnSpPr>
            <a:cxnSpLocks noChangeShapeType="1"/>
          </p:cNvCxnSpPr>
          <p:nvPr/>
        </p:nvCxnSpPr>
        <p:spPr bwMode="auto">
          <a:xfrm rot="5400000">
            <a:off x="1287350" y="3302575"/>
            <a:ext cx="404812" cy="3825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" name="TextBox 14"/>
          <p:cNvSpPr txBox="1"/>
          <p:nvPr/>
        </p:nvSpPr>
        <p:spPr>
          <a:xfrm>
            <a:off x="1642949" y="3045400"/>
            <a:ext cx="1270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36%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say they have seen/heard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about the risks </a:t>
            </a:r>
            <a:br>
              <a:rPr lang="en-US" sz="900" dirty="0">
                <a:latin typeface="Arial" pitchFamily="34" charset="0"/>
                <a:cs typeface="Arial" pitchFamily="34" charset="0"/>
              </a:rPr>
            </a:br>
            <a:r>
              <a:rPr lang="en-US" sz="900" dirty="0">
                <a:latin typeface="Arial" pitchFamily="34" charset="0"/>
                <a:cs typeface="Arial" pitchFamily="34" charset="0"/>
              </a:rPr>
              <a:t>of cold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water</a:t>
            </a:r>
            <a:br>
              <a:rPr lang="en-US" sz="900" dirty="0" smtClean="0">
                <a:latin typeface="Arial" pitchFamily="34" charset="0"/>
                <a:cs typeface="Arial" pitchFamily="34" charset="0"/>
              </a:rPr>
            </a:br>
            <a:r>
              <a:rPr lang="en-US" sz="900" dirty="0" smtClean="0">
                <a:latin typeface="Arial" pitchFamily="34" charset="0"/>
                <a:cs typeface="Arial" pitchFamily="34" charset="0"/>
              </a:rPr>
              <a:t>(40% in 2010)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737580" y="5624807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7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756525" y="4994492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771227" y="392059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9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7733627" y="328924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0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7731652" y="306164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2438400"/>
            <a:ext cx="6400800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2590800"/>
            <a:ext cx="6096000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Appendix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Demographic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" name="Text Box 1916"/>
          <p:cNvSpPr txBox="1">
            <a:spLocks noChangeArrowheads="1"/>
          </p:cNvSpPr>
          <p:nvPr/>
        </p:nvSpPr>
        <p:spPr bwMode="auto">
          <a:xfrm>
            <a:off x="867143" y="6548356"/>
            <a:ext cx="5258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              = significantly different from June 2010 results at 95% confidence level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5446" y="6574416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52"/>
          <p:cNvSpPr>
            <a:spLocks noChangeArrowheads="1"/>
          </p:cNvSpPr>
          <p:nvPr/>
        </p:nvSpPr>
        <p:spPr bwMode="auto">
          <a:xfrm>
            <a:off x="565316" y="6556952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9136" y="1146483"/>
          <a:ext cx="7551571" cy="5206975"/>
        </p:xfrm>
        <a:graphic>
          <a:graphicData uri="http://schemas.openxmlformats.org/drawingml/2006/table">
            <a:tbl>
              <a:tblPr/>
              <a:tblGrid>
                <a:gridCol w="3600000"/>
                <a:gridCol w="697913"/>
                <a:gridCol w="629106"/>
                <a:gridCol w="629106"/>
                <a:gridCol w="55539"/>
                <a:gridCol w="681695"/>
                <a:gridCol w="629106"/>
                <a:gridCol w="629106"/>
              </a:tblGrid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INTERVIEWS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BOATERS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(1004)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(1022)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(1017)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(442)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(437)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(436)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27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Language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English</a:t>
                      </a:r>
                    </a:p>
                  </a:txBody>
                  <a:tcPr marL="110669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French</a:t>
                      </a:r>
                    </a:p>
                  </a:txBody>
                  <a:tcPr marL="110669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Gender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Male</a:t>
                      </a:r>
                    </a:p>
                  </a:txBody>
                  <a:tcPr marL="110669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Female</a:t>
                      </a:r>
                    </a:p>
                  </a:txBody>
                  <a:tcPr marL="110669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66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18-24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25-34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35-44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45-54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55-64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65+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(Summary)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18-34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35-54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55+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932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Grade School or Some High School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High School Completed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Technical or Trade School/Community College Completed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Some Community College or University, Not Completed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University Degree, such as a Bachelor's Degree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Post-Graduate Degree, such as a Master's or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Ph.D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Degree</a:t>
                      </a:r>
                    </a:p>
                  </a:txBody>
                  <a:tcPr marL="110669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Oval 52"/>
          <p:cNvSpPr>
            <a:spLocks noChangeArrowheads="1"/>
          </p:cNvSpPr>
          <p:nvPr/>
        </p:nvSpPr>
        <p:spPr bwMode="auto">
          <a:xfrm>
            <a:off x="5812077" y="5845883"/>
            <a:ext cx="336045" cy="16661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52"/>
          <p:cNvSpPr>
            <a:spLocks noChangeArrowheads="1"/>
          </p:cNvSpPr>
          <p:nvPr/>
        </p:nvSpPr>
        <p:spPr bwMode="auto">
          <a:xfrm>
            <a:off x="5838734" y="5458522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52"/>
          <p:cNvSpPr>
            <a:spLocks noChangeArrowheads="1"/>
          </p:cNvSpPr>
          <p:nvPr/>
        </p:nvSpPr>
        <p:spPr bwMode="auto">
          <a:xfrm>
            <a:off x="5835858" y="3747616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52"/>
          <p:cNvSpPr>
            <a:spLocks noChangeArrowheads="1"/>
          </p:cNvSpPr>
          <p:nvPr/>
        </p:nvSpPr>
        <p:spPr bwMode="auto">
          <a:xfrm>
            <a:off x="5835858" y="3385307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52"/>
          <p:cNvSpPr>
            <a:spLocks noChangeArrowheads="1"/>
          </p:cNvSpPr>
          <p:nvPr/>
        </p:nvSpPr>
        <p:spPr bwMode="auto">
          <a:xfrm>
            <a:off x="7828559" y="5455646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52"/>
          <p:cNvSpPr>
            <a:spLocks noChangeArrowheads="1"/>
          </p:cNvSpPr>
          <p:nvPr/>
        </p:nvSpPr>
        <p:spPr bwMode="auto">
          <a:xfrm>
            <a:off x="7828561" y="3738987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862181" y="6019450"/>
            <a:ext cx="275680" cy="18093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49655" y="5654264"/>
            <a:ext cx="310382" cy="19539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69171" y="3575299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866295" y="3210113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70500" y="6189103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67624" y="5642763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47496" y="3560921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Demographic Profile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" name="Text Box 1916"/>
          <p:cNvSpPr txBox="1">
            <a:spLocks noChangeArrowheads="1"/>
          </p:cNvSpPr>
          <p:nvPr/>
        </p:nvSpPr>
        <p:spPr bwMode="auto">
          <a:xfrm>
            <a:off x="867143" y="6548356"/>
            <a:ext cx="5258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              = significantly different from June 2010 results at 95% confidence level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5446" y="6574416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52"/>
          <p:cNvSpPr>
            <a:spLocks noChangeArrowheads="1"/>
          </p:cNvSpPr>
          <p:nvPr/>
        </p:nvSpPr>
        <p:spPr bwMode="auto">
          <a:xfrm>
            <a:off x="565316" y="6556952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9136" y="1146483"/>
          <a:ext cx="7551571" cy="5180509"/>
        </p:xfrm>
        <a:graphic>
          <a:graphicData uri="http://schemas.openxmlformats.org/drawingml/2006/table">
            <a:tbl>
              <a:tblPr/>
              <a:tblGrid>
                <a:gridCol w="3600000"/>
                <a:gridCol w="697913"/>
                <a:gridCol w="629106"/>
                <a:gridCol w="629106"/>
                <a:gridCol w="55539"/>
                <a:gridCol w="681695"/>
                <a:gridCol w="629106"/>
                <a:gridCol w="629106"/>
              </a:tblGrid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INTERVIEWS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BOATERS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sng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000" b="1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(1004)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(1022)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(1017)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(442)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(437)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(436)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21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Employment Status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Employed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Employed full-time</a:t>
                      </a:r>
                    </a:p>
                  </a:txBody>
                  <a:tcPr marL="3429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Employed part-time</a:t>
                      </a:r>
                    </a:p>
                  </a:txBody>
                  <a:tcPr marL="34290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Self-employed</a:t>
                      </a:r>
                    </a:p>
                  </a:txBody>
                  <a:tcPr marL="3429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Not employed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Student (full time)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Homemaker (full time)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Retired</a:t>
                      </a:r>
                    </a:p>
                  </a:txBody>
                  <a:tcPr marL="25717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L="3429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96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Marital Status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Single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Married / common-law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Divorced/ Separated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Widowed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1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 -&lt;25M</a:t>
                      </a: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LOWER MIDDLE 25M-49.9M</a:t>
                      </a: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UPPER MIDDLE 50M-74.9M</a:t>
                      </a: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UPPER 75M+</a:t>
                      </a: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$61.9M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$63.9M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$60.0M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$68.4M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$71.4M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$62.5M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Region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Atlantic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Quebec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Ontario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Prairies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BC</a:t>
                      </a:r>
                    </a:p>
                  </a:txBody>
                  <a:tcPr marL="17145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Oval 52"/>
          <p:cNvSpPr>
            <a:spLocks noChangeArrowheads="1"/>
          </p:cNvSpPr>
          <p:nvPr/>
        </p:nvSpPr>
        <p:spPr bwMode="auto">
          <a:xfrm>
            <a:off x="7852301" y="4778752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66314" y="4965869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52"/>
          <p:cNvSpPr>
            <a:spLocks noChangeArrowheads="1"/>
          </p:cNvSpPr>
          <p:nvPr/>
        </p:nvSpPr>
        <p:spPr bwMode="auto">
          <a:xfrm>
            <a:off x="5858555" y="2558066"/>
            <a:ext cx="296862" cy="19753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46206" y="1842659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56757" y="2018809"/>
            <a:ext cx="265814" cy="1800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By age, weaker cold water attitudes overall trace especially to older boaters 55+ years and those 35-44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519552"/>
            <a:ext cx="8343900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(on a scale from  1[Strongly disagree] to 10[Strongly agree])</a:t>
            </a:r>
          </a:p>
        </p:txBody>
      </p:sp>
      <p:sp>
        <p:nvSpPr>
          <p:cNvPr id="6" name="Rectangle 232"/>
          <p:cNvSpPr>
            <a:spLocks noChangeArrowheads="1"/>
          </p:cNvSpPr>
          <p:nvPr/>
        </p:nvSpPr>
        <p:spPr bwMode="auto">
          <a:xfrm>
            <a:off x="641350" y="1520888"/>
            <a:ext cx="7583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75234" y="2231951"/>
          <a:ext cx="7056000" cy="307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265651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18-34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35-44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45-54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55+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(105)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(12)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(71)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(158)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(81)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(116)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(143)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934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Cold water: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make a point of being better prepared for the possibility of falling into cold water this season, by wearing my lifejacket</a:t>
                      </a: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4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worry about the temperature of the water, as I don’t boat during what I consider to be the cold water season</a:t>
                      </a: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9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feel that I am well prepared for the possibility of cold water immersion/ falling into cold water while out in a boat</a:t>
                      </a:r>
                      <a:b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407751" y="5023207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967854" y="501648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7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5128931" y="3627541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428214" y="3634347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5112446" y="5031654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56258" y="1208031"/>
            <a:ext cx="8537221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National online survey as part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Ipsos Reid’s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eNation weekly omnibus survey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Fieldwork conducted May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30 – June 4, 2012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 =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1,017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Canadian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adults, nationally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representative of the Canadian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population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Note: Due to a sampling irregularity at Ipsos, the 35-44 year-old age group is under-represented in the 2012 sample and the 45-54 year-old age group is over-represented. In total the 35-54-year-old age group is in-line with population, and other age groups and demographics are largely representative of the Canadian population.  Analysis  indicates this does not materially affect the interpretation of the overall 2012 results.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Most Safe Boating Awareness Survey questions asked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n=436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subgroup of the Canadian population who participate in recreational boating activities at least occasionally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Including pleasure powerboating/cruising/waterskiing/wakeboarding, fishing from a boat, riding a personal watercraft, canoeing, kayaking, sailing, sailboarding/windsurfing &amp;/or boating in other unpowered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craft.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See separate Appendix for the survey questionnaire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On a sample size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1,017,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results are accurate 19 times out of 20 to within +/-3%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On a sample size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436,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results are accurate 19 times out of 20 to within +/-5%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Circles and squares are used throughout this report to indicate differences that are significant at the 95% confidence level.  Differences that are “approaching significance” (80% confidence level) are indicated with dotted circles and squares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Solid arrows are used to indicate changes in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vs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prior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wave 2010 and earlier results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that are significant at the 95% level. Dotted arrows indicated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changes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that are “approaching significance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No Safe Boating Awareness Survey research was conducted in 2011, hence no comparisons to 2011 in this report.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By age, lower overall PFD-wearing attitudes in 2012 than 2010 trace  especially to older boaters 55+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519552"/>
            <a:ext cx="8343900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(on a scale from  1[Strongly disagree] to 10[Strongly agree])</a:t>
            </a:r>
          </a:p>
        </p:txBody>
      </p:sp>
      <p:sp>
        <p:nvSpPr>
          <p:cNvPr id="6" name="Rectangle 232"/>
          <p:cNvSpPr>
            <a:spLocks noChangeArrowheads="1"/>
          </p:cNvSpPr>
          <p:nvPr/>
        </p:nvSpPr>
        <p:spPr bwMode="auto">
          <a:xfrm>
            <a:off x="641350" y="1520888"/>
            <a:ext cx="7583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75234" y="2231951"/>
          <a:ext cx="7056000" cy="260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265651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18-34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35-44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45-54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55+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(105)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(12)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(71)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(158)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(81)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(116)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(143)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Wearing your PFD: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will wear my PFD or lifejacket all the time when I’m out on the water in a boat this season</a:t>
                      </a: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7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pc="-2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am going to strongly encourage everyone else who is out in a boat with me this season to wear their PFD or lifejacket, no matter what their age or swimming ability may be</a:t>
                      </a:r>
                      <a:br>
                        <a:rPr lang="en-US" sz="1050" spc="-2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spc="-2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412577" y="4550549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5106155" y="4556316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17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6262655" y="4555553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7409413" y="3533659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5096631" y="3527617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By age, lower overall intent to get boating education traces to younger boaters 18-34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 Box 1916"/>
          <p:cNvSpPr txBox="1">
            <a:spLocks noChangeArrowheads="1"/>
          </p:cNvSpPr>
          <p:nvPr/>
        </p:nvSpPr>
        <p:spPr bwMode="auto">
          <a:xfrm>
            <a:off x="114300" y="6519552"/>
            <a:ext cx="8343900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noAutofit/>
          </a:bodyPr>
          <a:lstStyle/>
          <a:p>
            <a:pPr>
              <a:buFontTx/>
              <a:buNone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3. Please indicate how much you agree or disagree that each of these statements applies to you,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ie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 describes things you are doing or intend to do this year (on a scale from  1[Strongly disagree] to 10[Strongly agree])</a:t>
            </a:r>
          </a:p>
        </p:txBody>
      </p:sp>
      <p:sp>
        <p:nvSpPr>
          <p:cNvPr id="6" name="Rectangle 232"/>
          <p:cNvSpPr>
            <a:spLocks noChangeArrowheads="1"/>
          </p:cNvSpPr>
          <p:nvPr/>
        </p:nvSpPr>
        <p:spPr bwMode="auto">
          <a:xfrm>
            <a:off x="641350" y="1520888"/>
            <a:ext cx="75834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Desired Safe Boating Attitudes/</a:t>
            </a:r>
            <a:r>
              <a:rPr lang="en-US" sz="11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Behaviours</a:t>
            </a:r>
            <a: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% strongly agree they are doing or intend to do this year</a:t>
            </a:r>
            <a:br>
              <a:rPr lang="en-US" sz="1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(top-2-box 9-10 rating on 10 pt scale) (</a:t>
            </a:r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n=436)</a:t>
            </a:r>
            <a:endParaRPr lang="en-US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75234" y="2231951"/>
          <a:ext cx="7056000" cy="3263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265651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18-34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35-44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45-54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55+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267127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(105)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(142)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(12)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(71)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(158)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(81)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(116)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CA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(143)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E2FF"/>
                    </a:solidFill>
                  </a:tcPr>
                </a:tc>
              </a:tr>
              <a:tr h="780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Boating education: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I’m going to make a point of getting more information, or taking a course to learn more about how to boat safely</a:t>
                      </a: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1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already have my Pleasure Craft Operator Card</a:t>
                      </a:r>
                      <a:endParaRPr lang="en-US" sz="105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3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don’t have my Pleasure Craft Operator Card yet, but I’m going to get it this year</a:t>
                      </a: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8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 have already taken boating safety education training beyond the PCOC level</a:t>
                      </a:r>
                      <a:br>
                        <a:rPr lang="en-US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000" marR="5400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br>
                        <a:rPr lang="en-CA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921232" y="4598051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930500" y="5233210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20" name="Straight Arrow Connector 56"/>
          <p:cNvCxnSpPr>
            <a:cxnSpLocks noChangeShapeType="1"/>
          </p:cNvCxnSpPr>
          <p:nvPr/>
        </p:nvCxnSpPr>
        <p:spPr bwMode="auto">
          <a:xfrm rot="16200000" flipH="1">
            <a:off x="3918068" y="3474281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56"/>
          <p:cNvCxnSpPr>
            <a:cxnSpLocks noChangeShapeType="1"/>
          </p:cNvCxnSpPr>
          <p:nvPr/>
        </p:nvCxnSpPr>
        <p:spPr bwMode="auto">
          <a:xfrm rot="5400000" flipH="1" flipV="1">
            <a:off x="5084755" y="5225788"/>
            <a:ext cx="1889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55019" y="2438400"/>
            <a:ext cx="7515102" cy="2120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2433" y="2590800"/>
            <a:ext cx="7157239" cy="1828800"/>
          </a:xfrm>
          <a:prstGeom prst="rect">
            <a:avLst/>
          </a:prstGeom>
          <a:solidFill>
            <a:srgbClr val="D95E2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Summary –</a:t>
            </a:r>
            <a:b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Key Findings &amp; Implications</a:t>
            </a:r>
            <a:endParaRPr 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9413" y="1159296"/>
            <a:ext cx="843704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Boating Participation: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Almost half (43%) of Canadian adults participate in recreational boating activities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Fishing, pleasure powerboating and canoeing are the most popular boating activities.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No significant change in boating participation in 2012 compared to 2010 &amp; 2009.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Awareness of Safe Boating Messages: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2012 aided awareness of NASBAW boating safety campaign messages is in-line with 2006 to 2008 levels – still reaching over half of boaters (54%), but not as high as 2009 and 2010 levels.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More boaters “highly aware” (of  5+ messages) in 2012 (16%) than in 2007 &amp; 2008 (11%), and in-line with 2009 &amp; 2010.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Lower message awareness in 2012 than 2010 in most boating activity subgroups; still higher than 2006-08 levels amongst fishermen, powerboat passengers and PWC riders.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Lower message awareness in 2012 than 2010 in Ontario and Atlantic regions, amongst male boaters, and boaters 45 - 54 years of age.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Below prior years 2006-2008 levels in Ontario and Atlantic, and amongst  boaters 45 – 54 yrs.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9413" y="1063760"/>
            <a:ext cx="8301037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Awareness of Safe Boating Messages (cont’d):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Lower awareness in 2012 than 2010 for “get your PCOC” safe boating message; and slightly lower for “wear your lifejacket”; highest awareness for “don’t drink and boat”, “get your PCOC” and “wear your lifejacket” messages.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2012 awareness higher than earlier 2006-2008 levels for “get your PCOC” and “review your checklist” messages.</a:t>
            </a:r>
          </a:p>
          <a:p>
            <a:pPr marL="342900" indent="-342900">
              <a:spcAft>
                <a:spcPts val="600"/>
              </a:spcAft>
            </a:pPr>
            <a:r>
              <a:rPr lang="en-CA" sz="1600" b="1" dirty="0" smtClean="0">
                <a:latin typeface="Arial" pitchFamily="34" charset="0"/>
                <a:cs typeface="Arial" pitchFamily="34" charset="0"/>
              </a:rPr>
              <a:t>Desired Safe Boating Attitudes/Behaviours: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Weaker PFD, cold water and boating education attitudes and behaviour in 2012; maintained position on drinking &amp; boating and preparedness.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Anglers and powerboat passengers in particular have poorer PFD-wearing attitudes &amp; behaviours in 2012 compared to 2010; other boating subgroups maintained.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Weaker overall cold water attitudes reflect weaker attitudes in most boating activity sub-groups.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More fishermen, boat drivers, passengers and canoeists/ kayakers say they have their PCOC in 2012 than in 2010.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No significant changes in 2012 vs 2010 for “drinking &amp; boating” nor “preparedness” attitudes &amp; behaviours, by boating activity.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Still evidence of stronger safe boating attitudes and behaviours amongst those aware of SBAW messages; although not as strong impact as in 2010.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359A-ACC2-4AC8-94CA-842605F06C6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9413" y="1254832"/>
            <a:ext cx="8301037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Wearing PFDs: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No significant changes from wave to wave, although slightly fewer boaters in 2010+2012 saying they “Always” wear a PFD, compared to 2008+2009.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Somewhat fewer younger, B.C. and Atlantic boaters “Always” wearing PFDs in 2010+2012 than 2008+09.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400" dirty="0" smtClean="0">
                <a:latin typeface="Arial" pitchFamily="34" charset="0"/>
                <a:cs typeface="Arial" pitchFamily="34" charset="0"/>
              </a:rPr>
              <a:t>Less claimed wearing of PFDs in 2010+2012 than 2008+09 among powerboat passengers.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More belief in 2012 that “I can put PFD on if I need to” as a top reason boaters are not always wearing their PFD.</a:t>
            </a:r>
          </a:p>
          <a:p>
            <a:pPr marL="1257300" lvl="2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Also more belief in 2010+12 than 2008+09 that “it’s good enough to be a good swimmer“ as another top reason for not always wearing their PFD.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Rough water or being out in a kayak are the conditions that most motivate boaters to wear their PFDs; followed by being out in a canoe or small sailboat.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Positive impact on intent to wear PFDs evident for awareness of SBAW messages in both 2012 and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7405</Words>
  <Application>Microsoft Office PowerPoint</Application>
  <PresentationFormat>On-screen Show (4:3)</PresentationFormat>
  <Paragraphs>2600</Paragraphs>
  <Slides>51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Office Theme</vt:lpstr>
      <vt:lpstr>Chart</vt:lpstr>
      <vt:lpstr>Worksheet</vt:lpstr>
      <vt:lpstr>Slide 1</vt:lpstr>
      <vt:lpstr>Table of Contents</vt:lpstr>
      <vt:lpstr>Slide 3</vt:lpstr>
      <vt:lpstr>Research Objectives</vt:lpstr>
      <vt:lpstr>Research Methodology</vt:lpstr>
      <vt:lpstr>Slide 6</vt:lpstr>
      <vt:lpstr>Summary of Key Findings</vt:lpstr>
      <vt:lpstr>Summary of Key Findings</vt:lpstr>
      <vt:lpstr>Summary of Key Findings</vt:lpstr>
      <vt:lpstr>Summary of Key Findings</vt:lpstr>
      <vt:lpstr>Slide 11</vt:lpstr>
      <vt:lpstr>Slide 12</vt:lpstr>
      <vt:lpstr>Slide 13</vt:lpstr>
      <vt:lpstr>Slide 14</vt:lpstr>
      <vt:lpstr>Slide 15</vt:lpstr>
      <vt:lpstr>Almost half (43%) of Canadian adults participate in recreational boating activities</vt:lpstr>
      <vt:lpstr>No change in boating participation in 2012 compared to 2010 &amp; 2009; still almost half of Canadian adults involved in boating</vt:lpstr>
      <vt:lpstr>Slide 18</vt:lpstr>
      <vt:lpstr>2012 aided awareness of NASBAW boating safety campaign messages is in-line with 2006 to 2008 levels – still reaching over half of boaters (54%) but not as high as 2009 and 2010 levels</vt:lpstr>
      <vt:lpstr>Lower awareness in 2012 than 2010 in most boating activity subgroups; still higher than 2006-08 levels amongst fishermen, powerboat passengers and PWC riders</vt:lpstr>
      <vt:lpstr>Lower message awareness in 2012 than 2010 in Ontario and Atlantic regions, amongst male boaters, and boaters 45 - 54 years of age</vt:lpstr>
      <vt:lpstr>Lower awareness in 2012 than 2010 for “get your PCOC” safe boating message; and slightly lower for “wear your lifejacket”</vt:lpstr>
      <vt:lpstr>Fishermen and Boat Drivers have highest awareness of “don’t drink &amp; boat” message</vt:lpstr>
      <vt:lpstr>No significant changes in subgroups’ awareness of “don’t drink &amp; boat” message in 2012 vs 2010</vt:lpstr>
      <vt:lpstr>Highest awareness of “get your Pleasure Craft Operator Card” message in British Columbia and among older boaters 55+ yrs</vt:lpstr>
      <vt:lpstr>Highest awareness of “make the smart choice... wear your lifejacket” message in B.C. and amongst older boaters 55+ yrs; and lower in Atlantic Canada</vt:lpstr>
      <vt:lpstr>No significant changes in subgroups awareness of “be prepared for possibility of falling into cold water by wearing your lifejacket” message in 2012 vs 2010</vt:lpstr>
      <vt:lpstr>High awareness of “if you wear your lifejacket before falling into cold water you’ll float and have a chance to survive” message amongst men and 55+ yrs</vt:lpstr>
      <vt:lpstr>Slide 29</vt:lpstr>
      <vt:lpstr>Weaker PFD, cold water and boating education attitudes and behaviour in 2012; maintained position on drinking &amp; boating and preparedness</vt:lpstr>
      <vt:lpstr>Anglers and powerboat passengers in particular have poorer PFD-wearing attitudes &amp; behaviours in 2012 compared to 2010</vt:lpstr>
      <vt:lpstr>Weaker overall cold water attitudes reflect weaker attitudes in most boating activity sub-groups</vt:lpstr>
      <vt:lpstr>More fishermen, boat drivers, passengers and canoeists/ kayakers say they have their PCOC in 2012 than in 2010</vt:lpstr>
      <vt:lpstr>No significant changes in 2012 vs 2010 for “drinking &amp; boating” nor “preparedness” attitudes &amp; behaviours, by boating activity</vt:lpstr>
      <vt:lpstr>Still evidence of stronger safe boating attitudes and behaviours amongst those aware of SBAW messages; although not as strong impact as in 2010</vt:lpstr>
      <vt:lpstr>Slide 36</vt:lpstr>
      <vt:lpstr>No significant changes from wave to wave, although slightly fewer boaters in 2010+2012 saying they “Always” wear a PFD, compared to 2008+2009</vt:lpstr>
      <vt:lpstr>Somewhat fewer younger, B.C. and Atlantic boaters “Always” wearing PFDs in 2010+12 than 2008+09</vt:lpstr>
      <vt:lpstr>Less claimed wearing of PFDs in 2010+2012 than 2008+09 among powerboat passengers</vt:lpstr>
      <vt:lpstr>More belief in 2012 that “I can put PFD on if I need to” as a top reason boaters are not always wearing their PFD</vt:lpstr>
      <vt:lpstr>Rough water or being out in a kayak are the conditions that most motivate boaters to wear their PFDs; followed by being out in a canoe or small sailboat</vt:lpstr>
      <vt:lpstr>Positive impact on intent to wear PFDs evident for awareness of SBAW messages in both 2012 and 2010</vt:lpstr>
      <vt:lpstr>Slide 43</vt:lpstr>
      <vt:lpstr>About one-third (36%) of boaters say they’ve heard messages about the risks of cold water</vt:lpstr>
      <vt:lpstr>Less generation of awareness of cold water risks from boating safety organizations in 2012 than 2010 – ie. via their brochures/pamphlets and instructors</vt:lpstr>
      <vt:lpstr>Slide 46</vt:lpstr>
      <vt:lpstr>Demographic Profile</vt:lpstr>
      <vt:lpstr>Demographic Profile (cont’d)</vt:lpstr>
      <vt:lpstr>By age, weaker cold water attitudes overall trace especially to older boaters 55+ years and those 35-44 years</vt:lpstr>
      <vt:lpstr>By age, lower overall PFD-wearing attitudes in 2012 than 2010 trace  especially to older boaters 55+ years</vt:lpstr>
      <vt:lpstr>By age, lower overall intent to get boating education traces to younger boaters 18-34 years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Safe Boating Awareness Survey</dc:title>
  <dc:subject>CSBC SBAW Research</dc:subject>
  <dc:creator>Tom McCullough</dc:creator>
  <cp:lastModifiedBy>Ian Gilson</cp:lastModifiedBy>
  <cp:revision>147</cp:revision>
  <dcterms:created xsi:type="dcterms:W3CDTF">2012-01-29T21:15:03Z</dcterms:created>
  <dcterms:modified xsi:type="dcterms:W3CDTF">2012-09-04T18:59:52Z</dcterms:modified>
</cp:coreProperties>
</file>